
<file path=[Content_Types].xml><?xml version="1.0" encoding="utf-8"?>
<Types xmlns="http://schemas.openxmlformats.org/package/2006/content-types">
  <Override PartName="/ppt/slideMasters/slideMaster1.xml" ContentType="application/vnd.openxmlformats-officedocument.presentationml.slideMaster+xml"/>
  <Override PartName="/ppt/slides/slide4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117.xml" ContentType="application/vnd.openxmlformats-officedocument.presentationml.slide+xml"/>
  <Override PartName="/ppt/slides/slide50.xml" ContentType="application/vnd.openxmlformats-officedocument.presentationml.slide+xml"/>
  <Override PartName="/ppt/slides/slide18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27.xml" ContentType="application/vnd.openxmlformats-officedocument.presentationml.slide+xml"/>
  <Override PartName="/ppt/slides/slide60.xml" ContentType="application/vnd.openxmlformats-officedocument.presentationml.slide+xml"/>
  <Override PartName="/ppt/slides/slide28.xml" ContentType="application/vnd.openxmlformats-officedocument.presentationml.slide+xml"/>
  <Override PartName="/ppt/slides/slide136.xml" ContentType="application/vnd.openxmlformats-officedocument.presentationml.slide+xml"/>
  <Override PartName="/ppt/slides/slide37.xml" ContentType="application/vnd.openxmlformats-officedocument.presentationml.slide+xml"/>
  <Override PartName="/ppt/slides/slide70.xml" ContentType="application/vnd.openxmlformats-officedocument.presentationml.slide+xml"/>
  <Override PartName="/ppt/slides/slide9.xml" ContentType="application/vnd.openxmlformats-officedocument.presentationml.slide+xml"/>
  <Override PartName="/ppt/slides/slide146.xml" ContentType="application/vnd.openxmlformats-officedocument.presentationml.slide+xml"/>
  <Override PartName="/ppt/slides/slide47.xml" ContentType="application/vnd.openxmlformats-officedocument.presentationml.slide+xml"/>
  <Override PartName="/ppt/slides/slide1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Default Extension="vml" ContentType="application/vnd.openxmlformats-officedocument.vmlDrawing"/>
  <Override PartName="/ppt/slides/slide66.xml" ContentType="application/vnd.openxmlformats-officedocument.presentationml.slide+xml"/>
  <Override PartName="/ppt/theme/theme1.xml" ContentType="application/vnd.openxmlformats-officedocument.theme+xml"/>
  <Override PartName="/ppt/notesSlides/notesSlide2.xml" ContentType="application/vnd.openxmlformats-officedocument.presentationml.notesSlide+xml"/>
  <Override PartName="/ppt/slides/slide75.xml" ContentType="application/vnd.openxmlformats-officedocument.presentationml.slide+xml"/>
  <Override PartName="/ppt/slides/slide85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Default Extension="jpeg" ContentType="image/jpeg"/>
  <Override PartName="/ppt/notesSlides/notesSlide11.xml" ContentType="application/vnd.openxmlformats-officedocument.presentationml.notesSlide+xml"/>
  <Override PartName="/ppt/slides/slide112.xml" ContentType="application/vnd.openxmlformats-officedocument.presentationml.slide+xml"/>
  <Override PartName="/ppt/slides/slide13.xml" ContentType="application/vnd.openxmlformats-officedocument.presentationml.slide+xml"/>
  <Override PartName="/ppt/slides/slide122.xml" ContentType="application/vnd.openxmlformats-officedocument.presentationml.slide+xml"/>
  <Override PartName="/ppt/slides/slide23.xml" ContentType="application/vnd.openxmlformats-officedocument.presentationml.slide+xml"/>
  <Override PartName="/ppt/slides/slide1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108.xml" ContentType="application/vnd.openxmlformats-officedocument.presentationml.slide+xml"/>
  <Override PartName="/ppt/slides/slide141.xml" ContentType="application/vnd.openxmlformats-officedocument.presentationml.slide+xml"/>
  <Override PartName="/ppt/slides/slide42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150.xml" ContentType="application/vnd.openxmlformats-officedocument.presentationml.slide+xml"/>
  <Override PartName="/ppt/slides/slide118.xml" ContentType="application/vnd.openxmlformats-officedocument.presentationml.slide+xml"/>
  <Override PartName="/ppt/slides/slide51.xml" ContentType="application/vnd.openxmlformats-officedocument.presentationml.slide+xml"/>
  <Override PartName="/ppt/slides/slide19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160.xml" ContentType="application/vnd.openxmlformats-officedocument.presentationml.slide+xml"/>
  <Override PartName="/ppt/slides/slide128.xml" ContentType="application/vnd.openxmlformats-officedocument.presentationml.slide+xml"/>
  <Override PartName="/ppt/slides/slide61.xml" ContentType="application/vnd.openxmlformats-officedocument.presentationml.slide+xml"/>
  <Override PartName="/ppt/slides/slide29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37.xml" ContentType="application/vnd.openxmlformats-officedocument.presentationml.slide+xml"/>
  <Override PartName="/ppt/slides/slide38.xml" ContentType="application/vnd.openxmlformats-officedocument.presentationml.slide+xml"/>
  <Override PartName="/ppt/slides/slide71.xml" ContentType="application/vnd.openxmlformats-officedocument.presentationml.slide+xml"/>
  <Override PartName="/ppt/slides/slide147.xml" ContentType="application/vnd.openxmlformats-officedocument.presentationml.slide+xml"/>
  <Override PartName="/ppt/slides/slide80.xml" ContentType="application/vnd.openxmlformats-officedocument.presentationml.slide+xml"/>
  <Override PartName="/ppt/slides/slide48.xml" ContentType="application/vnd.openxmlformats-officedocument.presentationml.slide+xml"/>
  <Override PartName="/ppt/slides/slide156.xml" ContentType="application/vnd.openxmlformats-officedocument.presentationml.slide+xml"/>
  <Override PartName="/ppt/slides/slide57.xml" ContentType="application/vnd.openxmlformats-officedocument.presentationml.slide+xml"/>
  <Override PartName="/ppt/slides/slide90.xml" ContentType="application/vnd.openxmlformats-officedocument.presentationml.slide+xml"/>
  <Override PartName="/ppt/slides/slide67.xml" ContentType="application/vnd.openxmlformats-officedocument.presentationml.slide+xml"/>
  <Override PartName="/ppt/theme/theme2.xml" ContentType="application/vnd.openxmlformats-officedocument.theme+xml"/>
  <Override PartName="/ppt/notesSlides/notesSlide3.xml" ContentType="application/vnd.openxmlformats-officedocument.presentationml.notesSlide+xml"/>
  <Override PartName="/ppt/slides/slide76.xml" ContentType="application/vnd.openxmlformats-officedocument.presentationml.slide+xml"/>
  <Override PartName="/ppt/slides/slide86.xml" ContentType="application/vnd.openxmlformats-officedocument.presentationml.slide+xml"/>
  <Override PartName="/ppt/notesSlides/notesSlide8.xml" ContentType="application/vnd.openxmlformats-officedocument.presentationml.notesSlide+xml"/>
  <Override PartName="/ppt/notesSlides/notesSlide12.xml" ContentType="application/vnd.openxmlformats-officedocument.presentationml.notesSlide+xml"/>
  <Override PartName="/ppt/slides/slide113.xml" ContentType="application/vnd.openxmlformats-officedocument.presentationml.slide+xml"/>
  <Override PartName="/ppt/slides/slide14.xml" ContentType="application/vnd.openxmlformats-officedocument.presentationml.slide+xml"/>
  <Override PartName="/ppt/slides/slide123.xml" ContentType="application/vnd.openxmlformats-officedocument.presentationml.slide+xml"/>
  <Override PartName="/ppt/slides/slide24.xml" ContentType="application/vnd.openxmlformats-officedocument.presentationml.slide+xml"/>
  <Default Extension="bin" ContentType="application/vnd.openxmlformats-officedocument.presentationml.printerSettings"/>
  <Override PartName="/ppt/slides/slide132.xml" ContentType="application/vnd.openxmlformats-officedocument.presentationml.slide+xml"/>
  <Override PartName="/ppt/slides/slide33.xml" ContentType="application/vnd.openxmlformats-officedocument.presentationml.slide+xml"/>
  <Override PartName="/ppt/slides/slide5.xml" ContentType="application/vnd.openxmlformats-officedocument.presentationml.slide+xml"/>
  <Default Extension="xml" ContentType="application/xml"/>
  <Override PartName="/ppt/slides/slide109.xml" ContentType="application/vnd.openxmlformats-officedocument.presentationml.slide+xml"/>
  <Override PartName="/ppt/slides/slide14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43.xml" ContentType="application/vnd.openxmlformats-officedocument.presentationml.slide+xml"/>
  <Override PartName="/ppt/slides/slide151.xml" ContentType="application/vnd.openxmlformats-officedocument.presentationml.slide+xml"/>
  <Override PartName="/ppt/slides/slide119.xml" ContentType="application/vnd.openxmlformats-officedocument.presentationml.slide+xml"/>
  <Override PartName="/ppt/slides/slide5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6.xml" ContentType="application/vnd.openxmlformats-officedocument.presentationml.slideLayout+xml"/>
  <Override PartName="/ppt/slides/slide161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62.xml" ContentType="application/vnd.openxmlformats-officedocument.presentationml.slide+xml"/>
  <Override PartName="/ppt/slides/slide138.xml" ContentType="application/vnd.openxmlformats-officedocument.presentationml.slide+xml"/>
  <Override PartName="/docProps/app.xml" ContentType="application/vnd.openxmlformats-officedocument.extended-properties+xml"/>
  <Override PartName="/ppt/slides/slide39.xml" ContentType="application/vnd.openxmlformats-officedocument.presentationml.slide+xml"/>
  <Override PartName="/ppt/slides/slide148.xml" ContentType="application/vnd.openxmlformats-officedocument.presentationml.slide+xml"/>
  <Override PartName="/ppt/slides/slide81.xml" ContentType="application/vnd.openxmlformats-officedocument.presentationml.slide+xml"/>
  <Override PartName="/ppt/slides/slide49.xml" ContentType="application/vnd.openxmlformats-officedocument.presentationml.slide+xml"/>
  <Override PartName="/ppt/slides/slide157.xml" ContentType="application/vnd.openxmlformats-officedocument.presentationml.slide+xml"/>
  <Override PartName="/ppt/slides/slide58.xml" ContentType="application/vnd.openxmlformats-officedocument.presentationml.slide+xml"/>
  <Override PartName="/ppt/slides/slide91.xml" ContentType="application/vnd.openxmlformats-officedocument.presentationml.slide+xml"/>
  <Override PartName="/docProps/core.xml" ContentType="application/vnd.openxmlformats-package.core-properties+xml"/>
  <Override PartName="/ppt/slides/slide68.xml" ContentType="application/vnd.openxmlformats-officedocument.presentationml.slide+xml"/>
  <Override PartName="/ppt/theme/theme3.xml" ContentType="application/vnd.openxmlformats-officedocument.theme+xml"/>
  <Override PartName="/ppt/notesSlides/notesSlide4.xml" ContentType="application/vnd.openxmlformats-officedocument.presentationml.notesSlide+xml"/>
  <Override PartName="/ppt/slides/slide77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4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9.xml" ContentType="application/vnd.openxmlformats-officedocument.presentationml.notesSlide+xml"/>
  <Default Extension="gif" ContentType="image/gif"/>
  <Override PartName="/ppt/slides/slide114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5.xml" ContentType="application/vnd.openxmlformats-officedocument.presentationml.slide+xml"/>
  <Override PartName="/ppt/slides/slide124.xml" ContentType="application/vnd.openxmlformats-officedocument.presentationml.slide+xml"/>
  <Override PartName="/ppt/slides/slide25.xml" ContentType="application/vnd.openxmlformats-officedocument.presentationml.slide+xml"/>
  <Override PartName="/ppt/slides/slide133.xml" ContentType="application/vnd.openxmlformats-officedocument.presentationml.slide+xml"/>
  <Override PartName="/ppt/slides/slide34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s/slide14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4.xml" ContentType="application/vnd.openxmlformats-officedocument.presentationml.slide+xml"/>
  <Override PartName="/ppt/slides/slide152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53.xml" ContentType="application/vnd.openxmlformats-officedocument.presentationml.slide+xml"/>
  <Override PartName="/ppt/slides/slide129.xml" ContentType="application/vnd.openxmlformats-officedocument.presentationml.slide+xml"/>
  <Override PartName="/ppt/slides/slide162.xml" ContentType="application/vnd.openxmlformats-officedocument.presentationml.slide+xml"/>
  <Override PartName="/ppt/slides/slide63.xml" ContentType="application/vnd.openxmlformats-officedocument.presentationml.slide+xml"/>
  <Override PartName="/ppt/slides/slide139.xml" ContentType="application/vnd.openxmlformats-officedocument.presentationml.slide+xml"/>
  <Override PartName="/ppt/slides/slide72.xml" ContentType="application/vnd.openxmlformats-officedocument.presentationml.slide+xml"/>
  <Override PartName="/ppt/slides/slide149.xml" ContentType="application/vnd.openxmlformats-officedocument.presentationml.slide+xml"/>
  <Override PartName="/ppt/slides/slide82.xml" ContentType="application/vnd.openxmlformats-officedocument.presentationml.slide+xml"/>
  <Override PartName="/ppt/slides/slide158.xml" ContentType="application/vnd.openxmlformats-officedocument.presentationml.slide+xml"/>
  <Override PartName="/ppt/slides/slide92.xml" ContentType="application/vnd.openxmlformats-officedocument.presentationml.slide+xml"/>
  <Override PartName="/ppt/slides/slide59.xml" ContentType="application/vnd.openxmlformats-officedocument.presentationml.slide+xml"/>
  <Override PartName="/ppt/slides/slide100.xml" ContentType="application/vnd.openxmlformats-officedocument.presentationml.slide+xml"/>
  <Override PartName="/ppt/slides/slide69.xml" ContentType="application/vnd.openxmlformats-officedocument.presentationml.slide+xml"/>
  <Override PartName="/ppt/theme/theme4.xml" ContentType="application/vnd.openxmlformats-officedocument.theme+xml"/>
  <Override PartName="/ppt/notesSlides/notesSlide5.xml" ContentType="application/vnd.openxmlformats-officedocument.presentationml.notesSlide+xml"/>
  <Override PartName="/ppt/slides/slide78.xml" ContentType="application/vnd.openxmlformats-officedocument.presentationml.slide+xml"/>
  <Override PartName="/ppt/slides/slide10.xml" ContentType="application/vnd.openxmlformats-officedocument.presentationml.slide+xml"/>
  <Override PartName="/ppt/slides/slide88.xml" ContentType="application/vnd.openxmlformats-officedocument.presentationml.slide+xml"/>
  <Override PartName="/ppt/slides/slide20.xml" ContentType="application/vnd.openxmlformats-officedocument.presentationml.slide+xml"/>
  <Override PartName="/ppt/slides/slide97.xml" ContentType="application/vnd.openxmlformats-officedocument.presentationml.slide+xml"/>
  <Override PartName="/ppt/slides/slide1.xml" ContentType="application/vnd.openxmlformats-officedocument.presentationml.slide+xml"/>
  <Override PartName="/ppt/slides/slide105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s/slide115.xml" ContentType="application/vnd.openxmlformats-officedocument.presentationml.slide+xml"/>
  <Override PartName="/ppt/slides/slide16.xml" ContentType="application/vnd.openxmlformats-officedocument.presentationml.slide+xml"/>
  <Override PartName="/ppt/viewProps.xml" ContentType="application/vnd.openxmlformats-officedocument.presentationml.viewProps+xml"/>
  <Override PartName="/ppt/slides/slide125.xml" ContentType="application/vnd.openxmlformats-officedocument.presentationml.slide+xml"/>
  <Override PartName="/ppt/embeddings/Microsoft_Equation1.bin" ContentType="application/vnd.openxmlformats-officedocument.oleObject"/>
  <Override PartName="/ppt/slides/slide26.xml" ContentType="application/vnd.openxmlformats-officedocument.presentationml.slide+xml"/>
  <Default Extension="rels" ContentType="application/vnd.openxmlformats-package.relationships+xml"/>
  <Override PartName="/ppt/slides/slide134.xml" ContentType="application/vnd.openxmlformats-officedocument.presentationml.slide+xml"/>
  <Override PartName="/ppt/slides/slide35.xml" ContentType="application/vnd.openxmlformats-officedocument.presentationml.slide+xml"/>
  <Override PartName="/ppt/slides/slide7.xml" ContentType="application/vnd.openxmlformats-officedocument.presentationml.slide+xml"/>
  <Default Extension="wmf" ContentType="image/x-wmf"/>
  <Override PartName="/ppt/slides/slide14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45.xml" ContentType="application/vnd.openxmlformats-officedocument.presentationml.slide+xml"/>
  <Override PartName="/ppt/slides/slide153.xml" ContentType="application/vnd.openxmlformats-officedocument.presentationml.slide+xml"/>
  <Override PartName="/ppt/slides/slide54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s/slide73.xml" ContentType="application/vnd.openxmlformats-officedocument.presentationml.slide+xml"/>
  <Override PartName="/ppt/presentation.xml" ContentType="application/vnd.openxmlformats-officedocument.presentationml.presentation.main+xml"/>
  <Override PartName="/ppt/slides/slide83.xml" ContentType="application/vnd.openxmlformats-officedocument.presentationml.slide+xml"/>
  <Override PartName="/ppt/slides/slide159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theme/theme5.xml" ContentType="application/vnd.openxmlformats-officedocument.theme+xml"/>
  <Override PartName="/ppt/notesSlides/notesSlide6.xml" ContentType="application/vnd.openxmlformats-officedocument.presentationml.notesSlide+xml"/>
  <Override PartName="/ppt/slides/slide79.xml" ContentType="application/vnd.openxmlformats-officedocument.presentationml.slide+xml"/>
  <Override PartName="/ppt/slides/slide110.xml" ContentType="application/vnd.openxmlformats-officedocument.presentationml.slide+xml"/>
  <Override PartName="/ppt/slides/slide11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20.xml" ContentType="application/vnd.openxmlformats-officedocument.presentationml.slide+xml"/>
  <Override PartName="/ppt/slides/slide89.xml" ContentType="application/vnd.openxmlformats-officedocument.presentationml.slide+xml"/>
  <Override PartName="/ppt/slides/slide21.xml" ContentType="application/vnd.openxmlformats-officedocument.presentationml.slide+xml"/>
  <Override PartName="/ppt/slides/slide98.xml" ContentType="application/vnd.openxmlformats-officedocument.presentationml.slide+xml"/>
  <Override PartName="/ppt/slides/slide30.xml" ContentType="application/vnd.openxmlformats-officedocument.presentationml.slide+xml"/>
  <Override PartName="/ppt/slides/slide2.xml" ContentType="application/vnd.openxmlformats-officedocument.presentationml.slide+xml"/>
  <Override PartName="/ppt/slides/slide106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40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16.xml" ContentType="application/vnd.openxmlformats-officedocument.presentationml.slide+xml"/>
  <Override PartName="/ppt/slides/slide17.xml" ContentType="application/vnd.openxmlformats-officedocument.presentationml.slide+xml"/>
  <Override PartName="/ppt/slides/slide126.xml" ContentType="application/vnd.openxmlformats-officedocument.presentationml.slide+xml"/>
  <Override PartName="/ppt/slides/slide27.xml" ContentType="application/vnd.openxmlformats-officedocument.presentationml.slide+xml"/>
  <Override PartName="/ppt/slides/slide135.xml" ContentType="application/vnd.openxmlformats-officedocument.presentationml.slide+xml"/>
  <Override PartName="/ppt/slides/slide36.xml" ContentType="application/vnd.openxmlformats-officedocument.presentationml.slide+xml"/>
  <Override PartName="/ppt/slides/slide8.xml" ContentType="application/vnd.openxmlformats-officedocument.presentationml.slide+xml"/>
  <Override PartName="/ppt/slides/slide145.xml" ContentType="application/vnd.openxmlformats-officedocument.presentationml.slide+xml"/>
  <Default Extension="pdf" ContentType="application/pdf"/>
  <Override PartName="/ppt/slides/slide46.xml" ContentType="application/vnd.openxmlformats-officedocument.presentationml.slide+xml"/>
  <Override PartName="/ppt/slides/slide154.xml" ContentType="application/vnd.openxmlformats-officedocument.presentationml.slide+xml"/>
  <Override PartName="/ppt/slides/slide55.xml" ContentType="application/vnd.openxmlformats-officedocument.presentationml.slide+xml"/>
  <Override PartName="/ppt/slides/slide6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74.xml" ContentType="application/vnd.openxmlformats-officedocument.presentationml.slide+xml"/>
  <Override PartName="/ppt/slides/slide84.xml" ContentType="application/vnd.openxmlformats-officedocument.presentationml.slide+xml"/>
  <Override PartName="/ppt/slides/slide94.xml" ContentType="application/vnd.openxmlformats-officedocument.presentationml.slide+xml"/>
  <Override PartName="/ppt/slides/slide102.xml" ContentType="application/vnd.openxmlformats-officedocument.presentationml.slide+xml"/>
  <Override PartName="/ppt/theme/theme6.xml" ContentType="application/vnd.openxmlformats-officedocument.theme+xml"/>
  <Override PartName="/ppt/notesSlides/notesSlide7.xml" ContentType="application/vnd.openxmlformats-officedocument.presentationml.notesSlide+xml"/>
  <Override PartName="/ppt/slides/slide111.xml" ContentType="application/vnd.openxmlformats-officedocument.presentationml.slide+xml"/>
  <Override PartName="/ppt/slides/slide12.xml" ContentType="application/vnd.openxmlformats-officedocument.presentationml.slide+xml"/>
  <Override PartName="/ppt/slides/slide121.xml" ContentType="application/vnd.openxmlformats-officedocument.presentationml.slide+xml"/>
  <Override PartName="/ppt/slides/slide22.xml" ContentType="application/vnd.openxmlformats-officedocument.presentationml.slide+xml"/>
  <Override PartName="/ppt/slides/slide130.xml" ContentType="application/vnd.openxmlformats-officedocument.presentationml.slide+xml"/>
  <Override PartName="/ppt/slides/slide99.xml" ContentType="application/vnd.openxmlformats-officedocument.presentationml.slide+xml"/>
  <Override PartName="/ppt/slides/slide31.xml" ContentType="application/vnd.openxmlformats-officedocument.presentationml.slide+xml"/>
  <Override PartName="/ppt/slides/slide3.xml" ContentType="application/vnd.openxmlformats-officedocument.presentationml.slide+xml"/>
  <Override PartName="/ppt/slides/slide107.xml" ContentType="application/vnd.openxmlformats-officedocument.presentationml.slide+xml"/>
  <Override PartName="/ppt/slides/slide1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r:id="rId1"/>
    <p:sldMasterId r:id="rId2"/>
    <p:sldMasterId r:id="rId3"/>
    <p:sldMasterId r:id="rId4"/>
    <p:sldMasterId r:id="rId5"/>
  </p:sldMasterIdLst>
  <p:notesMasterIdLst>
    <p:notesMasterId r:id="rId168"/>
  </p:notesMasterIdLst>
  <p:sldIdLst>
    <p:sldId id="257" r:id="rId6"/>
    <p:sldId id="341" r:id="rId7"/>
    <p:sldId id="328" r:id="rId8"/>
    <p:sldId id="400" r:id="rId9"/>
    <p:sldId id="401" r:id="rId10"/>
    <p:sldId id="277" r:id="rId11"/>
    <p:sldId id="331" r:id="rId12"/>
    <p:sldId id="332" r:id="rId13"/>
    <p:sldId id="279" r:id="rId14"/>
    <p:sldId id="386" r:id="rId15"/>
    <p:sldId id="387" r:id="rId16"/>
    <p:sldId id="388" r:id="rId17"/>
    <p:sldId id="343" r:id="rId18"/>
    <p:sldId id="347" r:id="rId19"/>
    <p:sldId id="356" r:id="rId20"/>
    <p:sldId id="365" r:id="rId21"/>
    <p:sldId id="366" r:id="rId22"/>
    <p:sldId id="355" r:id="rId23"/>
    <p:sldId id="359" r:id="rId24"/>
    <p:sldId id="384" r:id="rId25"/>
    <p:sldId id="385" r:id="rId26"/>
    <p:sldId id="363" r:id="rId27"/>
    <p:sldId id="368" r:id="rId28"/>
    <p:sldId id="373" r:id="rId29"/>
    <p:sldId id="372" r:id="rId30"/>
    <p:sldId id="374" r:id="rId31"/>
    <p:sldId id="358" r:id="rId32"/>
    <p:sldId id="377" r:id="rId33"/>
    <p:sldId id="378" r:id="rId34"/>
    <p:sldId id="379" r:id="rId35"/>
    <p:sldId id="380" r:id="rId36"/>
    <p:sldId id="376" r:id="rId37"/>
    <p:sldId id="381" r:id="rId38"/>
    <p:sldId id="477" r:id="rId39"/>
    <p:sldId id="478" r:id="rId40"/>
    <p:sldId id="479" r:id="rId41"/>
    <p:sldId id="480" r:id="rId42"/>
    <p:sldId id="481" r:id="rId43"/>
    <p:sldId id="403" r:id="rId44"/>
    <p:sldId id="278" r:id="rId45"/>
    <p:sldId id="369" r:id="rId46"/>
    <p:sldId id="323" r:id="rId47"/>
    <p:sldId id="284" r:id="rId48"/>
    <p:sldId id="483" r:id="rId49"/>
    <p:sldId id="484" r:id="rId50"/>
    <p:sldId id="370" r:id="rId51"/>
    <p:sldId id="402" r:id="rId52"/>
    <p:sldId id="394" r:id="rId53"/>
    <p:sldId id="422" r:id="rId54"/>
    <p:sldId id="393" r:id="rId55"/>
    <p:sldId id="392" r:id="rId56"/>
    <p:sldId id="423" r:id="rId57"/>
    <p:sldId id="390" r:id="rId58"/>
    <p:sldId id="391" r:id="rId59"/>
    <p:sldId id="389" r:id="rId60"/>
    <p:sldId id="482" r:id="rId61"/>
    <p:sldId id="288" r:id="rId62"/>
    <p:sldId id="258" r:id="rId63"/>
    <p:sldId id="408" r:id="rId64"/>
    <p:sldId id="259" r:id="rId65"/>
    <p:sldId id="260" r:id="rId66"/>
    <p:sldId id="261" r:id="rId67"/>
    <p:sldId id="262" r:id="rId68"/>
    <p:sldId id="263" r:id="rId69"/>
    <p:sldId id="264" r:id="rId70"/>
    <p:sldId id="265" r:id="rId71"/>
    <p:sldId id="266" r:id="rId72"/>
    <p:sldId id="267" r:id="rId73"/>
    <p:sldId id="268" r:id="rId74"/>
    <p:sldId id="269" r:id="rId75"/>
    <p:sldId id="270" r:id="rId76"/>
    <p:sldId id="271" r:id="rId77"/>
    <p:sldId id="272" r:id="rId78"/>
    <p:sldId id="273" r:id="rId79"/>
    <p:sldId id="275" r:id="rId80"/>
    <p:sldId id="274" r:id="rId81"/>
    <p:sldId id="289" r:id="rId82"/>
    <p:sldId id="435" r:id="rId83"/>
    <p:sldId id="291" r:id="rId84"/>
    <p:sldId id="434" r:id="rId85"/>
    <p:sldId id="286" r:id="rId86"/>
    <p:sldId id="424" r:id="rId87"/>
    <p:sldId id="292" r:id="rId88"/>
    <p:sldId id="293" r:id="rId89"/>
    <p:sldId id="433" r:id="rId90"/>
    <p:sldId id="429" r:id="rId91"/>
    <p:sldId id="486" r:id="rId92"/>
    <p:sldId id="487" r:id="rId93"/>
    <p:sldId id="488" r:id="rId94"/>
    <p:sldId id="431" r:id="rId95"/>
    <p:sldId id="430" r:id="rId96"/>
    <p:sldId id="294" r:id="rId97"/>
    <p:sldId id="326" r:id="rId98"/>
    <p:sldId id="295" r:id="rId99"/>
    <p:sldId id="296" r:id="rId100"/>
    <p:sldId id="297" r:id="rId101"/>
    <p:sldId id="298" r:id="rId102"/>
    <p:sldId id="299" r:id="rId103"/>
    <p:sldId id="300" r:id="rId104"/>
    <p:sldId id="301" r:id="rId105"/>
    <p:sldId id="302" r:id="rId106"/>
    <p:sldId id="344" r:id="rId107"/>
    <p:sldId id="311" r:id="rId108"/>
    <p:sldId id="312" r:id="rId109"/>
    <p:sldId id="313" r:id="rId110"/>
    <p:sldId id="314" r:id="rId111"/>
    <p:sldId id="303" r:id="rId112"/>
    <p:sldId id="304" r:id="rId113"/>
    <p:sldId id="305" r:id="rId114"/>
    <p:sldId id="306" r:id="rId115"/>
    <p:sldId id="307" r:id="rId116"/>
    <p:sldId id="425" r:id="rId117"/>
    <p:sldId id="354" r:id="rId118"/>
    <p:sldId id="325" r:id="rId119"/>
    <p:sldId id="318" r:id="rId120"/>
    <p:sldId id="485" r:id="rId121"/>
    <p:sldId id="346" r:id="rId122"/>
    <p:sldId id="360" r:id="rId123"/>
    <p:sldId id="404" r:id="rId124"/>
    <p:sldId id="405" r:id="rId125"/>
    <p:sldId id="406" r:id="rId126"/>
    <p:sldId id="407" r:id="rId127"/>
    <p:sldId id="457" r:id="rId128"/>
    <p:sldId id="409" r:id="rId129"/>
    <p:sldId id="410" r:id="rId130"/>
    <p:sldId id="411" r:id="rId131"/>
    <p:sldId id="412" r:id="rId132"/>
    <p:sldId id="413" r:id="rId133"/>
    <p:sldId id="414" r:id="rId134"/>
    <p:sldId id="415" r:id="rId135"/>
    <p:sldId id="416" r:id="rId136"/>
    <p:sldId id="417" r:id="rId137"/>
    <p:sldId id="418" r:id="rId138"/>
    <p:sldId id="419" r:id="rId139"/>
    <p:sldId id="420" r:id="rId140"/>
    <p:sldId id="421" r:id="rId141"/>
    <p:sldId id="456" r:id="rId142"/>
    <p:sldId id="450" r:id="rId143"/>
    <p:sldId id="451" r:id="rId144"/>
    <p:sldId id="452" r:id="rId145"/>
    <p:sldId id="453" r:id="rId146"/>
    <p:sldId id="454" r:id="rId147"/>
    <p:sldId id="455" r:id="rId148"/>
    <p:sldId id="458" r:id="rId149"/>
    <p:sldId id="459" r:id="rId150"/>
    <p:sldId id="460" r:id="rId151"/>
    <p:sldId id="461" r:id="rId152"/>
    <p:sldId id="462" r:id="rId153"/>
    <p:sldId id="463" r:id="rId154"/>
    <p:sldId id="464" r:id="rId155"/>
    <p:sldId id="465" r:id="rId156"/>
    <p:sldId id="466" r:id="rId157"/>
    <p:sldId id="467" r:id="rId158"/>
    <p:sldId id="468" r:id="rId159"/>
    <p:sldId id="469" r:id="rId160"/>
    <p:sldId id="470" r:id="rId161"/>
    <p:sldId id="471" r:id="rId162"/>
    <p:sldId id="472" r:id="rId163"/>
    <p:sldId id="473" r:id="rId164"/>
    <p:sldId id="474" r:id="rId165"/>
    <p:sldId id="475" r:id="rId166"/>
    <p:sldId id="476" r:id="rId16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webPr allowPng="1" organizeInFolders="0" useLongFilenames="0" imgSz="1024x768" encoding="macintosh"/>
  <p:clrMru>
    <a:srgbClr val="F3E0C2"/>
    <a:srgbClr val="A97407"/>
    <a:srgbClr val="C0A100"/>
    <a:srgbClr val="D58F07"/>
    <a:srgbClr val="DEC000"/>
    <a:srgbClr val="EFCF00"/>
    <a:srgbClr val="E89F0A"/>
    <a:srgbClr val="FFC102"/>
    <a:srgbClr val="3D96FF"/>
    <a:srgbClr val="2BAFF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SorterView">
  <p:normalViewPr showOutlineIcons="0">
    <p:restoredLeft sz="26220" autoAdjust="0"/>
    <p:restoredTop sz="83731" autoAdjust="0"/>
  </p:normalViewPr>
  <p:slideViewPr>
    <p:cSldViewPr snapToObjects="1">
      <p:cViewPr varScale="1">
        <p:scale>
          <a:sx n="77" d="100"/>
          <a:sy n="77" d="100"/>
        </p:scale>
        <p:origin x="-130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104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63" Type="http://schemas.openxmlformats.org/officeDocument/2006/relationships/slide" Target="slides/slide158.xml"/><Relationship Id="rId164" Type="http://schemas.openxmlformats.org/officeDocument/2006/relationships/slide" Target="slides/slide159.xml"/><Relationship Id="rId165" Type="http://schemas.openxmlformats.org/officeDocument/2006/relationships/slide" Target="slides/slide160.xml"/><Relationship Id="rId166" Type="http://schemas.openxmlformats.org/officeDocument/2006/relationships/slide" Target="slides/slide161.xml"/><Relationship Id="rId167" Type="http://schemas.openxmlformats.org/officeDocument/2006/relationships/slide" Target="slides/slide162.xml"/><Relationship Id="rId168" Type="http://schemas.openxmlformats.org/officeDocument/2006/relationships/notesMaster" Target="notesMasters/notesMaster1.xml"/><Relationship Id="rId169" Type="http://schemas.openxmlformats.org/officeDocument/2006/relationships/printerSettings" Target="printerSettings/printerSettings1.bin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170" Type="http://schemas.openxmlformats.org/officeDocument/2006/relationships/presProps" Target="presProps.xml"/><Relationship Id="rId171" Type="http://schemas.openxmlformats.org/officeDocument/2006/relationships/viewProps" Target="viewProps.xml"/><Relationship Id="rId172" Type="http://schemas.openxmlformats.org/officeDocument/2006/relationships/theme" Target="theme/theme1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173" Type="http://schemas.openxmlformats.org/officeDocument/2006/relationships/tableStyles" Target="tableStyles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AEA016-61E8-EC41-AD31-27610E72DFBB}" type="datetimeFigureOut">
              <a:rPr lang="en-US" smtClean="0"/>
              <a:pPr/>
              <a:t>3/29/10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239571-B7D7-FF47-BA44-F431024935E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Repeat sources of</a:t>
            </a:r>
            <a:r>
              <a:rPr lang="en-US" baseline="0" dirty="0" smtClean="0"/>
              <a:t> updates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Ripples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Read last bullet.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39571-B7D7-FF47-BA44-F431024935ED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Windows</a:t>
            </a:r>
            <a:r>
              <a:rPr lang="en-US" baseline="0" dirty="0" smtClean="0"/>
              <a:t> are contiguous sequences of inputs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Fundamentally designed for sequence and time-series processing, doesn’t deal well with gaps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39571-B7D7-FF47-BA44-F431024935ED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Windows</a:t>
            </a:r>
            <a:r>
              <a:rPr lang="en-US" baseline="0" dirty="0" smtClean="0"/>
              <a:t> are contiguous sequences of inputs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Fundamentally designed for sequence and time-series processing, doesn’t deal well with gaps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39571-B7D7-FF47-BA44-F431024935ED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Windows</a:t>
            </a:r>
            <a:r>
              <a:rPr lang="en-US" baseline="0" dirty="0" smtClean="0"/>
              <a:t> are contiguous sequences of inputs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Fundamentally designed for sequence and time-series processing, doesn’t deal well with gaps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39571-B7D7-FF47-BA44-F431024935ED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Windows</a:t>
            </a:r>
            <a:r>
              <a:rPr lang="en-US" baseline="0" dirty="0" smtClean="0"/>
              <a:t> are contiguous sequences of inputs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Fundamentally designed for sequence and time-series processing, doesn’t deal well with gaps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39571-B7D7-FF47-BA44-F431024935ED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… and how can we</a:t>
            </a:r>
            <a:r>
              <a:rPr lang="en-US" baseline="0" dirty="0" smtClean="0"/>
              <a:t> build a lightweight query processor for update-intensive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39571-B7D7-FF47-BA44-F431024935ED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Eliminate</a:t>
            </a:r>
            <a:r>
              <a:rPr lang="en-US" baseline="0" dirty="0" smtClean="0"/>
              <a:t> variables, by unification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39571-B7D7-FF47-BA44-F431024935ED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Extract aggregates,</a:t>
            </a:r>
            <a:r>
              <a:rPr lang="en-US" baseline="0" dirty="0" smtClean="0"/>
              <a:t> which defines maps. Note parameter </a:t>
            </a:r>
            <a:r>
              <a:rPr lang="en-US" baseline="0" dirty="0" err="1" smtClean="0"/>
              <a:t>xOK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39571-B7D7-FF47-BA44-F431024935ED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Each</a:t>
            </a:r>
            <a:r>
              <a:rPr lang="en-US" baseline="0" dirty="0" smtClean="0"/>
              <a:t> map has a defining query. In the general definition of a map, we don’t have any constraints on parameters, thus we have to reason about them for all parameter values.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for what values of </a:t>
            </a:r>
            <a:r>
              <a:rPr lang="en-US" baseline="0" dirty="0" err="1" smtClean="0"/>
              <a:t>xOK</a:t>
            </a:r>
            <a:r>
              <a:rPr lang="en-US" baseline="0" dirty="0" smtClean="0"/>
              <a:t> do we need to maintain q0, i.e. what values will we see? These are defined by the relations O and LI, i.e. the active domain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Two cases: one where other triggers, such as LI extend the active domain of </a:t>
            </a:r>
            <a:r>
              <a:rPr lang="en-US" baseline="0" dirty="0" err="1" smtClean="0"/>
              <a:t>xOK</a:t>
            </a:r>
            <a:r>
              <a:rPr lang="en-US" baseline="0" dirty="0" smtClean="0"/>
              <a:t>, and when the trigger for +O does a lookup with a new value for </a:t>
            </a:r>
            <a:r>
              <a:rPr lang="en-US" baseline="0" dirty="0" err="1" smtClean="0"/>
              <a:t>xOK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39571-B7D7-FF47-BA44-F431024935ED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51272C-E713-C54E-9893-259247553790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We’ll see </a:t>
            </a:r>
            <a:r>
              <a:rPr lang="en-US" dirty="0" err="1" smtClean="0"/>
              <a:t>Mom&amp;Pop</a:t>
            </a:r>
            <a:r>
              <a:rPr lang="en-US" baseline="0" dirty="0" smtClean="0"/>
              <a:t> applications, i.e. many many more applications that make simple use of complex </a:t>
            </a:r>
            <a:r>
              <a:rPr lang="en-US" baseline="0" dirty="0" err="1" smtClean="0"/>
              <a:t>numerics</a:t>
            </a:r>
            <a:r>
              <a:rPr lang="en-US" baseline="0" dirty="0" smtClean="0"/>
              <a:t> than exists today, e.g. smart homes + heating automation + diffusion equation, we already see widespread use of motion models, what about very simple climate models,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39571-B7D7-FF47-BA44-F431024935ED}" type="slidenum">
              <a:rPr lang="en-US" smtClean="0"/>
              <a:pPr/>
              <a:t>98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Roll their own systems</a:t>
            </a:r>
            <a:r>
              <a:rPr lang="en-US" baseline="0" dirty="0" smtClean="0"/>
              <a:t> to scale out in both application dimensions and platform concerns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All in all, we’re seeing dm tools that are simpler, more specialized and </a:t>
            </a:r>
            <a:r>
              <a:rPr lang="en-US" baseline="0" smtClean="0"/>
              <a:t>more scalable.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39571-B7D7-FF47-BA44-F431024935ED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ＭＳ Ｐゴシック"/>
                <a:cs typeface="Corbel"/>
              </a:rPr>
              <a:t>Goal: do minimal work given updates, avoid computation from scratch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 persistent intermediate</a:t>
            </a:r>
            <a:r>
              <a:rPr lang="en-US" baseline="0" dirty="0" smtClean="0"/>
              <a:t> data structures unless rewritten from another MV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Designed for batch processing &amp; ad-hoc queries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39571-B7D7-FF47-BA44-F431024935ED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ＭＳ Ｐゴシック"/>
                <a:cs typeface="Corbel"/>
              </a:rPr>
              <a:t>Goal: do minimal work given updates, avoid computation from scratch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 persistent intermediate</a:t>
            </a:r>
            <a:r>
              <a:rPr lang="en-US" baseline="0" dirty="0" smtClean="0"/>
              <a:t> data structures unless rewritten from another MV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Designed for batch processing &amp; ad-hoc queries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39571-B7D7-FF47-BA44-F431024935ED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ＭＳ Ｐゴシック"/>
                <a:cs typeface="Corbel"/>
              </a:rPr>
              <a:t>Goal: do minimal work given updates, avoid computation from scratch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 persistent intermediate</a:t>
            </a:r>
            <a:r>
              <a:rPr lang="en-US" baseline="0" dirty="0" smtClean="0"/>
              <a:t> data structures unless rewritten from another MV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Designed for batch processing &amp; ad-hoc queries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39571-B7D7-FF47-BA44-F431024935ED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ＭＳ Ｐゴシック"/>
                <a:cs typeface="Corbel"/>
              </a:rPr>
              <a:t>Goal: do minimal work given updates, avoid computation from scratch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 persistent intermediate</a:t>
            </a:r>
            <a:r>
              <a:rPr lang="en-US" baseline="0" dirty="0" smtClean="0"/>
              <a:t> data structures unless rewritten from another MV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Designed for batch processing &amp; ad-hoc queries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39571-B7D7-FF47-BA44-F431024935ED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Windows</a:t>
            </a:r>
            <a:r>
              <a:rPr lang="en-US" baseline="0" dirty="0" smtClean="0"/>
              <a:t> are contiguous sequences of inputs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Fundamentally designed for sequence and time-series processing, doesn’t deal well with gaps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39571-B7D7-FF47-BA44-F431024935ED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Windows</a:t>
            </a:r>
            <a:r>
              <a:rPr lang="en-US" baseline="0" dirty="0" smtClean="0"/>
              <a:t> are contiguous sequences of inputs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Fundamentally designed for sequence and time-series processing, doesn’t deal well with gaps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39571-B7D7-FF47-BA44-F431024935ED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Windows</a:t>
            </a:r>
            <a:r>
              <a:rPr lang="en-US" baseline="0" dirty="0" smtClean="0"/>
              <a:t> are contiguous sequences of inputs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Fundamentally designed for sequence and time-series processing, doesn’t deal well with gaps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39571-B7D7-FF47-BA44-F431024935ED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4163" y="455613"/>
            <a:ext cx="8574087" cy="1133475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284163" y="1577975"/>
            <a:ext cx="8575675" cy="136525"/>
            <a:chOff x="284163" y="1577847"/>
            <a:chExt cx="8576373" cy="137411"/>
          </a:xfrm>
        </p:grpSpPr>
        <p:sp>
          <p:nvSpPr>
            <p:cNvPr id="6" name="Rectangle 5"/>
            <p:cNvSpPr/>
            <p:nvPr/>
          </p:nvSpPr>
          <p:spPr>
            <a:xfrm>
              <a:off x="284163" y="1577847"/>
              <a:ext cx="160033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84493" y="1577847"/>
              <a:ext cx="2743423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26328" y="1577847"/>
              <a:ext cx="4234208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horz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4163" y="455613"/>
            <a:ext cx="8574087" cy="1133475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284163" y="1577975"/>
            <a:ext cx="8575675" cy="136525"/>
            <a:chOff x="284163" y="1577847"/>
            <a:chExt cx="8576373" cy="137411"/>
          </a:xfrm>
        </p:grpSpPr>
        <p:sp>
          <p:nvSpPr>
            <p:cNvPr id="6" name="Rectangle 5"/>
            <p:cNvSpPr/>
            <p:nvPr/>
          </p:nvSpPr>
          <p:spPr>
            <a:xfrm>
              <a:off x="284163" y="1577847"/>
              <a:ext cx="160033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84493" y="1577847"/>
              <a:ext cx="2743423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26328" y="1577847"/>
              <a:ext cx="4234208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horz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C6DE8-A8C3-FF48-BEA2-078714444CF3}" type="datetimeFigureOut">
              <a:rPr lang="en-US" smtClean="0"/>
              <a:pPr/>
              <a:t>3/29/10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A1BF7-45B8-9D4C-9666-0AB52C6B17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781175" y="2133600"/>
            <a:ext cx="7077075" cy="399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163" y="630238"/>
            <a:ext cx="8574087" cy="968375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grpSp>
        <p:nvGrpSpPr>
          <p:cNvPr id="3" name="Group 7"/>
          <p:cNvGrpSpPr>
            <a:grpSpLocks/>
          </p:cNvGrpSpPr>
          <p:nvPr userDrawn="1"/>
        </p:nvGrpSpPr>
        <p:grpSpPr bwMode="auto">
          <a:xfrm>
            <a:off x="284163" y="1577975"/>
            <a:ext cx="8575675" cy="136525"/>
            <a:chOff x="284163" y="1577847"/>
            <a:chExt cx="8576373" cy="137411"/>
          </a:xfrm>
        </p:grpSpPr>
        <p:sp>
          <p:nvSpPr>
            <p:cNvPr id="8" name="Rectangle 7"/>
            <p:cNvSpPr/>
            <p:nvPr/>
          </p:nvSpPr>
          <p:spPr>
            <a:xfrm>
              <a:off x="284163" y="1577847"/>
              <a:ext cx="160033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84493" y="1577847"/>
              <a:ext cx="2743423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26328" y="1577847"/>
              <a:ext cx="4234208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</p:grp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8306459" y="6324600"/>
            <a:ext cx="630621" cy="359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57F7AA-0690-534F-8423-D5463E2962E1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r:id="rId1"/>
  </p:sldLayoutIdLst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4200" kern="1200">
          <a:solidFill>
            <a:schemeClr val="bg1"/>
          </a:solidFill>
          <a:latin typeface="Corbel"/>
          <a:ea typeface="+mj-ea"/>
          <a:cs typeface="Corbel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r" rtl="0" fontAlgn="base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Corbel" charset="0"/>
          <a:ea typeface="ＭＳ Ｐゴシック" charset="-128"/>
          <a:cs typeface="ＭＳ Ｐゴシック" charset="-128"/>
        </a:defRPr>
      </a:lvl6pPr>
      <a:lvl7pPr marL="914400" algn="r" rtl="0" fontAlgn="base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Corbel" charset="0"/>
          <a:ea typeface="ＭＳ Ｐゴシック" charset="-128"/>
          <a:cs typeface="ＭＳ Ｐゴシック" charset="-128"/>
        </a:defRPr>
      </a:lvl7pPr>
      <a:lvl8pPr marL="1371600" algn="r" rtl="0" fontAlgn="base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Corbel" charset="0"/>
          <a:ea typeface="ＭＳ Ｐゴシック" charset="-128"/>
          <a:cs typeface="ＭＳ Ｐゴシック" charset="-128"/>
        </a:defRPr>
      </a:lvl8pPr>
      <a:lvl9pPr marL="1828800" algn="r" rtl="0" fontAlgn="base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454025" indent="-454025" algn="l" rtl="0" eaLnBrk="0" fontAlgn="base" hangingPunct="0">
        <a:spcBef>
          <a:spcPts val="2000"/>
        </a:spcBef>
        <a:spcAft>
          <a:spcPct val="0"/>
        </a:spcAft>
        <a:buClr>
          <a:srgbClr val="A6A6A6"/>
        </a:buClr>
        <a:buSzPct val="90000"/>
        <a:buFont typeface="Wingdings" charset="2"/>
        <a:buChar char=""/>
        <a:defRPr sz="2400" kern="1200">
          <a:solidFill>
            <a:srgbClr val="262626"/>
          </a:solidFill>
          <a:latin typeface="Corbel"/>
          <a:ea typeface="+mn-ea"/>
          <a:cs typeface="Corbel"/>
        </a:defRPr>
      </a:lvl1pPr>
      <a:lvl2pPr marL="914400" indent="-457200" algn="l" rtl="0" eaLnBrk="0" fontAlgn="base" hangingPunct="0">
        <a:spcBef>
          <a:spcPts val="600"/>
        </a:spcBef>
        <a:spcAft>
          <a:spcPct val="0"/>
        </a:spcAft>
        <a:buClr>
          <a:srgbClr val="404040"/>
        </a:buClr>
        <a:buSzPct val="90000"/>
        <a:buFont typeface="Wingdings" charset="2"/>
        <a:buChar char=""/>
        <a:defRPr sz="2200" kern="1200">
          <a:solidFill>
            <a:srgbClr val="262626"/>
          </a:solidFill>
          <a:latin typeface="Corbel"/>
          <a:ea typeface="+mn-ea"/>
          <a:cs typeface="Corbel"/>
        </a:defRPr>
      </a:lvl2pPr>
      <a:lvl3pPr marL="1260475" indent="-346075" algn="l" rtl="0" eaLnBrk="0" fontAlgn="base" hangingPunct="0">
        <a:spcBef>
          <a:spcPts val="600"/>
        </a:spcBef>
        <a:spcAft>
          <a:spcPct val="0"/>
        </a:spcAft>
        <a:buClr>
          <a:srgbClr val="A6A6A6"/>
        </a:buClr>
        <a:buSzPct val="90000"/>
        <a:buFont typeface="Wingdings" charset="2"/>
        <a:buChar char=""/>
        <a:defRPr sz="2000" kern="1200">
          <a:solidFill>
            <a:srgbClr val="262626"/>
          </a:solidFill>
          <a:latin typeface="Corbel"/>
          <a:ea typeface="+mn-ea"/>
          <a:cs typeface="Corbel"/>
        </a:defRPr>
      </a:lvl3pPr>
      <a:lvl4pPr marL="1600200" indent="-339725" algn="l" rtl="0" eaLnBrk="0" fontAlgn="base" hangingPunct="0">
        <a:spcBef>
          <a:spcPts val="600"/>
        </a:spcBef>
        <a:spcAft>
          <a:spcPct val="0"/>
        </a:spcAft>
        <a:buClr>
          <a:srgbClr val="404040"/>
        </a:buClr>
        <a:buSzPct val="90000"/>
        <a:buFont typeface="Wingdings" charset="2"/>
        <a:buChar char=""/>
        <a:defRPr sz="2000" kern="1200">
          <a:solidFill>
            <a:srgbClr val="262626"/>
          </a:solidFill>
          <a:latin typeface="Corbel"/>
          <a:ea typeface="+mn-ea"/>
          <a:cs typeface="Corbel"/>
        </a:defRPr>
      </a:lvl4pPr>
      <a:lvl5pPr marL="1939925" indent="-331788" algn="l" rtl="0" eaLnBrk="0" fontAlgn="base" hangingPunct="0">
        <a:spcBef>
          <a:spcPts val="600"/>
        </a:spcBef>
        <a:spcAft>
          <a:spcPct val="0"/>
        </a:spcAft>
        <a:buClr>
          <a:srgbClr val="A6A6A6"/>
        </a:buClr>
        <a:buSzPct val="90000"/>
        <a:buFont typeface="Wingdings" charset="2"/>
        <a:buChar char=""/>
        <a:defRPr sz="2000" kern="1200">
          <a:solidFill>
            <a:srgbClr val="262626"/>
          </a:solidFill>
          <a:latin typeface="Corbel"/>
          <a:ea typeface="+mn-ea"/>
          <a:cs typeface="Corbel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7"/>
          <p:cNvGrpSpPr>
            <a:grpSpLocks/>
          </p:cNvGrpSpPr>
          <p:nvPr userDrawn="1"/>
        </p:nvGrpSpPr>
        <p:grpSpPr bwMode="auto">
          <a:xfrm>
            <a:off x="284163" y="381000"/>
            <a:ext cx="8575675" cy="136525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33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4493" y="1577847"/>
              <a:ext cx="2743423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328" y="1577847"/>
              <a:ext cx="4234208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</p:grpSp>
      <p:grpSp>
        <p:nvGrpSpPr>
          <p:cNvPr id="16" name="Group 7"/>
          <p:cNvGrpSpPr>
            <a:grpSpLocks/>
          </p:cNvGrpSpPr>
          <p:nvPr userDrawn="1"/>
        </p:nvGrpSpPr>
        <p:grpSpPr bwMode="auto">
          <a:xfrm>
            <a:off x="284163" y="6553200"/>
            <a:ext cx="8575675" cy="115944"/>
            <a:chOff x="284163" y="1577847"/>
            <a:chExt cx="8576373" cy="137411"/>
          </a:xfrm>
        </p:grpSpPr>
        <p:sp>
          <p:nvSpPr>
            <p:cNvPr id="17" name="Rectangle 16"/>
            <p:cNvSpPr/>
            <p:nvPr/>
          </p:nvSpPr>
          <p:spPr>
            <a:xfrm>
              <a:off x="284163" y="1577847"/>
              <a:ext cx="160033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84493" y="1577847"/>
              <a:ext cx="2743423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626328" y="1577847"/>
              <a:ext cx="4234208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r:id="rId1"/>
  </p:sldLayoutIdLst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4200" kern="1200">
          <a:solidFill>
            <a:schemeClr val="bg1"/>
          </a:solidFill>
          <a:latin typeface="Corbel"/>
          <a:ea typeface="+mj-ea"/>
          <a:cs typeface="Corbel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r" rtl="0" fontAlgn="base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Corbel" charset="0"/>
          <a:ea typeface="ＭＳ Ｐゴシック" charset="-128"/>
          <a:cs typeface="ＭＳ Ｐゴシック" charset="-128"/>
        </a:defRPr>
      </a:lvl6pPr>
      <a:lvl7pPr marL="914400" algn="r" rtl="0" fontAlgn="base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Corbel" charset="0"/>
          <a:ea typeface="ＭＳ Ｐゴシック" charset="-128"/>
          <a:cs typeface="ＭＳ Ｐゴシック" charset="-128"/>
        </a:defRPr>
      </a:lvl7pPr>
      <a:lvl8pPr marL="1371600" algn="r" rtl="0" fontAlgn="base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Corbel" charset="0"/>
          <a:ea typeface="ＭＳ Ｐゴシック" charset="-128"/>
          <a:cs typeface="ＭＳ Ｐゴシック" charset="-128"/>
        </a:defRPr>
      </a:lvl8pPr>
      <a:lvl9pPr marL="1828800" algn="r" rtl="0" fontAlgn="base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454025" indent="-454025" algn="l" rtl="0" eaLnBrk="0" fontAlgn="base" hangingPunct="0">
        <a:spcBef>
          <a:spcPts val="2000"/>
        </a:spcBef>
        <a:spcAft>
          <a:spcPct val="0"/>
        </a:spcAft>
        <a:buClr>
          <a:srgbClr val="A6A6A6"/>
        </a:buClr>
        <a:buSzPct val="90000"/>
        <a:buFont typeface="Wingdings" charset="2"/>
        <a:buChar char=""/>
        <a:defRPr sz="2400" kern="1200">
          <a:solidFill>
            <a:srgbClr val="262626"/>
          </a:solidFill>
          <a:latin typeface="Corbel"/>
          <a:ea typeface="+mn-ea"/>
          <a:cs typeface="Corbel"/>
        </a:defRPr>
      </a:lvl1pPr>
      <a:lvl2pPr marL="914400" indent="-457200" algn="l" rtl="0" eaLnBrk="0" fontAlgn="base" hangingPunct="0">
        <a:spcBef>
          <a:spcPts val="600"/>
        </a:spcBef>
        <a:spcAft>
          <a:spcPct val="0"/>
        </a:spcAft>
        <a:buClr>
          <a:srgbClr val="404040"/>
        </a:buClr>
        <a:buSzPct val="90000"/>
        <a:buFont typeface="Wingdings" charset="2"/>
        <a:buChar char=""/>
        <a:defRPr sz="2200" kern="1200">
          <a:solidFill>
            <a:srgbClr val="262626"/>
          </a:solidFill>
          <a:latin typeface="Corbel"/>
          <a:ea typeface="+mn-ea"/>
          <a:cs typeface="Corbel"/>
        </a:defRPr>
      </a:lvl2pPr>
      <a:lvl3pPr marL="1260475" indent="-346075" algn="l" rtl="0" eaLnBrk="0" fontAlgn="base" hangingPunct="0">
        <a:spcBef>
          <a:spcPts val="600"/>
        </a:spcBef>
        <a:spcAft>
          <a:spcPct val="0"/>
        </a:spcAft>
        <a:buClr>
          <a:srgbClr val="A6A6A6"/>
        </a:buClr>
        <a:buSzPct val="90000"/>
        <a:buFont typeface="Wingdings" charset="2"/>
        <a:buChar char=""/>
        <a:defRPr sz="2000" kern="1200">
          <a:solidFill>
            <a:srgbClr val="262626"/>
          </a:solidFill>
          <a:latin typeface="Corbel"/>
          <a:ea typeface="+mn-ea"/>
          <a:cs typeface="Corbel"/>
        </a:defRPr>
      </a:lvl3pPr>
      <a:lvl4pPr marL="1600200" indent="-339725" algn="l" rtl="0" eaLnBrk="0" fontAlgn="base" hangingPunct="0">
        <a:spcBef>
          <a:spcPts val="600"/>
        </a:spcBef>
        <a:spcAft>
          <a:spcPct val="0"/>
        </a:spcAft>
        <a:buClr>
          <a:srgbClr val="404040"/>
        </a:buClr>
        <a:buSzPct val="90000"/>
        <a:buFont typeface="Wingdings" charset="2"/>
        <a:buChar char=""/>
        <a:defRPr sz="2000" kern="1200">
          <a:solidFill>
            <a:srgbClr val="262626"/>
          </a:solidFill>
          <a:latin typeface="Corbel"/>
          <a:ea typeface="+mn-ea"/>
          <a:cs typeface="Corbel"/>
        </a:defRPr>
      </a:lvl4pPr>
      <a:lvl5pPr marL="1939925" indent="-331788" algn="l" rtl="0" eaLnBrk="0" fontAlgn="base" hangingPunct="0">
        <a:spcBef>
          <a:spcPts val="600"/>
        </a:spcBef>
        <a:spcAft>
          <a:spcPct val="0"/>
        </a:spcAft>
        <a:buClr>
          <a:srgbClr val="A6A6A6"/>
        </a:buClr>
        <a:buSzPct val="90000"/>
        <a:buFont typeface="Wingdings" charset="2"/>
        <a:buChar char=""/>
        <a:defRPr sz="2000" kern="1200">
          <a:solidFill>
            <a:srgbClr val="262626"/>
          </a:solidFill>
          <a:latin typeface="Corbel"/>
          <a:ea typeface="+mn-ea"/>
          <a:cs typeface="Corbel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r:id="rId1"/>
  </p:sldLayoutIdLst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4200" kern="1200">
          <a:solidFill>
            <a:schemeClr val="bg1"/>
          </a:solidFill>
          <a:latin typeface="Corbel"/>
          <a:ea typeface="+mj-ea"/>
          <a:cs typeface="Corbel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r" rtl="0" fontAlgn="base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Corbel" charset="0"/>
          <a:ea typeface="ＭＳ Ｐゴシック" charset="-128"/>
          <a:cs typeface="ＭＳ Ｐゴシック" charset="-128"/>
        </a:defRPr>
      </a:lvl6pPr>
      <a:lvl7pPr marL="914400" algn="r" rtl="0" fontAlgn="base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Corbel" charset="0"/>
          <a:ea typeface="ＭＳ Ｐゴシック" charset="-128"/>
          <a:cs typeface="ＭＳ Ｐゴシック" charset="-128"/>
        </a:defRPr>
      </a:lvl7pPr>
      <a:lvl8pPr marL="1371600" algn="r" rtl="0" fontAlgn="base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Corbel" charset="0"/>
          <a:ea typeface="ＭＳ Ｐゴシック" charset="-128"/>
          <a:cs typeface="ＭＳ Ｐゴシック" charset="-128"/>
        </a:defRPr>
      </a:lvl8pPr>
      <a:lvl9pPr marL="1828800" algn="r" rtl="0" fontAlgn="base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454025" indent="-454025" algn="l" rtl="0" eaLnBrk="0" fontAlgn="base" hangingPunct="0">
        <a:spcBef>
          <a:spcPts val="2000"/>
        </a:spcBef>
        <a:spcAft>
          <a:spcPct val="0"/>
        </a:spcAft>
        <a:buClr>
          <a:srgbClr val="A6A6A6"/>
        </a:buClr>
        <a:buSzPct val="90000"/>
        <a:buFont typeface="Wingdings" charset="2"/>
        <a:buChar char=""/>
        <a:defRPr sz="2400" kern="1200">
          <a:solidFill>
            <a:srgbClr val="262626"/>
          </a:solidFill>
          <a:latin typeface="Corbel"/>
          <a:ea typeface="+mn-ea"/>
          <a:cs typeface="Corbel"/>
        </a:defRPr>
      </a:lvl1pPr>
      <a:lvl2pPr marL="914400" indent="-457200" algn="l" rtl="0" eaLnBrk="0" fontAlgn="base" hangingPunct="0">
        <a:spcBef>
          <a:spcPts val="600"/>
        </a:spcBef>
        <a:spcAft>
          <a:spcPct val="0"/>
        </a:spcAft>
        <a:buClr>
          <a:srgbClr val="404040"/>
        </a:buClr>
        <a:buSzPct val="90000"/>
        <a:buFont typeface="Wingdings" charset="2"/>
        <a:buChar char=""/>
        <a:defRPr sz="2200" kern="1200">
          <a:solidFill>
            <a:srgbClr val="262626"/>
          </a:solidFill>
          <a:latin typeface="Corbel"/>
          <a:ea typeface="+mn-ea"/>
          <a:cs typeface="Corbel"/>
        </a:defRPr>
      </a:lvl2pPr>
      <a:lvl3pPr marL="1260475" indent="-346075" algn="l" rtl="0" eaLnBrk="0" fontAlgn="base" hangingPunct="0">
        <a:spcBef>
          <a:spcPts val="600"/>
        </a:spcBef>
        <a:spcAft>
          <a:spcPct val="0"/>
        </a:spcAft>
        <a:buClr>
          <a:srgbClr val="A6A6A6"/>
        </a:buClr>
        <a:buSzPct val="90000"/>
        <a:buFont typeface="Wingdings" charset="2"/>
        <a:buChar char=""/>
        <a:defRPr sz="2000" kern="1200">
          <a:solidFill>
            <a:srgbClr val="262626"/>
          </a:solidFill>
          <a:latin typeface="Corbel"/>
          <a:ea typeface="+mn-ea"/>
          <a:cs typeface="Corbel"/>
        </a:defRPr>
      </a:lvl3pPr>
      <a:lvl4pPr marL="1600200" indent="-339725" algn="l" rtl="0" eaLnBrk="0" fontAlgn="base" hangingPunct="0">
        <a:spcBef>
          <a:spcPts val="600"/>
        </a:spcBef>
        <a:spcAft>
          <a:spcPct val="0"/>
        </a:spcAft>
        <a:buClr>
          <a:srgbClr val="404040"/>
        </a:buClr>
        <a:buSzPct val="90000"/>
        <a:buFont typeface="Wingdings" charset="2"/>
        <a:buChar char=""/>
        <a:defRPr sz="2000" kern="1200">
          <a:solidFill>
            <a:srgbClr val="262626"/>
          </a:solidFill>
          <a:latin typeface="Corbel"/>
          <a:ea typeface="+mn-ea"/>
          <a:cs typeface="Corbel"/>
        </a:defRPr>
      </a:lvl4pPr>
      <a:lvl5pPr marL="1939925" indent="-331788" algn="l" rtl="0" eaLnBrk="0" fontAlgn="base" hangingPunct="0">
        <a:spcBef>
          <a:spcPts val="600"/>
        </a:spcBef>
        <a:spcAft>
          <a:spcPct val="0"/>
        </a:spcAft>
        <a:buClr>
          <a:srgbClr val="A6A6A6"/>
        </a:buClr>
        <a:buSzPct val="90000"/>
        <a:buFont typeface="Wingdings" charset="2"/>
        <a:buChar char=""/>
        <a:defRPr sz="2000" kern="1200">
          <a:solidFill>
            <a:srgbClr val="262626"/>
          </a:solidFill>
          <a:latin typeface="Corbel"/>
          <a:ea typeface="+mn-ea"/>
          <a:cs typeface="Corbel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613"/>
            <a:ext cx="8574087" cy="1133475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81000" y="2133600"/>
            <a:ext cx="8477250" cy="399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163" y="630238"/>
            <a:ext cx="8574087" cy="968375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3" name="Group 7"/>
          <p:cNvGrpSpPr>
            <a:grpSpLocks/>
          </p:cNvGrpSpPr>
          <p:nvPr userDrawn="1"/>
        </p:nvGrpSpPr>
        <p:grpSpPr bwMode="auto">
          <a:xfrm>
            <a:off x="284163" y="1577975"/>
            <a:ext cx="8575675" cy="136525"/>
            <a:chOff x="284163" y="1577847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577847"/>
              <a:ext cx="160033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84493" y="1577847"/>
              <a:ext cx="2743423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328" y="1577847"/>
              <a:ext cx="4234208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</p:grp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306459" y="6324600"/>
            <a:ext cx="630621" cy="359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57F7AA-0690-534F-8423-D5463E2962E1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r:id="rId1"/>
    <p:sldLayoutId r:id="rId2"/>
  </p:sldLayoutIdLst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Corbel" charset="0"/>
          <a:ea typeface="ＭＳ Ｐゴシック" charset="-128"/>
          <a:cs typeface="ＭＳ Ｐゴシック" charset="-128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Corbel" charset="0"/>
          <a:ea typeface="ＭＳ Ｐゴシック" charset="-128"/>
          <a:cs typeface="ＭＳ Ｐゴシック" charset="-128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Corbel" charset="0"/>
          <a:ea typeface="ＭＳ Ｐゴシック" charset="-128"/>
          <a:cs typeface="ＭＳ Ｐゴシック" charset="-128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Corbel" charset="0"/>
          <a:ea typeface="ＭＳ Ｐゴシック" charset="-128"/>
          <a:cs typeface="ＭＳ Ｐゴシック" charset="-128"/>
        </a:defRPr>
      </a:lvl5pPr>
      <a:lvl6pPr marL="457200" algn="r" rtl="0" fontAlgn="base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Corbel" charset="0"/>
          <a:ea typeface="ＭＳ Ｐゴシック" charset="-128"/>
          <a:cs typeface="ＭＳ Ｐゴシック" charset="-128"/>
        </a:defRPr>
      </a:lvl6pPr>
      <a:lvl7pPr marL="914400" algn="r" rtl="0" fontAlgn="base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Corbel" charset="0"/>
          <a:ea typeface="ＭＳ Ｐゴシック" charset="-128"/>
          <a:cs typeface="ＭＳ Ｐゴシック" charset="-128"/>
        </a:defRPr>
      </a:lvl7pPr>
      <a:lvl8pPr marL="1371600" algn="r" rtl="0" fontAlgn="base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Corbel" charset="0"/>
          <a:ea typeface="ＭＳ Ｐゴシック" charset="-128"/>
          <a:cs typeface="ＭＳ Ｐゴシック" charset="-128"/>
        </a:defRPr>
      </a:lvl8pPr>
      <a:lvl9pPr marL="1828800" algn="r" rtl="0" fontAlgn="base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454025" indent="-454025" algn="l" rtl="0" eaLnBrk="0" fontAlgn="base" hangingPunct="0">
        <a:spcBef>
          <a:spcPct val="0"/>
        </a:spcBef>
        <a:spcAft>
          <a:spcPct val="0"/>
        </a:spcAft>
        <a:buClr>
          <a:srgbClr val="A6A6A6"/>
        </a:buClr>
        <a:buSzPct val="90000"/>
        <a:buFont typeface="Wingdings" charset="2"/>
        <a:buChar char=""/>
        <a:defRPr sz="2000" b="1">
          <a:solidFill>
            <a:srgbClr val="262626"/>
          </a:solidFill>
          <a:latin typeface="+mn-lt"/>
          <a:ea typeface="+mn-ea"/>
          <a:cs typeface="+mn-cs"/>
        </a:defRPr>
      </a:lvl1pPr>
      <a:lvl2pPr marL="914400" indent="-457200" algn="l" rtl="0" eaLnBrk="0" fontAlgn="base" hangingPunct="0">
        <a:spcBef>
          <a:spcPct val="0"/>
        </a:spcBef>
        <a:spcAft>
          <a:spcPct val="0"/>
        </a:spcAft>
        <a:buClr>
          <a:srgbClr val="404040"/>
        </a:buClr>
        <a:buSzPct val="90000"/>
        <a:buFont typeface="Wingdings" charset="2"/>
        <a:buChar char=""/>
        <a:defRPr sz="2000" b="1">
          <a:solidFill>
            <a:srgbClr val="262626"/>
          </a:solidFill>
          <a:latin typeface="+mn-lt"/>
          <a:ea typeface="+mn-ea"/>
        </a:defRPr>
      </a:lvl2pPr>
      <a:lvl3pPr marL="1260475" indent="-346075" algn="l" rtl="0" eaLnBrk="0" fontAlgn="base" hangingPunct="0">
        <a:spcBef>
          <a:spcPct val="0"/>
        </a:spcBef>
        <a:spcAft>
          <a:spcPct val="0"/>
        </a:spcAft>
        <a:buClr>
          <a:srgbClr val="A6A6A6"/>
        </a:buClr>
        <a:buSzPct val="90000"/>
        <a:buFont typeface="Wingdings" charset="2"/>
        <a:buChar char=""/>
        <a:defRPr sz="2000" b="1">
          <a:solidFill>
            <a:srgbClr val="262626"/>
          </a:solidFill>
          <a:latin typeface="+mn-lt"/>
          <a:ea typeface="+mn-ea"/>
        </a:defRPr>
      </a:lvl3pPr>
      <a:lvl4pPr marL="1600200" indent="-339725" algn="l" rtl="0" eaLnBrk="0" fontAlgn="base" hangingPunct="0">
        <a:spcBef>
          <a:spcPct val="0"/>
        </a:spcBef>
        <a:spcAft>
          <a:spcPct val="0"/>
        </a:spcAft>
        <a:buClr>
          <a:srgbClr val="404040"/>
        </a:buClr>
        <a:buSzPct val="90000"/>
        <a:buFont typeface="Wingdings" charset="2"/>
        <a:buChar char=""/>
        <a:defRPr sz="2000" b="1">
          <a:solidFill>
            <a:srgbClr val="262626"/>
          </a:solidFill>
          <a:latin typeface="+mn-lt"/>
          <a:ea typeface="+mn-ea"/>
        </a:defRPr>
      </a:lvl4pPr>
      <a:lvl5pPr marL="1939925" indent="-331788" algn="l" rtl="0" eaLnBrk="0" fontAlgn="base" hangingPunct="0">
        <a:spcBef>
          <a:spcPct val="0"/>
        </a:spcBef>
        <a:spcAft>
          <a:spcPct val="0"/>
        </a:spcAft>
        <a:buClr>
          <a:srgbClr val="A6A6A6"/>
        </a:buClr>
        <a:buSzPct val="90000"/>
        <a:buFont typeface="Wingdings" charset="2"/>
        <a:buChar char=""/>
        <a:defRPr sz="2000" b="1">
          <a:solidFill>
            <a:srgbClr val="262626"/>
          </a:solidFill>
          <a:latin typeface="+mn-lt"/>
          <a:ea typeface="+mn-ea"/>
        </a:defRPr>
      </a:lvl5pPr>
      <a:lvl6pPr marL="2397125" indent="-331788" algn="l" rtl="0" fontAlgn="base">
        <a:spcBef>
          <a:spcPct val="0"/>
        </a:spcBef>
        <a:spcAft>
          <a:spcPct val="0"/>
        </a:spcAft>
        <a:buClr>
          <a:srgbClr val="A6A6A6"/>
        </a:buClr>
        <a:buSzPct val="90000"/>
        <a:buFont typeface="Wingdings" charset="2"/>
        <a:buChar char=""/>
        <a:defRPr sz="2000" b="1">
          <a:solidFill>
            <a:srgbClr val="262626"/>
          </a:solidFill>
          <a:latin typeface="+mn-lt"/>
          <a:ea typeface="+mn-ea"/>
        </a:defRPr>
      </a:lvl6pPr>
      <a:lvl7pPr marL="2854325" indent="-331788" algn="l" rtl="0" fontAlgn="base">
        <a:spcBef>
          <a:spcPct val="0"/>
        </a:spcBef>
        <a:spcAft>
          <a:spcPct val="0"/>
        </a:spcAft>
        <a:buClr>
          <a:srgbClr val="A6A6A6"/>
        </a:buClr>
        <a:buSzPct val="90000"/>
        <a:buFont typeface="Wingdings" charset="2"/>
        <a:buChar char=""/>
        <a:defRPr sz="2000" b="1">
          <a:solidFill>
            <a:srgbClr val="262626"/>
          </a:solidFill>
          <a:latin typeface="+mn-lt"/>
          <a:ea typeface="+mn-ea"/>
        </a:defRPr>
      </a:lvl7pPr>
      <a:lvl8pPr marL="3311525" indent="-331788" algn="l" rtl="0" fontAlgn="base">
        <a:spcBef>
          <a:spcPct val="0"/>
        </a:spcBef>
        <a:spcAft>
          <a:spcPct val="0"/>
        </a:spcAft>
        <a:buClr>
          <a:srgbClr val="A6A6A6"/>
        </a:buClr>
        <a:buSzPct val="90000"/>
        <a:buFont typeface="Wingdings" charset="2"/>
        <a:buChar char=""/>
        <a:defRPr sz="2000" b="1">
          <a:solidFill>
            <a:srgbClr val="262626"/>
          </a:solidFill>
          <a:latin typeface="+mn-lt"/>
          <a:ea typeface="+mn-ea"/>
        </a:defRPr>
      </a:lvl8pPr>
      <a:lvl9pPr marL="3768725" indent="-331788" algn="l" rtl="0" fontAlgn="base">
        <a:spcBef>
          <a:spcPct val="0"/>
        </a:spcBef>
        <a:spcAft>
          <a:spcPct val="0"/>
        </a:spcAft>
        <a:buClr>
          <a:srgbClr val="A6A6A6"/>
        </a:buClr>
        <a:buSzPct val="90000"/>
        <a:buFont typeface="Wingdings" charset="2"/>
        <a:buChar char=""/>
        <a:defRPr sz="2000" b="1">
          <a:solidFill>
            <a:srgbClr val="262626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C6DE8-A8C3-FF48-BEA2-078714444CF3}" type="datetimeFigureOut">
              <a:rPr lang="en-US" smtClean="0"/>
              <a:pPr/>
              <a:t>3/29/10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A1BF7-45B8-9D4C-9666-0AB52C6B17A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jpeg"/><Relationship Id="rId5" Type="http://schemas.openxmlformats.org/officeDocument/2006/relationships/image" Target="../media/image45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jpe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4" Type="http://schemas.openxmlformats.org/officeDocument/2006/relationships/image" Target="../media/image48.jpeg"/><Relationship Id="rId5" Type="http://schemas.openxmlformats.org/officeDocument/2006/relationships/image" Target="../media/image49.jpeg"/><Relationship Id="rId6" Type="http://schemas.openxmlformats.org/officeDocument/2006/relationships/image" Target="../media/image50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jpe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jpe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4" Type="http://schemas.openxmlformats.org/officeDocument/2006/relationships/image" Target="../media/image53.jpeg"/><Relationship Id="rId5" Type="http://schemas.openxmlformats.org/officeDocument/2006/relationships/image" Target="../media/image54.jpeg"/><Relationship Id="rId6" Type="http://schemas.openxmlformats.org/officeDocument/2006/relationships/image" Target="../media/image55.jpeg"/><Relationship Id="rId7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jpe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jpeg"/><Relationship Id="rId3" Type="http://schemas.openxmlformats.org/officeDocument/2006/relationships/image" Target="../media/image52.jpe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jpeg"/><Relationship Id="rId3" Type="http://schemas.openxmlformats.org/officeDocument/2006/relationships/image" Target="../media/image52.jpe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4" Type="http://schemas.openxmlformats.org/officeDocument/2006/relationships/image" Target="../media/image58.pdf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df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jpe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eg"/><Relationship Id="rId3" Type="http://schemas.openxmlformats.org/officeDocument/2006/relationships/image" Target="../media/image26.jpe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eg"/><Relationship Id="rId3" Type="http://schemas.openxmlformats.org/officeDocument/2006/relationships/image" Target="../media/image26.jpe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eg"/><Relationship Id="rId3" Type="http://schemas.openxmlformats.org/officeDocument/2006/relationships/image" Target="../media/image26.jpe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eg"/><Relationship Id="rId3" Type="http://schemas.openxmlformats.org/officeDocument/2006/relationships/image" Target="../media/image26.jpe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eg"/><Relationship Id="rId3" Type="http://schemas.openxmlformats.org/officeDocument/2006/relationships/image" Target="../media/image26.jpe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eg"/><Relationship Id="rId3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e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eg"/><Relationship Id="rId3" Type="http://schemas.openxmlformats.org/officeDocument/2006/relationships/image" Target="../media/image26.jpe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eg"/><Relationship Id="rId3" Type="http://schemas.openxmlformats.org/officeDocument/2006/relationships/image" Target="../media/image26.jpe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eg"/><Relationship Id="rId3" Type="http://schemas.openxmlformats.org/officeDocument/2006/relationships/image" Target="../media/image26.jpe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eg"/><Relationship Id="rId3" Type="http://schemas.openxmlformats.org/officeDocument/2006/relationships/image" Target="../media/image26.jpe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eg"/><Relationship Id="rId3" Type="http://schemas.openxmlformats.org/officeDocument/2006/relationships/image" Target="../media/image26.jpe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eg"/><Relationship Id="rId3" Type="http://schemas.openxmlformats.org/officeDocument/2006/relationships/image" Target="../media/image26.jpe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eg"/><Relationship Id="rId3" Type="http://schemas.openxmlformats.org/officeDocument/2006/relationships/image" Target="../media/image26.jpe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jpe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jpe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jpe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jpe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video" Target="file://localhost/Users/yanif/work/jobtalk/gears_animated.gif" TargetMode="External"/><Relationship Id="rId2" Type="http://schemas.openxmlformats.org/officeDocument/2006/relationships/slideLayout" Target="../slideLayouts/slideLayout1.xml"/><Relationship Id="rId3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video" Target="file://localhost/Users/yanif/work/jobtalk/gears_animated.gif" TargetMode="External"/><Relationship Id="rId2" Type="http://schemas.openxmlformats.org/officeDocument/2006/relationships/slideLayout" Target="../slideLayouts/slideLayout1.xml"/><Relationship Id="rId3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video" Target="file://localhost/Users/yanif/work/jobtalk/gears_animated.gif" TargetMode="External"/><Relationship Id="rId2" Type="http://schemas.openxmlformats.org/officeDocument/2006/relationships/slideLayout" Target="../slideLayouts/slideLayout1.xml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23.png"/><Relationship Id="rId1" Type="http://schemas.openxmlformats.org/officeDocument/2006/relationships/video" Target="file://localhost/Users/yanif/work/jobtalk/gears_animated.gif" TargetMode="External"/><Relationship Id="rId2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23.png"/><Relationship Id="rId1" Type="http://schemas.openxmlformats.org/officeDocument/2006/relationships/video" Target="file://localhost/Users/yanif/work/jobtalk/gears_animated.gif" TargetMode="External"/><Relationship Id="rId2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24.png"/><Relationship Id="rId1" Type="http://schemas.openxmlformats.org/officeDocument/2006/relationships/video" Target="file://localhost/Users/yanif/work/jobtalk/gears_animated.gif" TargetMode="External"/><Relationship Id="rId2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24.png"/><Relationship Id="rId1" Type="http://schemas.openxmlformats.org/officeDocument/2006/relationships/video" Target="file://localhost/Users/yanif/work/jobtalk/gears_animated.gif" TargetMode="External"/><Relationship Id="rId2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24.png"/><Relationship Id="rId1" Type="http://schemas.openxmlformats.org/officeDocument/2006/relationships/video" Target="file://localhost/Users/yanif/work/jobtalk/gears_animated.gif" TargetMode="External"/><Relationship Id="rId2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eg"/><Relationship Id="rId3" Type="http://schemas.openxmlformats.org/officeDocument/2006/relationships/image" Target="../media/image26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eg"/><Relationship Id="rId3" Type="http://schemas.openxmlformats.org/officeDocument/2006/relationships/image" Target="../media/image26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eg"/><Relationship Id="rId3" Type="http://schemas.openxmlformats.org/officeDocument/2006/relationships/image" Target="../media/image26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eg"/><Relationship Id="rId3" Type="http://schemas.openxmlformats.org/officeDocument/2006/relationships/image" Target="../media/image2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eg"/><Relationship Id="rId3" Type="http://schemas.openxmlformats.org/officeDocument/2006/relationships/image" Target="../media/image26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eg"/><Relationship Id="rId3" Type="http://schemas.openxmlformats.org/officeDocument/2006/relationships/image" Target="../media/image26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eg"/><Relationship Id="rId3" Type="http://schemas.openxmlformats.org/officeDocument/2006/relationships/image" Target="../media/image26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eg"/><Relationship Id="rId3" Type="http://schemas.openxmlformats.org/officeDocument/2006/relationships/image" Target="../media/image26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eg"/><Relationship Id="rId3" Type="http://schemas.openxmlformats.org/officeDocument/2006/relationships/image" Target="../media/image26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eg"/><Relationship Id="rId3" Type="http://schemas.openxmlformats.org/officeDocument/2006/relationships/image" Target="../media/image26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jpeg"/><Relationship Id="rId3" Type="http://schemas.openxmlformats.org/officeDocument/2006/relationships/image" Target="../media/image25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gif"/><Relationship Id="rId3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eg"/><Relationship Id="rId3" Type="http://schemas.openxmlformats.org/officeDocument/2006/relationships/image" Target="../media/image31.jpe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df"/><Relationship Id="rId3" Type="http://schemas.openxmlformats.org/officeDocument/2006/relationships/image" Target="../media/image34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6" Type="http://schemas.openxmlformats.org/officeDocument/2006/relationships/image" Target="../media/image12.jpeg"/><Relationship Id="rId7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gif"/><Relationship Id="rId3" Type="http://schemas.openxmlformats.org/officeDocument/2006/relationships/image" Target="../media/image7.jpe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jpe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df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jpe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jpe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Microsoft_Equation1.bin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jpeg"/><Relationship Id="rId3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457200" y="3429000"/>
            <a:ext cx="8077200" cy="1143000"/>
          </a:xfrm>
          <a:prstGeom prst="rect">
            <a:avLst/>
          </a:prstGeom>
          <a:noFill/>
        </p:spPr>
        <p:txBody>
          <a:bodyPr wrap="square" numCol="1" anchor="b" anchorCtr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lnSpc>
                <a:spcPts val="4600"/>
              </a:lnSpc>
              <a:defRPr/>
            </a:pPr>
            <a:r>
              <a:rPr lang="en-US" sz="3200" b="1" dirty="0" smtClean="0">
                <a:solidFill>
                  <a:schemeClr val="tx1"/>
                </a:solidFill>
                <a:latin typeface="Corbel" charset="0"/>
              </a:rPr>
              <a:t>Lightweight Incremental Query Processing for Update-Intensive Applications</a:t>
            </a:r>
            <a:endParaRPr lang="en-US" sz="3200" b="1" dirty="0">
              <a:solidFill>
                <a:schemeClr val="tx1"/>
              </a:solidFill>
              <a:latin typeface="Corbel" charset="0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533400" y="5181600"/>
            <a:ext cx="7772400" cy="1524000"/>
          </a:xfrm>
          <a:prstGeom prst="rect">
            <a:avLst/>
          </a:prstGeom>
        </p:spPr>
        <p:txBody>
          <a:bodyPr vert="horz"/>
          <a:lstStyle/>
          <a:p>
            <a:pPr marL="0" indent="0" eaLnBrk="1" hangingPunct="1">
              <a:lnSpc>
                <a:spcPts val="2000"/>
              </a:lnSpc>
              <a:spcBef>
                <a:spcPts val="800"/>
              </a:spcBef>
              <a:buFont typeface="Wingdings" charset="2"/>
              <a:buNone/>
            </a:pPr>
            <a:r>
              <a:rPr lang="en-US" dirty="0" smtClean="0">
                <a:solidFill>
                  <a:schemeClr val="tx2"/>
                </a:solidFill>
                <a:latin typeface="Calibri" charset="0"/>
              </a:rPr>
              <a:t>Yanif Ahmad</a:t>
            </a:r>
          </a:p>
          <a:p>
            <a:pPr marL="0" indent="0" eaLnBrk="1" hangingPunct="1">
              <a:lnSpc>
                <a:spcPts val="2000"/>
              </a:lnSpc>
              <a:spcBef>
                <a:spcPts val="800"/>
              </a:spcBef>
              <a:buNone/>
            </a:pPr>
            <a:r>
              <a:rPr lang="en-US" sz="2000" dirty="0" err="1" smtClean="0">
                <a:solidFill>
                  <a:schemeClr val="tx2"/>
                </a:solidFill>
                <a:latin typeface="Calibri" charset="0"/>
              </a:rPr>
              <a:t>yanif@cs.cornell.edu</a:t>
            </a:r>
            <a:endParaRPr lang="en-US" sz="2000" dirty="0" smtClean="0">
              <a:solidFill>
                <a:schemeClr val="tx2"/>
              </a:solidFill>
              <a:latin typeface="Calibri" charset="0"/>
            </a:endParaRPr>
          </a:p>
          <a:p>
            <a:pPr marL="0" indent="0" eaLnBrk="1" hangingPunct="1">
              <a:lnSpc>
                <a:spcPts val="2000"/>
              </a:lnSpc>
              <a:spcBef>
                <a:spcPts val="800"/>
              </a:spcBef>
              <a:buFont typeface="Wingdings" charset="2"/>
              <a:buNone/>
            </a:pPr>
            <a:r>
              <a:rPr lang="en-US" sz="2000" dirty="0" smtClean="0">
                <a:solidFill>
                  <a:schemeClr val="tx2"/>
                </a:solidFill>
                <a:latin typeface="Calibri" charset="0"/>
              </a:rPr>
              <a:t>Database Group, Cornell University</a:t>
            </a:r>
          </a:p>
        </p:txBody>
      </p:sp>
      <p:pic>
        <p:nvPicPr>
          <p:cNvPr id="17412" name="Picture 5" descr="dbtoaster-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685800"/>
            <a:ext cx="5525322" cy="2518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CULogoRed.png"/>
          <p:cNvPicPr>
            <a:picLocks noChangeAspect="1"/>
          </p:cNvPicPr>
          <p:nvPr/>
        </p:nvPicPr>
        <p:blipFill>
          <a:blip r:embed="rId3"/>
          <a:srcRect r="67069"/>
          <a:stretch>
            <a:fillRect/>
          </a:stretch>
        </p:blipFill>
        <p:spPr>
          <a:xfrm>
            <a:off x="7436062" y="5259477"/>
            <a:ext cx="1126676" cy="1062813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519231" y="4951412"/>
            <a:ext cx="8029338" cy="1588"/>
          </a:xfrm>
          <a:prstGeom prst="line">
            <a:avLst/>
          </a:prstGeom>
          <a:ln w="25400" cap="flat" cmpd="sng" algn="ctr">
            <a:solidFill>
              <a:schemeClr val="bg1">
                <a:lumMod val="75000"/>
              </a:schemeClr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Apps in the 2010</a:t>
            </a:r>
            <a:r>
              <a:rPr lang="en-US" sz="3000" dirty="0" smtClean="0"/>
              <a:t>s</a:t>
            </a:r>
            <a:r>
              <a:rPr lang="en-US" sz="4000" dirty="0" smtClean="0"/>
              <a:t>: Algorithmic Trading</a:t>
            </a:r>
            <a:endParaRPr lang="en-US" sz="40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2057400"/>
            <a:ext cx="8077200" cy="1034556"/>
          </a:xfrm>
        </p:spPr>
        <p:txBody>
          <a:bodyPr>
            <a:normAutofit fontScale="77500" lnSpcReduction="20000"/>
          </a:bodyPr>
          <a:lstStyle/>
          <a:p>
            <a:pPr marL="285750" indent="-285750">
              <a:spcBef>
                <a:spcPts val="600"/>
              </a:spcBef>
            </a:pPr>
            <a:r>
              <a:rPr lang="en-US" smtClean="0"/>
              <a:t>High-frequenc</a:t>
            </a:r>
            <a:r>
              <a:rPr lang="en-US" i="1" smtClean="0"/>
              <a:t>y</a:t>
            </a:r>
            <a:r>
              <a:rPr lang="en-US" smtClean="0"/>
              <a:t> algorithmic trading on order books</a:t>
            </a:r>
          </a:p>
          <a:p>
            <a:pPr marL="457200" lvl="1" indent="-228600">
              <a:spcBef>
                <a:spcPts val="800"/>
              </a:spcBef>
            </a:pPr>
            <a:r>
              <a:rPr lang="en-US" dirty="0" smtClean="0"/>
              <a:t>Q1/2009: 73% of all equities trades in the US</a:t>
            </a:r>
          </a:p>
          <a:p>
            <a:pPr marL="457200" lvl="1" indent="-228600">
              <a:spcBef>
                <a:spcPts val="800"/>
              </a:spcBef>
            </a:pPr>
            <a:r>
              <a:rPr lang="en-US" dirty="0" smtClean="0"/>
              <a:t>~15% annual profit margin industry-wide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" y="3352800"/>
            <a:ext cx="3200400" cy="2644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eaLnBrk="0" hangingPunct="0">
              <a:spcBef>
                <a:spcPts val="2000"/>
              </a:spcBef>
              <a:buClr>
                <a:srgbClr val="A6A6A6"/>
              </a:buClr>
              <a:buSzPct val="90000"/>
              <a:buFont typeface="Wingdings" charset="2"/>
              <a:buChar char=""/>
            </a:pPr>
            <a:r>
              <a:rPr lang="en-US" sz="19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Order book trading </a:t>
            </a:r>
          </a:p>
          <a:p>
            <a:pPr lvl="1" indent="-228600" eaLnBrk="0" hangingPunct="0"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Actions:</a:t>
            </a:r>
          </a:p>
          <a:p>
            <a:pPr marL="622300" lvl="2" indent="-228600" eaLnBrk="0" hangingPunc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400" dirty="0" err="1" smtClean="0">
                <a:solidFill>
                  <a:srgbClr val="262626"/>
                </a:solidFill>
                <a:latin typeface="Corbel"/>
                <a:cs typeface="Corbel"/>
              </a:rPr>
              <a:t>Algos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cs typeface="Corbel"/>
              </a:rPr>
              <a:t>: insertions, deletions of bid and ask orders</a:t>
            </a:r>
          </a:p>
          <a:p>
            <a:pPr marL="622300" lvl="2" indent="-228600" eaLnBrk="0" hangingPunc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cs typeface="Corbel"/>
              </a:rPr>
              <a:t>Exchange: matching (potentially partial) of bids and asks</a:t>
            </a:r>
          </a:p>
          <a:p>
            <a:pPr lvl="1" indent="-228600" eaLnBrk="0" hangingPunct="0"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Queries:</a:t>
            </a:r>
          </a:p>
          <a:p>
            <a:pPr marL="622300" lvl="2" indent="-228600" eaLnBrk="0" hangingPunc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400" dirty="0" err="1" smtClean="0">
                <a:solidFill>
                  <a:srgbClr val="262626"/>
                </a:solidFill>
                <a:latin typeface="Corbel"/>
                <a:cs typeface="Corbel"/>
              </a:rPr>
              <a:t>Algo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cs typeface="Corbel"/>
              </a:rPr>
              <a:t> strategies</a:t>
            </a:r>
          </a:p>
          <a:p>
            <a:pPr marL="622300" lvl="2" indent="-228600" eaLnBrk="0" hangingPunc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cs typeface="Corbel"/>
              </a:rPr>
              <a:t>Exchange simulation for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cs typeface="Corbel"/>
              </a:rPr>
              <a:t>backtesting</a:t>
            </a:r>
            <a:endParaRPr lang="en-US" sz="1400" dirty="0" smtClean="0">
              <a:solidFill>
                <a:srgbClr val="262626"/>
              </a:solidFill>
              <a:latin typeface="Corbel"/>
              <a:cs typeface="Corbel"/>
            </a:endParaRPr>
          </a:p>
          <a:p>
            <a:pPr marL="454025" lvl="0" indent="-454025" eaLnBrk="0" hangingPunct="0">
              <a:spcBef>
                <a:spcPts val="2000"/>
              </a:spcBef>
              <a:buClr>
                <a:srgbClr val="A6A6A6"/>
              </a:buClr>
              <a:buSzPct val="90000"/>
            </a:pPr>
            <a:endParaRPr lang="en-US" sz="1700" dirty="0">
              <a:solidFill>
                <a:srgbClr val="262626"/>
              </a:solidFill>
              <a:latin typeface="Corbel"/>
              <a:cs typeface="Corbel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3505200" y="4089086"/>
          <a:ext cx="1972788" cy="22821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44500"/>
                <a:gridCol w="420062"/>
                <a:gridCol w="442746"/>
                <a:gridCol w="381000"/>
                <a:gridCol w="284480"/>
              </a:tblGrid>
              <a:tr h="32601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2526035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36721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NITE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184000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1500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2526690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36909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MASH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183200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2530574</a:t>
                      </a:r>
                      <a:endParaRPr lang="en-US" sz="1000" b="1" dirty="0"/>
                    </a:p>
                  </a:txBody>
                  <a:tcPr marL="0" marR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37055</a:t>
                      </a:r>
                      <a:endParaRPr lang="en-US" sz="1000" b="1" dirty="0"/>
                    </a:p>
                  </a:txBody>
                  <a:tcPr marL="0" marR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NITE</a:t>
                      </a:r>
                      <a:endParaRPr lang="en-US" sz="1000" b="1" dirty="0"/>
                    </a:p>
                  </a:txBody>
                  <a:tcPr marL="0" marR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183000</a:t>
                      </a:r>
                      <a:endParaRPr lang="en-US" sz="1000" b="1" dirty="0"/>
                    </a:p>
                  </a:txBody>
                  <a:tcPr marL="0" marR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300</a:t>
                      </a:r>
                      <a:endParaRPr lang="en-US" sz="1000" b="1" dirty="0"/>
                    </a:p>
                  </a:txBody>
                  <a:tcPr marL="0" marR="0">
                    <a:solidFill>
                      <a:srgbClr val="FFFF00"/>
                    </a:solidFill>
                  </a:tcPr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2527543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37001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MSCO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182700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3000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2528321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37008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GSCO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182500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2529032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37011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FBCO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181900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600</a:t>
                      </a:r>
                      <a:endParaRPr lang="en-US" sz="1000" dirty="0"/>
                    </a:p>
                  </a:txBody>
                  <a:tcPr marL="0" marR="0"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866412" y="4089086"/>
          <a:ext cx="1972788" cy="22821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44500"/>
                <a:gridCol w="420062"/>
                <a:gridCol w="442746"/>
                <a:gridCol w="381000"/>
                <a:gridCol w="284480"/>
              </a:tblGrid>
              <a:tr h="32601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2526345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36750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GSCO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184000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1000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2527389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37002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MSCO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185200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2527928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37006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GSCO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186100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2531230</a:t>
                      </a:r>
                      <a:endParaRPr lang="en-US" sz="1000" b="1" dirty="0"/>
                    </a:p>
                  </a:txBody>
                  <a:tcPr marL="0" marR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37075</a:t>
                      </a:r>
                      <a:endParaRPr lang="en-US" sz="1000" b="1" dirty="0"/>
                    </a:p>
                  </a:txBody>
                  <a:tcPr marL="0" marR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FBCO</a:t>
                      </a:r>
                      <a:endParaRPr lang="en-US" sz="1000" b="1" dirty="0"/>
                    </a:p>
                  </a:txBody>
                  <a:tcPr marL="0" marR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186400</a:t>
                      </a:r>
                      <a:endParaRPr lang="en-US" sz="1000" b="1" dirty="0"/>
                    </a:p>
                  </a:txBody>
                  <a:tcPr marL="0" marR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1000</a:t>
                      </a:r>
                      <a:endParaRPr lang="en-US" sz="1000" b="1" dirty="0"/>
                    </a:p>
                  </a:txBody>
                  <a:tcPr marL="0" marR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2528894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37020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NITE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186800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2529758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37032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MASH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187900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700</a:t>
                      </a:r>
                      <a:endParaRPr lang="en-US" sz="1000" dirty="0"/>
                    </a:p>
                  </a:txBody>
                  <a:tcPr marL="0" marR="0"/>
                </a:tc>
              </a:tr>
            </a:tbl>
          </a:graphicData>
        </a:graphic>
      </p:graphicFrame>
      <p:pic>
        <p:nvPicPr>
          <p:cNvPr id="13" name="Picture 12" descr="handshak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612" y="4219063"/>
            <a:ext cx="724711" cy="543533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3" idx="3"/>
          </p:cNvCxnSpPr>
          <p:nvPr/>
        </p:nvCxnSpPr>
        <p:spPr>
          <a:xfrm>
            <a:off x="6524323" y="4490830"/>
            <a:ext cx="315134" cy="100690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1"/>
          </p:cNvCxnSpPr>
          <p:nvPr/>
        </p:nvCxnSpPr>
        <p:spPr>
          <a:xfrm rot="10800000" flipV="1">
            <a:off x="5486140" y="4490829"/>
            <a:ext cx="313472" cy="7986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494812" y="4762596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Corbel"/>
                <a:cs typeface="Corbel"/>
              </a:rPr>
              <a:t>Electronic exchange</a:t>
            </a:r>
          </a:p>
          <a:p>
            <a:pPr algn="ctr"/>
            <a:r>
              <a:rPr lang="en-US" sz="1000" dirty="0" smtClean="0">
                <a:latin typeface="Corbel"/>
                <a:cs typeface="Corbel"/>
              </a:rPr>
              <a:t>(e.g., NYSE, NASDAQ)</a:t>
            </a:r>
            <a:endParaRPr lang="en-US" sz="1000" dirty="0">
              <a:latin typeface="Corbel"/>
              <a:cs typeface="Corbe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05200" y="3733800"/>
            <a:ext cx="1918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rbel"/>
                <a:cs typeface="Corbel"/>
              </a:rPr>
              <a:t>Bid order book (buyers)</a:t>
            </a:r>
            <a:endParaRPr lang="en-US" sz="1400" dirty="0">
              <a:latin typeface="Corbel"/>
              <a:cs typeface="Corbe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56108" y="3733800"/>
            <a:ext cx="1930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rbel"/>
                <a:cs typeface="Corbel"/>
              </a:rPr>
              <a:t>Ask order book (sellers)</a:t>
            </a:r>
            <a:endParaRPr lang="en-US" sz="1400" dirty="0">
              <a:latin typeface="Corbel"/>
              <a:cs typeface="Corbel"/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3731171" y="3286760"/>
          <a:ext cx="5031829" cy="37084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109980"/>
                <a:gridCol w="1075551"/>
                <a:gridCol w="1178813"/>
                <a:gridCol w="773405"/>
                <a:gridCol w="89408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Corbel"/>
                          <a:cs typeface="Corbel"/>
                        </a:rPr>
                        <a:t>t</a:t>
                      </a:r>
                      <a:r>
                        <a:rPr lang="en-US" sz="1200" dirty="0" smtClean="0">
                          <a:latin typeface="Corbel"/>
                          <a:cs typeface="Corbel"/>
                        </a:rPr>
                        <a:t> = timestamp</a:t>
                      </a:r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>
                          <a:latin typeface="Corbel"/>
                          <a:cs typeface="Corbel"/>
                        </a:rPr>
                        <a:t>oid</a:t>
                      </a:r>
                      <a:r>
                        <a:rPr lang="en-US" sz="1200" dirty="0" smtClean="0">
                          <a:latin typeface="Corbel"/>
                          <a:cs typeface="Corbel"/>
                        </a:rPr>
                        <a:t> = order id</a:t>
                      </a:r>
                    </a:p>
                    <a:p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Corbel"/>
                          <a:cs typeface="Corbel"/>
                        </a:rPr>
                        <a:t>bid = broker id</a:t>
                      </a:r>
                    </a:p>
                    <a:p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Corbel"/>
                          <a:cs typeface="Corbel"/>
                        </a:rPr>
                        <a:t>p</a:t>
                      </a:r>
                      <a:r>
                        <a:rPr lang="en-US" sz="1200" dirty="0" smtClean="0">
                          <a:latin typeface="Corbel"/>
                          <a:cs typeface="Corbel"/>
                        </a:rPr>
                        <a:t> =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>
                          <a:latin typeface="Corbel"/>
                          <a:cs typeface="Corbel"/>
                        </a:rPr>
                        <a:t>v</a:t>
                      </a:r>
                      <a:r>
                        <a:rPr lang="en-US" sz="1200" dirty="0" smtClean="0">
                          <a:latin typeface="Corbel"/>
                          <a:cs typeface="Corbel"/>
                        </a:rPr>
                        <a:t> = volume</a:t>
                      </a:r>
                    </a:p>
                    <a:p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Multiply 15"/>
          <p:cNvSpPr/>
          <p:nvPr/>
        </p:nvSpPr>
        <p:spPr>
          <a:xfrm>
            <a:off x="2793575" y="5363834"/>
            <a:ext cx="3358814" cy="399894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 smtClean="0"/>
              <a:t>Acknowledgements:</a:t>
            </a:r>
          </a:p>
        </p:txBody>
      </p:sp>
      <p:pic>
        <p:nvPicPr>
          <p:cNvPr id="4" name="Picture 3" descr="ck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352800"/>
            <a:ext cx="1267321" cy="1278636"/>
          </a:xfrm>
          <a:prstGeom prst="rect">
            <a:avLst/>
          </a:prstGeom>
        </p:spPr>
      </p:pic>
      <p:sp>
        <p:nvSpPr>
          <p:cNvPr id="5" name="Vertical Text Placeholder 2"/>
          <p:cNvSpPr txBox="1">
            <a:spLocks/>
          </p:cNvSpPr>
          <p:nvPr/>
        </p:nvSpPr>
        <p:spPr bwMode="auto">
          <a:xfrm>
            <a:off x="436563" y="2743200"/>
            <a:ext cx="4668837" cy="401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4025" marR="0" lvl="0" indent="-454025" algn="l" defTabSz="914400" rtl="0" eaLnBrk="0" fontAlgn="base" latinLnBrk="0" hangingPunct="0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Char char=""/>
              <a:tabLst/>
              <a:defRPr/>
            </a:pP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DBToaster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rbel"/>
              <a:ea typeface="+mn-ea"/>
              <a:cs typeface="Corbel"/>
            </a:endParaRPr>
          </a:p>
          <a:p>
            <a:pPr marL="454025" marR="0" lvl="0" indent="-454025" algn="l" defTabSz="914400" rtl="0" eaLnBrk="0" fontAlgn="base" latinLnBrk="0" hangingPunct="0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rbel"/>
              <a:ea typeface="+mn-ea"/>
              <a:cs typeface="Corbel"/>
            </a:endParaRPr>
          </a:p>
          <a:p>
            <a:pPr marL="454025" marR="0" lvl="0" indent="-454025" algn="l" defTabSz="914400" rtl="0" eaLnBrk="0" fontAlgn="base" latinLnBrk="0" hangingPunct="0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tabLst/>
              <a:defRPr/>
            </a:pPr>
            <a:endParaRPr lang="en-US" sz="2400" dirty="0" smtClean="0">
              <a:solidFill>
                <a:srgbClr val="262626"/>
              </a:solidFill>
              <a:latin typeface="Corbel"/>
              <a:cs typeface="Corbel"/>
            </a:endParaRPr>
          </a:p>
          <a:p>
            <a:pPr marL="230188" marR="0" lvl="0" indent="-230188" algn="l" defTabSz="914400" rtl="0" eaLnBrk="0" fontAlgn="base" latinLnBrk="0" hangingPunct="0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1946275" algn="l"/>
              </a:tabLst>
              <a:defRPr/>
            </a:pPr>
            <a:r>
              <a:rPr lang="en-US" sz="2400" dirty="0" smtClean="0">
                <a:solidFill>
                  <a:srgbClr val="262626"/>
                </a:solidFill>
                <a:latin typeface="Corbel"/>
                <a:cs typeface="Corbel"/>
              </a:rPr>
              <a:t>	</a:t>
            </a:r>
            <a:r>
              <a:rPr lang="en-US" dirty="0" err="1" smtClean="0">
                <a:solidFill>
                  <a:srgbClr val="262626"/>
                </a:solidFill>
                <a:latin typeface="Corbel"/>
                <a:cs typeface="Corbel"/>
              </a:rPr>
              <a:t>Christoph</a:t>
            </a:r>
            <a:r>
              <a:rPr lang="en-US" dirty="0" smtClean="0">
                <a:solidFill>
                  <a:srgbClr val="262626"/>
                </a:solidFill>
                <a:latin typeface="Corbel"/>
                <a:cs typeface="Corbel"/>
              </a:rPr>
              <a:t> Koch	Oliver Kennedy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rbel"/>
              <a:ea typeface="+mn-ea"/>
              <a:cs typeface="Corbel"/>
            </a:endParaRPr>
          </a:p>
        </p:txBody>
      </p:sp>
      <p:sp>
        <p:nvSpPr>
          <p:cNvPr id="6" name="Vertical Text Placeholder 2"/>
          <p:cNvSpPr txBox="1">
            <a:spLocks/>
          </p:cNvSpPr>
          <p:nvPr/>
        </p:nvSpPr>
        <p:spPr bwMode="auto">
          <a:xfrm>
            <a:off x="4267200" y="2743200"/>
            <a:ext cx="5105399" cy="401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4025" marR="0" lvl="0" indent="-454025" algn="l" defTabSz="914400" rtl="0" eaLnBrk="0" fontAlgn="base" latinLnBrk="0" hangingPunct="0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Char char="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Pulse,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 Borealis, SAND</a:t>
            </a:r>
            <a:r>
              <a:rPr kumimoji="0" lang="en-US" sz="2400" b="0" i="0" u="none" strike="noStrike" kern="1200" cap="none" spc="0" normalizeH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, XPORT</a:t>
            </a:r>
          </a:p>
          <a:p>
            <a:pPr marL="454025" marR="0" lvl="0" indent="-454025" algn="l" defTabSz="914400" rtl="0" eaLnBrk="0" fontAlgn="base" latinLnBrk="0" hangingPunct="0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tabLst/>
              <a:defRPr/>
            </a:pPr>
            <a:endParaRPr lang="en-US" sz="2400" dirty="0" smtClean="0">
              <a:solidFill>
                <a:srgbClr val="262626"/>
              </a:solidFill>
              <a:latin typeface="Corbel"/>
              <a:cs typeface="Corbel"/>
            </a:endParaRPr>
          </a:p>
          <a:p>
            <a:pPr marL="454025" marR="0" lvl="0" indent="-454025" algn="l" defTabSz="914400" rtl="0" eaLnBrk="0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Char char=""/>
              <a:tabLst/>
              <a:defRPr/>
            </a:pPr>
            <a:endParaRPr lang="en-US" sz="2200" dirty="0" smtClean="0">
              <a:solidFill>
                <a:srgbClr val="262626"/>
              </a:solidFill>
              <a:latin typeface="Corbel"/>
              <a:cs typeface="Corbel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404040"/>
              </a:buClr>
              <a:buSzPct val="90000"/>
              <a:tabLst>
                <a:tab pos="2408238" algn="l"/>
              </a:tabLst>
              <a:defRPr/>
            </a:pP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Uğur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Çetintemel</a:t>
            </a:r>
            <a:r>
              <a:rPr lang="en-US" dirty="0" smtClean="0">
                <a:solidFill>
                  <a:srgbClr val="262626"/>
                </a:solidFill>
                <a:latin typeface="Corbel"/>
                <a:cs typeface="Corbel"/>
              </a:rPr>
              <a:t>	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The Borealis team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rbel"/>
              <a:ea typeface="+mn-ea"/>
              <a:cs typeface="Corbel"/>
            </a:endParaRPr>
          </a:p>
        </p:txBody>
      </p:sp>
      <p:pic>
        <p:nvPicPr>
          <p:cNvPr id="7" name="Picture 6" descr="ugurcetinteme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616" y="3447556"/>
            <a:ext cx="1166583" cy="1200643"/>
          </a:xfrm>
          <a:prstGeom prst="rect">
            <a:avLst/>
          </a:prstGeom>
        </p:spPr>
      </p:pic>
      <p:pic>
        <p:nvPicPr>
          <p:cNvPr id="8" name="Picture 7" descr="oliver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075" y="3315015"/>
            <a:ext cx="1025525" cy="1333183"/>
          </a:xfrm>
          <a:prstGeom prst="rect">
            <a:avLst/>
          </a:prstGeom>
        </p:spPr>
      </p:pic>
      <p:pic>
        <p:nvPicPr>
          <p:cNvPr id="9" name="Picture 8" descr="borealis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1739" y="3371944"/>
            <a:ext cx="1666461" cy="1247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orbel" charset="0"/>
              </a:rPr>
              <a:t>Additional Slides</a:t>
            </a:r>
          </a:p>
        </p:txBody>
      </p:sp>
      <p:sp>
        <p:nvSpPr>
          <p:cNvPr id="77827" name="Content Placeholder 2"/>
          <p:cNvSpPr>
            <a:spLocks noGrp="1"/>
          </p:cNvSpPr>
          <p:nvPr>
            <p:ph idx="1"/>
          </p:nvPr>
        </p:nvSpPr>
        <p:spPr>
          <a:xfrm>
            <a:off x="1781175" y="2133600"/>
            <a:ext cx="7077075" cy="3992563"/>
          </a:xfrm>
        </p:spPr>
        <p:txBody>
          <a:bodyPr vert="horz"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</a:t>
            </a:r>
            <a:r>
              <a:rPr lang="en-US" smtClean="0"/>
              <a:t>-Intensive Applications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 err="1" smtClean="0"/>
              <a:t>Clickstream</a:t>
            </a:r>
            <a:r>
              <a:rPr lang="en-US" dirty="0" smtClean="0"/>
              <a:t> analysis:</a:t>
            </a:r>
          </a:p>
          <a:p>
            <a:pPr lvl="1"/>
            <a:r>
              <a:rPr lang="en-US" dirty="0" smtClean="0"/>
              <a:t>Active users of websites change dynamically, removal of click paths</a:t>
            </a:r>
          </a:p>
          <a:p>
            <a:pPr lvl="1"/>
            <a:r>
              <a:rPr lang="en-US" dirty="0" smtClean="0"/>
              <a:t>Continuous queries over active users and selective history for business intelligence</a:t>
            </a:r>
          </a:p>
          <a:p>
            <a:r>
              <a:rPr lang="en-US" dirty="0" smtClean="0"/>
              <a:t>Geospatial applications:</a:t>
            </a:r>
          </a:p>
          <a:p>
            <a:pPr lvl="1"/>
            <a:r>
              <a:rPr lang="en-US" dirty="0" smtClean="0"/>
              <a:t>Entities contained within area of interest changes dynamically</a:t>
            </a:r>
          </a:p>
          <a:p>
            <a:pPr lvl="1"/>
            <a:r>
              <a:rPr lang="en-US" dirty="0" smtClean="0"/>
              <a:t>Continuous queries over active entities for traffic control, etc.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Formal Framework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31404" y="2133600"/>
            <a:ext cx="4721596" cy="4320120"/>
          </a:xfrm>
        </p:spPr>
        <p:txBody>
          <a:bodyPr>
            <a:normAutofit/>
          </a:bodyPr>
          <a:lstStyle/>
          <a:p>
            <a:r>
              <a:rPr lang="en-US" dirty="0" smtClean="0"/>
              <a:t>Formal underpinnings:</a:t>
            </a:r>
          </a:p>
          <a:p>
            <a:pPr lvl="1"/>
            <a:r>
              <a:rPr lang="en-US" dirty="0" smtClean="0"/>
              <a:t>Ring structure over relations</a:t>
            </a:r>
          </a:p>
          <a:p>
            <a:pPr lvl="2"/>
            <a:r>
              <a:rPr lang="en-US" dirty="0" smtClean="0"/>
              <a:t>Ring defines + as union, </a:t>
            </a:r>
            <a:r>
              <a:rPr lang="en-US" dirty="0" err="1" smtClean="0"/>
              <a:t>x</a:t>
            </a:r>
            <a:r>
              <a:rPr lang="en-US" dirty="0" smtClean="0"/>
              <a:t> as natural join</a:t>
            </a:r>
          </a:p>
          <a:p>
            <a:pPr lvl="2"/>
            <a:r>
              <a:rPr lang="en-US" dirty="0" smtClean="0"/>
              <a:t>Captures </a:t>
            </a:r>
            <a:r>
              <a:rPr lang="en-US" dirty="0" err="1" smtClean="0"/>
              <a:t>distributivity</a:t>
            </a:r>
            <a:r>
              <a:rPr lang="en-US" dirty="0" smtClean="0"/>
              <a:t>, </a:t>
            </a:r>
            <a:r>
              <a:rPr lang="en-US" dirty="0" err="1" smtClean="0"/>
              <a:t>associativity</a:t>
            </a:r>
            <a:r>
              <a:rPr lang="en-US" dirty="0" smtClean="0"/>
              <a:t>, and deltas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Aggregation calculus</a:t>
            </a:r>
          </a:p>
          <a:p>
            <a:pPr lvl="2"/>
            <a:r>
              <a:rPr lang="en-US" dirty="0" smtClean="0"/>
              <a:t>Connects two rings, one of rational numbers, and another of the relational calculus</a:t>
            </a:r>
          </a:p>
          <a:p>
            <a:endParaRPr lang="en-US" dirty="0"/>
          </a:p>
        </p:txBody>
      </p:sp>
      <p:pic>
        <p:nvPicPr>
          <p:cNvPr id="4" name="Picture 3" descr="relf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117" y="2851515"/>
            <a:ext cx="2845788" cy="1319411"/>
          </a:xfrm>
          <a:prstGeom prst="rect">
            <a:avLst/>
          </a:prstGeom>
        </p:spPr>
      </p:pic>
      <p:pic>
        <p:nvPicPr>
          <p:cNvPr id="5" name="Picture 4" descr="relintf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882" y="1852761"/>
            <a:ext cx="1487294" cy="368282"/>
          </a:xfrm>
          <a:prstGeom prst="rect">
            <a:avLst/>
          </a:prstGeom>
        </p:spPr>
      </p:pic>
      <p:pic>
        <p:nvPicPr>
          <p:cNvPr id="6" name="Picture 5" descr="relexampl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712" y="2207161"/>
            <a:ext cx="3627120" cy="701040"/>
          </a:xfrm>
          <a:prstGeom prst="rect">
            <a:avLst/>
          </a:prstGeom>
        </p:spPr>
      </p:pic>
      <p:pic>
        <p:nvPicPr>
          <p:cNvPr id="7" name="Picture 6" descr="ringdelta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8707" y="4391401"/>
            <a:ext cx="3596640" cy="1176528"/>
          </a:xfrm>
          <a:prstGeom prst="rect">
            <a:avLst/>
          </a:prstGeom>
        </p:spPr>
      </p:pic>
      <p:pic>
        <p:nvPicPr>
          <p:cNvPr id="8" name="Picture 7" descr="aggcalc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5393" y="5822263"/>
            <a:ext cx="4070277" cy="572382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5109122" y="4327093"/>
            <a:ext cx="3632498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010496" y="5715306"/>
            <a:ext cx="3819721" cy="47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138819" y="3869279"/>
            <a:ext cx="191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Multiset</a:t>
            </a:r>
            <a:r>
              <a:rPr lang="en-US" dirty="0" smtClean="0"/>
              <a:t> relations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831316" y="5262212"/>
            <a:ext cx="122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Ring delta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10200" y="6281916"/>
            <a:ext cx="2340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Aggregation calculus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 smtClean="0"/>
              <a:t>Normalized Aggregate Calculus</a:t>
            </a:r>
            <a:endParaRPr lang="en-US" sz="34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Polynomial calculus formulae</a:t>
            </a:r>
          </a:p>
          <a:p>
            <a:pPr lvl="1"/>
            <a:r>
              <a:rPr lang="en-US" dirty="0" smtClean="0"/>
              <a:t>Recursively monomial formulae, used as inputs to factorization</a:t>
            </a:r>
          </a:p>
          <a:p>
            <a:r>
              <a:rPr lang="en-US" dirty="0" smtClean="0"/>
              <a:t>Variable elimination via unification</a:t>
            </a:r>
          </a:p>
          <a:p>
            <a:pPr lvl="1"/>
            <a:r>
              <a:rPr lang="en-US" dirty="0" smtClean="0"/>
              <a:t>Compute equivalence class of variables, and use for substitution</a:t>
            </a:r>
          </a:p>
          <a:p>
            <a:r>
              <a:rPr lang="en-US" dirty="0" smtClean="0"/>
              <a:t>Aggregate extraction for recursive compilation</a:t>
            </a:r>
          </a:p>
          <a:p>
            <a:pPr lvl="1"/>
            <a:r>
              <a:rPr lang="en-US" dirty="0" smtClean="0"/>
              <a:t>Replaces maximal non-constraints only </a:t>
            </a:r>
            <a:r>
              <a:rPr lang="en-US" b="1" i="1" dirty="0" smtClean="0"/>
              <a:t>Sum</a:t>
            </a:r>
            <a:r>
              <a:rPr lang="en-US" dirty="0" smtClean="0"/>
              <a:t> </a:t>
            </a:r>
            <a:r>
              <a:rPr lang="en-US" dirty="0" err="1" smtClean="0"/>
              <a:t>subterms</a:t>
            </a:r>
            <a:r>
              <a:rPr lang="en-US" dirty="0" smtClean="0"/>
              <a:t> with map lookups</a:t>
            </a:r>
          </a:p>
          <a:p>
            <a:pPr lvl="1"/>
            <a:r>
              <a:rPr lang="en-US" dirty="0" smtClean="0"/>
              <a:t>Replaced term used as next input to compilation</a:t>
            </a:r>
          </a:p>
          <a:p>
            <a:r>
              <a:rPr lang="en-US" dirty="0" smtClean="0"/>
              <a:t>Variable elimination for map argument simplification</a:t>
            </a:r>
          </a:p>
          <a:p>
            <a:pPr lvl="1"/>
            <a:r>
              <a:rPr lang="en-US" dirty="0" smtClean="0"/>
              <a:t>Substitutes bound variables in map definitions (by lifting ifs)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Delta Queries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06205"/>
            <a:ext cx="8553450" cy="40132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Schemas: </a:t>
            </a:r>
            <a:r>
              <a:rPr lang="en-US" dirty="0" err="1" smtClean="0"/>
              <a:t>R(a,b</a:t>
            </a:r>
            <a:r>
              <a:rPr lang="en-US" dirty="0" smtClean="0"/>
              <a:t>), </a:t>
            </a:r>
            <a:r>
              <a:rPr lang="en-US" dirty="0" err="1" smtClean="0"/>
              <a:t>S(b,c</a:t>
            </a:r>
            <a:r>
              <a:rPr lang="en-US" dirty="0" smtClean="0"/>
              <a:t>), </a:t>
            </a:r>
            <a:r>
              <a:rPr lang="en-US" dirty="0" err="1" smtClean="0"/>
              <a:t>T(c,d</a:t>
            </a:r>
            <a:r>
              <a:rPr lang="en-US" dirty="0" smtClean="0"/>
              <a:t>)</a:t>
            </a:r>
          </a:p>
          <a:p>
            <a:pPr>
              <a:spcBef>
                <a:spcPts val="200"/>
              </a:spcBef>
              <a:buNone/>
            </a:pPr>
            <a:r>
              <a:rPr lang="en-US" dirty="0" smtClean="0"/>
              <a:t>Query: </a:t>
            </a:r>
            <a:r>
              <a:rPr lang="en-US" sz="1800" b="1" dirty="0" smtClean="0">
                <a:latin typeface="Courier New"/>
                <a:cs typeface="Courier New"/>
              </a:rPr>
              <a:t>select </a:t>
            </a:r>
            <a:r>
              <a:rPr lang="en-US" sz="1800" b="1" dirty="0" err="1" smtClean="0">
                <a:latin typeface="Courier New"/>
                <a:cs typeface="Courier New"/>
              </a:rPr>
              <a:t>sum(a</a:t>
            </a:r>
            <a:r>
              <a:rPr lang="en-US" sz="1800" b="1" dirty="0" smtClean="0">
                <a:latin typeface="Courier New"/>
                <a:cs typeface="Courier New"/>
              </a:rPr>
              <a:t>*</a:t>
            </a:r>
            <a:r>
              <a:rPr lang="en-US" sz="1800" b="1" dirty="0" err="1" smtClean="0">
                <a:latin typeface="Courier New"/>
                <a:cs typeface="Courier New"/>
              </a:rPr>
              <a:t>d</a:t>
            </a:r>
            <a:r>
              <a:rPr lang="en-US" sz="1800" b="1" dirty="0" smtClean="0">
                <a:latin typeface="Courier New"/>
                <a:cs typeface="Courier New"/>
              </a:rPr>
              <a:t>) from R,S,T where </a:t>
            </a:r>
            <a:r>
              <a:rPr lang="en-US" sz="1800" b="1" dirty="0" err="1" smtClean="0">
                <a:latin typeface="Courier New"/>
                <a:cs typeface="Courier New"/>
              </a:rPr>
              <a:t>R.b</a:t>
            </a:r>
            <a:r>
              <a:rPr lang="en-US" sz="1800" b="1" dirty="0" smtClean="0">
                <a:latin typeface="Courier New"/>
                <a:cs typeface="Courier New"/>
              </a:rPr>
              <a:t>=</a:t>
            </a:r>
            <a:r>
              <a:rPr lang="en-US" sz="1800" b="1" dirty="0" err="1" smtClean="0">
                <a:latin typeface="Courier New"/>
                <a:cs typeface="Courier New"/>
              </a:rPr>
              <a:t>S.b</a:t>
            </a:r>
            <a:r>
              <a:rPr lang="en-US" sz="1800" b="1" dirty="0" smtClean="0">
                <a:latin typeface="Courier New"/>
                <a:cs typeface="Courier New"/>
              </a:rPr>
              <a:t> and </a:t>
            </a:r>
            <a:r>
              <a:rPr lang="en-US" sz="1800" b="1" dirty="0" err="1" smtClean="0">
                <a:latin typeface="Courier New"/>
                <a:cs typeface="Courier New"/>
              </a:rPr>
              <a:t>S.c</a:t>
            </a:r>
            <a:r>
              <a:rPr lang="en-US" sz="1800" b="1" dirty="0" smtClean="0">
                <a:latin typeface="Courier New"/>
                <a:cs typeface="Courier New"/>
              </a:rPr>
              <a:t>=</a:t>
            </a:r>
            <a:r>
              <a:rPr lang="en-US" sz="1800" b="1" dirty="0" err="1" smtClean="0">
                <a:latin typeface="Courier New"/>
                <a:cs typeface="Courier New"/>
              </a:rPr>
              <a:t>T.c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641719" y="5793955"/>
            <a:ext cx="168668" cy="248029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ompile-tre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62" y="2749963"/>
            <a:ext cx="8386337" cy="389349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641719" y="5881867"/>
            <a:ext cx="168668" cy="248029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Delta Queries</a:t>
            </a:r>
            <a:endParaRPr lang="en-US"/>
          </a:p>
        </p:txBody>
      </p:sp>
      <p:pic>
        <p:nvPicPr>
          <p:cNvPr id="4" name="Picture 3" descr="ringdelt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39" y="2545372"/>
            <a:ext cx="3596640" cy="1176528"/>
          </a:xfrm>
          <a:prstGeom prst="rect">
            <a:avLst/>
          </a:prstGeom>
        </p:spPr>
      </p:pic>
      <p:pic>
        <p:nvPicPr>
          <p:cNvPr id="5" name="Picture 4" descr="delt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405" y="2542159"/>
            <a:ext cx="4385282" cy="11874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9717" y="2156164"/>
            <a:ext cx="122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Ring delta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34615" y="2160881"/>
            <a:ext cx="327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Atomic term and formula delta</a:t>
            </a:r>
            <a:endParaRPr lang="en-US" dirty="0"/>
          </a:p>
        </p:txBody>
      </p:sp>
      <p:pic>
        <p:nvPicPr>
          <p:cNvPr id="8" name="Picture 7" descr="deltaex-query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04" y="4241044"/>
            <a:ext cx="2761488" cy="859536"/>
          </a:xfrm>
          <a:prstGeom prst="rect">
            <a:avLst/>
          </a:prstGeom>
        </p:spPr>
      </p:pic>
      <p:pic>
        <p:nvPicPr>
          <p:cNvPr id="9" name="Picture 8" descr="deltaex-calc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783" y="5193423"/>
            <a:ext cx="3236976" cy="310896"/>
          </a:xfrm>
          <a:prstGeom prst="rect">
            <a:avLst/>
          </a:prstGeom>
        </p:spPr>
      </p:pic>
      <p:pic>
        <p:nvPicPr>
          <p:cNvPr id="10" name="Picture 9" descr="deltaex-deriv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9426" y="3899978"/>
            <a:ext cx="5815584" cy="2011680"/>
          </a:xfrm>
          <a:prstGeom prst="rect">
            <a:avLst/>
          </a:prstGeom>
        </p:spPr>
      </p:pic>
      <p:pic>
        <p:nvPicPr>
          <p:cNvPr id="11" name="Picture 10" descr="deltaex-final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6598" y="6013876"/>
            <a:ext cx="4273296" cy="353568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369156" y="3780669"/>
            <a:ext cx="838723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Query Factorization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41382" y="2132912"/>
            <a:ext cx="709354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select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sum(L.revenue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),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P.partcat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,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D.year</a:t>
            </a:r>
            <a:endParaRPr lang="en-US" sz="2000" b="1" dirty="0" smtClean="0">
              <a:solidFill>
                <a:srgbClr val="000000"/>
              </a:solidFill>
              <a:latin typeface="CourierNewPS-BoldMT"/>
            </a:endParaRP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from		Date D, Part P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where	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D.datekey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L.datekey</a:t>
            </a:r>
            <a:endParaRPr lang="en-US" sz="2000" b="1" dirty="0" smtClean="0">
              <a:solidFill>
                <a:srgbClr val="000000"/>
              </a:solidFill>
              <a:latin typeface="CourierNewPS-BoldMT"/>
            </a:endParaRP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and		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P.partkey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L.partkey</a:t>
            </a:r>
            <a:endParaRPr lang="en-US" sz="2000" b="1" dirty="0" smtClean="0">
              <a:solidFill>
                <a:srgbClr val="000000"/>
              </a:solidFill>
              <a:latin typeface="CourierNewPS-BoldMT"/>
            </a:endParaRP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group by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P.partcat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,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D.year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Query Factorization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41382" y="2132912"/>
            <a:ext cx="709354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		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foreach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pc,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y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: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q[pc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,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y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] =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select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sum(L.revenue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)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from		Date D, Part P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where	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D.datekey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L.datekey</a:t>
            </a:r>
            <a:endParaRPr lang="en-US" sz="2000" b="1" dirty="0" smtClean="0">
              <a:solidFill>
                <a:srgbClr val="000000"/>
              </a:solidFill>
              <a:latin typeface="CourierNewPS-BoldMT"/>
            </a:endParaRP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and		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P.partkey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L.partkey</a:t>
            </a:r>
            <a:endParaRPr lang="en-US" sz="2000" b="1" dirty="0" smtClean="0">
              <a:solidFill>
                <a:srgbClr val="000000"/>
              </a:solidFill>
              <a:latin typeface="CourierNewPS-BoldMT"/>
            </a:endParaRP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and		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P.partcat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= pc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and		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D.year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y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Query Factorization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14400" y="2132912"/>
            <a:ext cx="709354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tabLst>
                <a:tab pos="97313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+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L(xDK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,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xPK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,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xRev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)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foreach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pc,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y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: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q[pc,y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] +=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select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sum(</a:t>
            </a:r>
            <a:r>
              <a:rPr lang="en-US" sz="2000" b="1" dirty="0" err="1" smtClean="0">
                <a:solidFill>
                  <a:srgbClr val="FF6600"/>
                </a:solidFill>
                <a:latin typeface="CourierNewPS-BoldMT"/>
              </a:rPr>
              <a:t>L.revenue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)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from		Date D, Part P, </a:t>
            </a:r>
            <a:r>
              <a:rPr lang="en-US" sz="2000" b="1" dirty="0" smtClean="0">
                <a:solidFill>
                  <a:schemeClr val="accent2"/>
                </a:solidFill>
                <a:latin typeface="CourierNewPS-BoldMT"/>
              </a:rPr>
              <a:t>{&lt;</a:t>
            </a:r>
            <a:r>
              <a:rPr lang="en-US" sz="2000" b="1" dirty="0" err="1" smtClean="0">
                <a:solidFill>
                  <a:schemeClr val="accent2"/>
                </a:solidFill>
                <a:latin typeface="CourierNewPS-BoldMT"/>
              </a:rPr>
              <a:t>xDK</a:t>
            </a:r>
            <a:r>
              <a:rPr lang="en-US" sz="2000" b="1" dirty="0" smtClean="0">
                <a:solidFill>
                  <a:schemeClr val="accent2"/>
                </a:solidFill>
                <a:latin typeface="CourierNewPS-BoldMT"/>
              </a:rPr>
              <a:t>, </a:t>
            </a:r>
            <a:r>
              <a:rPr lang="en-US" sz="2000" b="1" dirty="0" err="1" smtClean="0">
                <a:solidFill>
                  <a:schemeClr val="accent2"/>
                </a:solidFill>
                <a:latin typeface="CourierNewPS-BoldMT"/>
              </a:rPr>
              <a:t>xPK</a:t>
            </a:r>
            <a:r>
              <a:rPr lang="en-US" sz="2000" b="1" dirty="0" smtClean="0">
                <a:solidFill>
                  <a:schemeClr val="accent2"/>
                </a:solidFill>
                <a:latin typeface="CourierNewPS-BoldMT"/>
              </a:rPr>
              <a:t>, </a:t>
            </a:r>
            <a:r>
              <a:rPr lang="en-US" sz="2000" b="1" dirty="0" err="1" smtClean="0">
                <a:solidFill>
                  <a:schemeClr val="accent2"/>
                </a:solidFill>
                <a:latin typeface="CourierNewPS-BoldMT"/>
              </a:rPr>
              <a:t>xRev</a:t>
            </a:r>
            <a:r>
              <a:rPr lang="en-US" sz="2000" b="1" dirty="0" smtClean="0">
                <a:solidFill>
                  <a:schemeClr val="accent2"/>
                </a:solidFill>
                <a:latin typeface="CourierNewPS-BoldMT"/>
              </a:rPr>
              <a:t>&gt;} L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where	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D.datekey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2000" b="1" dirty="0" err="1" smtClean="0">
                <a:solidFill>
                  <a:srgbClr val="FF6600"/>
                </a:solidFill>
                <a:latin typeface="CourierNewPS-BoldMT"/>
              </a:rPr>
              <a:t>L.datekey</a:t>
            </a:r>
            <a:endParaRPr lang="en-US" sz="2000" b="1" dirty="0" smtClean="0">
              <a:solidFill>
                <a:srgbClr val="FF6600"/>
              </a:solidFill>
              <a:latin typeface="CourierNewPS-BoldMT"/>
            </a:endParaRP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and		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P.partkey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2000" b="1" dirty="0" err="1" smtClean="0">
                <a:solidFill>
                  <a:srgbClr val="FF6600"/>
                </a:solidFill>
                <a:latin typeface="CourierNewPS-BoldMT"/>
              </a:rPr>
              <a:t>P.partkey</a:t>
            </a:r>
            <a:endParaRPr lang="en-US" sz="2000" b="1" dirty="0" smtClean="0">
              <a:solidFill>
                <a:srgbClr val="FF6600"/>
              </a:solidFill>
              <a:latin typeface="CourierNewPS-BoldMT"/>
            </a:endParaRP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and		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P.partcat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= pc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and		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D.year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y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;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Apps in the 2010</a:t>
            </a:r>
            <a:r>
              <a:rPr lang="en-US" sz="3000" dirty="0" smtClean="0"/>
              <a:t>s</a:t>
            </a:r>
            <a:r>
              <a:rPr lang="en-US" sz="4000" dirty="0" smtClean="0"/>
              <a:t>: Algorithmic Trading</a:t>
            </a:r>
            <a:endParaRPr lang="en-US" sz="40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2057400"/>
            <a:ext cx="8077200" cy="1034556"/>
          </a:xfrm>
        </p:spPr>
        <p:txBody>
          <a:bodyPr>
            <a:normAutofit fontScale="77500" lnSpcReduction="20000"/>
          </a:bodyPr>
          <a:lstStyle/>
          <a:p>
            <a:pPr marL="285750" indent="-285750">
              <a:spcBef>
                <a:spcPts val="600"/>
              </a:spcBef>
            </a:pPr>
            <a:r>
              <a:rPr lang="en-US" dirty="0" smtClean="0"/>
              <a:t>High-frequenc</a:t>
            </a:r>
            <a:r>
              <a:rPr lang="en-US" i="1" dirty="0" smtClean="0"/>
              <a:t>y</a:t>
            </a:r>
            <a:r>
              <a:rPr lang="en-US" dirty="0" smtClean="0"/>
              <a:t> algorithmic trading on order books</a:t>
            </a:r>
          </a:p>
          <a:p>
            <a:pPr marL="457200" lvl="1" indent="-228600">
              <a:spcBef>
                <a:spcPts val="800"/>
              </a:spcBef>
            </a:pPr>
            <a:r>
              <a:rPr lang="en-US" dirty="0" smtClean="0"/>
              <a:t>Q1/2009: 73% of all equities trades in the US</a:t>
            </a:r>
          </a:p>
          <a:p>
            <a:pPr marL="457200" lvl="1" indent="-228600">
              <a:spcBef>
                <a:spcPts val="800"/>
              </a:spcBef>
            </a:pPr>
            <a:r>
              <a:rPr lang="en-US" dirty="0" smtClean="0"/>
              <a:t>~15% annual profit margin industry-wide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" y="3352800"/>
            <a:ext cx="3200400" cy="2644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eaLnBrk="0" hangingPunct="0">
              <a:spcBef>
                <a:spcPts val="2000"/>
              </a:spcBef>
              <a:buClr>
                <a:srgbClr val="A6A6A6"/>
              </a:buClr>
              <a:buSzPct val="90000"/>
              <a:buFont typeface="Wingdings" charset="2"/>
              <a:buChar char=""/>
            </a:pPr>
            <a:r>
              <a:rPr lang="en-US" sz="19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Order book trading </a:t>
            </a:r>
          </a:p>
          <a:p>
            <a:pPr lvl="1" indent="-228600" eaLnBrk="0" hangingPunct="0"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Actions:</a:t>
            </a:r>
          </a:p>
          <a:p>
            <a:pPr marL="622300" lvl="2" indent="-228600" eaLnBrk="0" hangingPunc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400" dirty="0" err="1" smtClean="0">
                <a:solidFill>
                  <a:srgbClr val="262626"/>
                </a:solidFill>
                <a:latin typeface="Corbel"/>
                <a:cs typeface="Corbel"/>
              </a:rPr>
              <a:t>Algos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cs typeface="Corbel"/>
              </a:rPr>
              <a:t>: insertions, deletions of bid and ask orders</a:t>
            </a:r>
          </a:p>
          <a:p>
            <a:pPr marL="622300" lvl="2" indent="-228600" eaLnBrk="0" hangingPunc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cs typeface="Corbel"/>
              </a:rPr>
              <a:t>Exchange: matching (potentially partial) of bids and asks</a:t>
            </a:r>
          </a:p>
          <a:p>
            <a:pPr lvl="1" indent="-228600" eaLnBrk="0" hangingPunct="0"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Queries:</a:t>
            </a:r>
          </a:p>
          <a:p>
            <a:pPr marL="622300" lvl="2" indent="-228600" eaLnBrk="0" hangingPunc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400" dirty="0" err="1" smtClean="0">
                <a:solidFill>
                  <a:srgbClr val="262626"/>
                </a:solidFill>
                <a:latin typeface="Corbel"/>
                <a:cs typeface="Corbel"/>
              </a:rPr>
              <a:t>Algo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cs typeface="Corbel"/>
              </a:rPr>
              <a:t> strategies</a:t>
            </a:r>
          </a:p>
          <a:p>
            <a:pPr marL="622300" lvl="2" indent="-228600" eaLnBrk="0" hangingPunc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cs typeface="Corbel"/>
              </a:rPr>
              <a:t>Exchange simulation for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cs typeface="Corbel"/>
              </a:rPr>
              <a:t>backtesting</a:t>
            </a:r>
            <a:endParaRPr lang="en-US" sz="1400" dirty="0" smtClean="0">
              <a:solidFill>
                <a:srgbClr val="262626"/>
              </a:solidFill>
              <a:latin typeface="Corbel"/>
              <a:cs typeface="Corbel"/>
            </a:endParaRPr>
          </a:p>
          <a:p>
            <a:pPr marL="454025" lvl="0" indent="-454025" eaLnBrk="0" hangingPunct="0">
              <a:spcBef>
                <a:spcPts val="2000"/>
              </a:spcBef>
              <a:buClr>
                <a:srgbClr val="A6A6A6"/>
              </a:buClr>
              <a:buSzPct val="90000"/>
            </a:pPr>
            <a:endParaRPr lang="en-US" sz="1700" dirty="0">
              <a:solidFill>
                <a:srgbClr val="262626"/>
              </a:solidFill>
              <a:latin typeface="Corbel"/>
              <a:cs typeface="Corbel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3505200" y="4089086"/>
          <a:ext cx="1972788" cy="1956114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44500"/>
                <a:gridCol w="420062"/>
                <a:gridCol w="442746"/>
                <a:gridCol w="381000"/>
                <a:gridCol w="284480"/>
              </a:tblGrid>
              <a:tr h="32601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2526035</a:t>
                      </a:r>
                      <a:endParaRPr lang="en-US" sz="1000" dirty="0"/>
                    </a:p>
                  </a:txBody>
                  <a:tcPr marL="0" marR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36721</a:t>
                      </a:r>
                      <a:endParaRPr lang="en-US" sz="1000" dirty="0"/>
                    </a:p>
                  </a:txBody>
                  <a:tcPr marL="0" marR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NITE</a:t>
                      </a:r>
                      <a:endParaRPr lang="en-US" sz="1000" dirty="0"/>
                    </a:p>
                  </a:txBody>
                  <a:tcPr marL="0" marR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184000</a:t>
                      </a:r>
                      <a:endParaRPr lang="en-US" sz="1000" dirty="0"/>
                    </a:p>
                  </a:txBody>
                  <a:tcPr marL="0" marR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1500</a:t>
                      </a:r>
                      <a:endParaRPr lang="en-US" sz="1000" dirty="0"/>
                    </a:p>
                  </a:txBody>
                  <a:tcPr marL="0" marR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2526690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36909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MASH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183200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2530574</a:t>
                      </a:r>
                      <a:endParaRPr lang="en-US" sz="1000" b="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37055</a:t>
                      </a:r>
                      <a:endParaRPr lang="en-US" sz="1000" b="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NITE</a:t>
                      </a:r>
                      <a:endParaRPr lang="en-US" sz="1000" b="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183000</a:t>
                      </a:r>
                      <a:endParaRPr lang="en-US" sz="1000" b="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300</a:t>
                      </a:r>
                      <a:endParaRPr lang="en-US" sz="1000" b="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2528321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37008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GSCO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182500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2529032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37011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FBCO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181900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600</a:t>
                      </a:r>
                      <a:endParaRPr lang="en-US" sz="1000" dirty="0"/>
                    </a:p>
                  </a:txBody>
                  <a:tcPr marL="0" marR="0"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866412" y="4089086"/>
          <a:ext cx="1972788" cy="22821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44500"/>
                <a:gridCol w="420062"/>
                <a:gridCol w="442746"/>
                <a:gridCol w="381000"/>
                <a:gridCol w="284480"/>
              </a:tblGrid>
              <a:tr h="32601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2526345</a:t>
                      </a:r>
                      <a:endParaRPr lang="en-US" sz="1000" dirty="0"/>
                    </a:p>
                  </a:txBody>
                  <a:tcPr marL="0" marR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36750</a:t>
                      </a:r>
                      <a:endParaRPr lang="en-US" sz="1000" dirty="0"/>
                    </a:p>
                  </a:txBody>
                  <a:tcPr marL="0" marR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GSCO</a:t>
                      </a:r>
                      <a:endParaRPr lang="en-US" sz="1000" dirty="0"/>
                    </a:p>
                  </a:txBody>
                  <a:tcPr marL="0" marR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184000</a:t>
                      </a:r>
                      <a:endParaRPr lang="en-US" sz="1000" dirty="0"/>
                    </a:p>
                  </a:txBody>
                  <a:tcPr marL="0" marR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1000</a:t>
                      </a:r>
                      <a:endParaRPr lang="en-US" sz="1000" dirty="0"/>
                    </a:p>
                  </a:txBody>
                  <a:tcPr marL="0" marR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2527389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37002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MSCO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185200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2527928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37006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GSCO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186100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2531230</a:t>
                      </a:r>
                      <a:endParaRPr lang="en-US" sz="1000" b="1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37075</a:t>
                      </a:r>
                      <a:endParaRPr lang="en-US" sz="1000" b="1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FBCO</a:t>
                      </a:r>
                      <a:endParaRPr lang="en-US" sz="1000" b="1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186400</a:t>
                      </a:r>
                      <a:endParaRPr lang="en-US" sz="1000" b="1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1000</a:t>
                      </a:r>
                      <a:endParaRPr lang="en-US" sz="1000" b="1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2528894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37020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NITE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186800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2529758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37032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MASH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187900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700</a:t>
                      </a:r>
                      <a:endParaRPr lang="en-US" sz="1000" dirty="0"/>
                    </a:p>
                  </a:txBody>
                  <a:tcPr marL="0" marR="0"/>
                </a:tc>
              </a:tr>
            </a:tbl>
          </a:graphicData>
        </a:graphic>
      </p:graphicFrame>
      <p:pic>
        <p:nvPicPr>
          <p:cNvPr id="13" name="Picture 12" descr="handshak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612" y="4219063"/>
            <a:ext cx="724711" cy="543533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3" idx="3"/>
          </p:cNvCxnSpPr>
          <p:nvPr/>
        </p:nvCxnSpPr>
        <p:spPr>
          <a:xfrm>
            <a:off x="6524323" y="4490830"/>
            <a:ext cx="315134" cy="100690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1"/>
          </p:cNvCxnSpPr>
          <p:nvPr/>
        </p:nvCxnSpPr>
        <p:spPr>
          <a:xfrm rot="10800000" flipV="1">
            <a:off x="5486140" y="4490829"/>
            <a:ext cx="313472" cy="7986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494812" y="4762596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Corbel"/>
                <a:cs typeface="Corbel"/>
              </a:rPr>
              <a:t>Electronic exchange</a:t>
            </a:r>
          </a:p>
          <a:p>
            <a:pPr algn="ctr"/>
            <a:r>
              <a:rPr lang="en-US" sz="1000" dirty="0" smtClean="0">
                <a:latin typeface="Corbel"/>
                <a:cs typeface="Corbel"/>
              </a:rPr>
              <a:t>(e.g., NYSE, NASDAQ)</a:t>
            </a:r>
            <a:endParaRPr lang="en-US" sz="1000" dirty="0">
              <a:latin typeface="Corbel"/>
              <a:cs typeface="Corbe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05200" y="3733800"/>
            <a:ext cx="1918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rbel"/>
                <a:cs typeface="Corbel"/>
              </a:rPr>
              <a:t>Bid order book (buyers)</a:t>
            </a:r>
            <a:endParaRPr lang="en-US" sz="1400" dirty="0">
              <a:latin typeface="Corbel"/>
              <a:cs typeface="Corbe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56108" y="3733800"/>
            <a:ext cx="1930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rbel"/>
                <a:cs typeface="Corbel"/>
              </a:rPr>
              <a:t>Ask order book (sellers)</a:t>
            </a:r>
            <a:endParaRPr lang="en-US" sz="1400" dirty="0">
              <a:latin typeface="Corbel"/>
              <a:cs typeface="Corbel"/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3731171" y="3286760"/>
          <a:ext cx="5031829" cy="37084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109980"/>
                <a:gridCol w="1075551"/>
                <a:gridCol w="1178813"/>
                <a:gridCol w="773405"/>
                <a:gridCol w="89408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Corbel"/>
                          <a:cs typeface="Corbel"/>
                        </a:rPr>
                        <a:t>t</a:t>
                      </a:r>
                      <a:r>
                        <a:rPr lang="en-US" sz="1200" dirty="0" smtClean="0">
                          <a:latin typeface="Corbel"/>
                          <a:cs typeface="Corbel"/>
                        </a:rPr>
                        <a:t> = timestamp</a:t>
                      </a:r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>
                          <a:latin typeface="Corbel"/>
                          <a:cs typeface="Corbel"/>
                        </a:rPr>
                        <a:t>oid</a:t>
                      </a:r>
                      <a:r>
                        <a:rPr lang="en-US" sz="1200" dirty="0" smtClean="0">
                          <a:latin typeface="Corbel"/>
                          <a:cs typeface="Corbel"/>
                        </a:rPr>
                        <a:t> = order id</a:t>
                      </a:r>
                    </a:p>
                    <a:p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Corbel"/>
                          <a:cs typeface="Corbel"/>
                        </a:rPr>
                        <a:t>bid = broker id</a:t>
                      </a:r>
                    </a:p>
                    <a:p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Corbel"/>
                          <a:cs typeface="Corbel"/>
                        </a:rPr>
                        <a:t>p</a:t>
                      </a:r>
                      <a:r>
                        <a:rPr lang="en-US" sz="1200" dirty="0" smtClean="0">
                          <a:latin typeface="Corbel"/>
                          <a:cs typeface="Corbel"/>
                        </a:rPr>
                        <a:t> =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>
                          <a:latin typeface="Corbel"/>
                          <a:cs typeface="Corbel"/>
                        </a:rPr>
                        <a:t>v</a:t>
                      </a:r>
                      <a:r>
                        <a:rPr lang="en-US" sz="1200" dirty="0" smtClean="0">
                          <a:latin typeface="Corbel"/>
                          <a:cs typeface="Corbel"/>
                        </a:rPr>
                        <a:t> = volume</a:t>
                      </a:r>
                    </a:p>
                    <a:p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2505840" y="2805259"/>
            <a:ext cx="2725866" cy="1528219"/>
          </a:xfrm>
          <a:custGeom>
            <a:avLst/>
            <a:gdLst>
              <a:gd name="connsiteX0" fmla="*/ 742950 w 1593850"/>
              <a:gd name="connsiteY0" fmla="*/ 0 h 895350"/>
              <a:gd name="connsiteX1" fmla="*/ 742950 w 1593850"/>
              <a:gd name="connsiteY1" fmla="*/ 171450 h 895350"/>
              <a:gd name="connsiteX2" fmla="*/ 1593850 w 1593850"/>
              <a:gd name="connsiteY2" fmla="*/ 171450 h 895350"/>
              <a:gd name="connsiteX3" fmla="*/ 1593850 w 1593850"/>
              <a:gd name="connsiteY3" fmla="*/ 381000 h 895350"/>
              <a:gd name="connsiteX4" fmla="*/ 88900 w 1593850"/>
              <a:gd name="connsiteY4" fmla="*/ 381000 h 895350"/>
              <a:gd name="connsiteX5" fmla="*/ 95250 w 1593850"/>
              <a:gd name="connsiteY5" fmla="*/ 742950 h 895350"/>
              <a:gd name="connsiteX6" fmla="*/ 1200150 w 1593850"/>
              <a:gd name="connsiteY6" fmla="*/ 736600 h 895350"/>
              <a:gd name="connsiteX7" fmla="*/ 1193800 w 1593850"/>
              <a:gd name="connsiteY7" fmla="*/ 889000 h 895350"/>
              <a:gd name="connsiteX8" fmla="*/ 0 w 1593850"/>
              <a:gd name="connsiteY8" fmla="*/ 895350 h 895350"/>
              <a:gd name="connsiteX9" fmla="*/ 0 w 1593850"/>
              <a:gd name="connsiteY9" fmla="*/ 12700 h 895350"/>
              <a:gd name="connsiteX10" fmla="*/ 742950 w 1593850"/>
              <a:gd name="connsiteY10" fmla="*/ 0 h 895350"/>
              <a:gd name="connsiteX0" fmla="*/ 742950 w 1593850"/>
              <a:gd name="connsiteY0" fmla="*/ 0 h 895350"/>
              <a:gd name="connsiteX1" fmla="*/ 742950 w 1593850"/>
              <a:gd name="connsiteY1" fmla="*/ 171450 h 895350"/>
              <a:gd name="connsiteX2" fmla="*/ 1593850 w 1593850"/>
              <a:gd name="connsiteY2" fmla="*/ 171450 h 895350"/>
              <a:gd name="connsiteX3" fmla="*/ 1593850 w 1593850"/>
              <a:gd name="connsiteY3" fmla="*/ 381000 h 895350"/>
              <a:gd name="connsiteX4" fmla="*/ 88900 w 1593850"/>
              <a:gd name="connsiteY4" fmla="*/ 381000 h 895350"/>
              <a:gd name="connsiteX5" fmla="*/ 95250 w 1593850"/>
              <a:gd name="connsiteY5" fmla="*/ 742950 h 895350"/>
              <a:gd name="connsiteX6" fmla="*/ 1200150 w 1593850"/>
              <a:gd name="connsiteY6" fmla="*/ 736600 h 895350"/>
              <a:gd name="connsiteX7" fmla="*/ 1193800 w 1593850"/>
              <a:gd name="connsiteY7" fmla="*/ 889000 h 895350"/>
              <a:gd name="connsiteX8" fmla="*/ 0 w 1593850"/>
              <a:gd name="connsiteY8" fmla="*/ 895350 h 895350"/>
              <a:gd name="connsiteX9" fmla="*/ 0 w 1593850"/>
              <a:gd name="connsiteY9" fmla="*/ 3175 h 895350"/>
              <a:gd name="connsiteX10" fmla="*/ 742950 w 1593850"/>
              <a:gd name="connsiteY10" fmla="*/ 0 h 895350"/>
              <a:gd name="connsiteX0" fmla="*/ 742950 w 1593850"/>
              <a:gd name="connsiteY0" fmla="*/ 0 h 895350"/>
              <a:gd name="connsiteX1" fmla="*/ 742950 w 1593850"/>
              <a:gd name="connsiteY1" fmla="*/ 171450 h 895350"/>
              <a:gd name="connsiteX2" fmla="*/ 1593850 w 1593850"/>
              <a:gd name="connsiteY2" fmla="*/ 171450 h 895350"/>
              <a:gd name="connsiteX3" fmla="*/ 1593850 w 1593850"/>
              <a:gd name="connsiteY3" fmla="*/ 381000 h 895350"/>
              <a:gd name="connsiteX4" fmla="*/ 95250 w 1593850"/>
              <a:gd name="connsiteY4" fmla="*/ 384175 h 895350"/>
              <a:gd name="connsiteX5" fmla="*/ 95250 w 1593850"/>
              <a:gd name="connsiteY5" fmla="*/ 742950 h 895350"/>
              <a:gd name="connsiteX6" fmla="*/ 1200150 w 1593850"/>
              <a:gd name="connsiteY6" fmla="*/ 736600 h 895350"/>
              <a:gd name="connsiteX7" fmla="*/ 1193800 w 1593850"/>
              <a:gd name="connsiteY7" fmla="*/ 889000 h 895350"/>
              <a:gd name="connsiteX8" fmla="*/ 0 w 1593850"/>
              <a:gd name="connsiteY8" fmla="*/ 895350 h 895350"/>
              <a:gd name="connsiteX9" fmla="*/ 0 w 1593850"/>
              <a:gd name="connsiteY9" fmla="*/ 3175 h 895350"/>
              <a:gd name="connsiteX10" fmla="*/ 742950 w 1593850"/>
              <a:gd name="connsiteY10" fmla="*/ 0 h 895350"/>
              <a:gd name="connsiteX0" fmla="*/ 742950 w 1593850"/>
              <a:gd name="connsiteY0" fmla="*/ 0 h 895350"/>
              <a:gd name="connsiteX1" fmla="*/ 742950 w 1593850"/>
              <a:gd name="connsiteY1" fmla="*/ 171450 h 895350"/>
              <a:gd name="connsiteX2" fmla="*/ 1593850 w 1593850"/>
              <a:gd name="connsiteY2" fmla="*/ 171450 h 895350"/>
              <a:gd name="connsiteX3" fmla="*/ 1593850 w 1593850"/>
              <a:gd name="connsiteY3" fmla="*/ 381000 h 895350"/>
              <a:gd name="connsiteX4" fmla="*/ 95250 w 1593850"/>
              <a:gd name="connsiteY4" fmla="*/ 384175 h 895350"/>
              <a:gd name="connsiteX5" fmla="*/ 95250 w 1593850"/>
              <a:gd name="connsiteY5" fmla="*/ 742950 h 895350"/>
              <a:gd name="connsiteX6" fmla="*/ 1187450 w 1593850"/>
              <a:gd name="connsiteY6" fmla="*/ 746125 h 895350"/>
              <a:gd name="connsiteX7" fmla="*/ 1193800 w 1593850"/>
              <a:gd name="connsiteY7" fmla="*/ 889000 h 895350"/>
              <a:gd name="connsiteX8" fmla="*/ 0 w 1593850"/>
              <a:gd name="connsiteY8" fmla="*/ 895350 h 895350"/>
              <a:gd name="connsiteX9" fmla="*/ 0 w 1593850"/>
              <a:gd name="connsiteY9" fmla="*/ 3175 h 895350"/>
              <a:gd name="connsiteX10" fmla="*/ 742950 w 1593850"/>
              <a:gd name="connsiteY10" fmla="*/ 0 h 895350"/>
              <a:gd name="connsiteX0" fmla="*/ 742950 w 1593850"/>
              <a:gd name="connsiteY0" fmla="*/ 0 h 895350"/>
              <a:gd name="connsiteX1" fmla="*/ 742950 w 1593850"/>
              <a:gd name="connsiteY1" fmla="*/ 171450 h 895350"/>
              <a:gd name="connsiteX2" fmla="*/ 1593850 w 1593850"/>
              <a:gd name="connsiteY2" fmla="*/ 171450 h 895350"/>
              <a:gd name="connsiteX3" fmla="*/ 1593850 w 1593850"/>
              <a:gd name="connsiteY3" fmla="*/ 381000 h 895350"/>
              <a:gd name="connsiteX4" fmla="*/ 95250 w 1593850"/>
              <a:gd name="connsiteY4" fmla="*/ 384175 h 895350"/>
              <a:gd name="connsiteX5" fmla="*/ 95250 w 1593850"/>
              <a:gd name="connsiteY5" fmla="*/ 742950 h 895350"/>
              <a:gd name="connsiteX6" fmla="*/ 1193800 w 1593850"/>
              <a:gd name="connsiteY6" fmla="*/ 739775 h 895350"/>
              <a:gd name="connsiteX7" fmla="*/ 1193800 w 1593850"/>
              <a:gd name="connsiteY7" fmla="*/ 889000 h 895350"/>
              <a:gd name="connsiteX8" fmla="*/ 0 w 1593850"/>
              <a:gd name="connsiteY8" fmla="*/ 895350 h 895350"/>
              <a:gd name="connsiteX9" fmla="*/ 0 w 1593850"/>
              <a:gd name="connsiteY9" fmla="*/ 3175 h 895350"/>
              <a:gd name="connsiteX10" fmla="*/ 742950 w 1593850"/>
              <a:gd name="connsiteY10" fmla="*/ 0 h 895350"/>
              <a:gd name="connsiteX0" fmla="*/ 742950 w 1593850"/>
              <a:gd name="connsiteY0" fmla="*/ 0 h 895350"/>
              <a:gd name="connsiteX1" fmla="*/ 742950 w 1593850"/>
              <a:gd name="connsiteY1" fmla="*/ 171450 h 895350"/>
              <a:gd name="connsiteX2" fmla="*/ 1593850 w 1593850"/>
              <a:gd name="connsiteY2" fmla="*/ 171450 h 895350"/>
              <a:gd name="connsiteX3" fmla="*/ 1593850 w 1593850"/>
              <a:gd name="connsiteY3" fmla="*/ 381000 h 895350"/>
              <a:gd name="connsiteX4" fmla="*/ 95250 w 1593850"/>
              <a:gd name="connsiteY4" fmla="*/ 384175 h 895350"/>
              <a:gd name="connsiteX5" fmla="*/ 136525 w 1593850"/>
              <a:gd name="connsiteY5" fmla="*/ 749300 h 895350"/>
              <a:gd name="connsiteX6" fmla="*/ 1193800 w 1593850"/>
              <a:gd name="connsiteY6" fmla="*/ 739775 h 895350"/>
              <a:gd name="connsiteX7" fmla="*/ 1193800 w 1593850"/>
              <a:gd name="connsiteY7" fmla="*/ 889000 h 895350"/>
              <a:gd name="connsiteX8" fmla="*/ 0 w 1593850"/>
              <a:gd name="connsiteY8" fmla="*/ 895350 h 895350"/>
              <a:gd name="connsiteX9" fmla="*/ 0 w 1593850"/>
              <a:gd name="connsiteY9" fmla="*/ 3175 h 895350"/>
              <a:gd name="connsiteX10" fmla="*/ 742950 w 1593850"/>
              <a:gd name="connsiteY10" fmla="*/ 0 h 895350"/>
              <a:gd name="connsiteX0" fmla="*/ 742950 w 1593850"/>
              <a:gd name="connsiteY0" fmla="*/ 0 h 895350"/>
              <a:gd name="connsiteX1" fmla="*/ 742950 w 1593850"/>
              <a:gd name="connsiteY1" fmla="*/ 171450 h 895350"/>
              <a:gd name="connsiteX2" fmla="*/ 1593850 w 1593850"/>
              <a:gd name="connsiteY2" fmla="*/ 171450 h 895350"/>
              <a:gd name="connsiteX3" fmla="*/ 1593850 w 1593850"/>
              <a:gd name="connsiteY3" fmla="*/ 381000 h 895350"/>
              <a:gd name="connsiteX4" fmla="*/ 136525 w 1593850"/>
              <a:gd name="connsiteY4" fmla="*/ 390525 h 895350"/>
              <a:gd name="connsiteX5" fmla="*/ 136525 w 1593850"/>
              <a:gd name="connsiteY5" fmla="*/ 749300 h 895350"/>
              <a:gd name="connsiteX6" fmla="*/ 1193800 w 1593850"/>
              <a:gd name="connsiteY6" fmla="*/ 739775 h 895350"/>
              <a:gd name="connsiteX7" fmla="*/ 1193800 w 1593850"/>
              <a:gd name="connsiteY7" fmla="*/ 889000 h 895350"/>
              <a:gd name="connsiteX8" fmla="*/ 0 w 1593850"/>
              <a:gd name="connsiteY8" fmla="*/ 895350 h 895350"/>
              <a:gd name="connsiteX9" fmla="*/ 0 w 1593850"/>
              <a:gd name="connsiteY9" fmla="*/ 3175 h 895350"/>
              <a:gd name="connsiteX10" fmla="*/ 742950 w 1593850"/>
              <a:gd name="connsiteY10" fmla="*/ 0 h 895350"/>
              <a:gd name="connsiteX0" fmla="*/ 742950 w 1593850"/>
              <a:gd name="connsiteY0" fmla="*/ 0 h 895350"/>
              <a:gd name="connsiteX1" fmla="*/ 742950 w 1593850"/>
              <a:gd name="connsiteY1" fmla="*/ 171450 h 895350"/>
              <a:gd name="connsiteX2" fmla="*/ 1593850 w 1593850"/>
              <a:gd name="connsiteY2" fmla="*/ 171450 h 895350"/>
              <a:gd name="connsiteX3" fmla="*/ 1593850 w 1593850"/>
              <a:gd name="connsiteY3" fmla="*/ 381000 h 895350"/>
              <a:gd name="connsiteX4" fmla="*/ 130175 w 1593850"/>
              <a:gd name="connsiteY4" fmla="*/ 368300 h 895350"/>
              <a:gd name="connsiteX5" fmla="*/ 136525 w 1593850"/>
              <a:gd name="connsiteY5" fmla="*/ 749300 h 895350"/>
              <a:gd name="connsiteX6" fmla="*/ 1193800 w 1593850"/>
              <a:gd name="connsiteY6" fmla="*/ 739775 h 895350"/>
              <a:gd name="connsiteX7" fmla="*/ 1193800 w 1593850"/>
              <a:gd name="connsiteY7" fmla="*/ 889000 h 895350"/>
              <a:gd name="connsiteX8" fmla="*/ 0 w 1593850"/>
              <a:gd name="connsiteY8" fmla="*/ 895350 h 895350"/>
              <a:gd name="connsiteX9" fmla="*/ 0 w 1593850"/>
              <a:gd name="connsiteY9" fmla="*/ 3175 h 895350"/>
              <a:gd name="connsiteX10" fmla="*/ 742950 w 1593850"/>
              <a:gd name="connsiteY10" fmla="*/ 0 h 895350"/>
              <a:gd name="connsiteX0" fmla="*/ 742950 w 1593850"/>
              <a:gd name="connsiteY0" fmla="*/ 0 h 895350"/>
              <a:gd name="connsiteX1" fmla="*/ 742950 w 1593850"/>
              <a:gd name="connsiteY1" fmla="*/ 171450 h 895350"/>
              <a:gd name="connsiteX2" fmla="*/ 1593850 w 1593850"/>
              <a:gd name="connsiteY2" fmla="*/ 171450 h 895350"/>
              <a:gd name="connsiteX3" fmla="*/ 1593850 w 1593850"/>
              <a:gd name="connsiteY3" fmla="*/ 352425 h 895350"/>
              <a:gd name="connsiteX4" fmla="*/ 130175 w 1593850"/>
              <a:gd name="connsiteY4" fmla="*/ 368300 h 895350"/>
              <a:gd name="connsiteX5" fmla="*/ 136525 w 1593850"/>
              <a:gd name="connsiteY5" fmla="*/ 749300 h 895350"/>
              <a:gd name="connsiteX6" fmla="*/ 1193800 w 1593850"/>
              <a:gd name="connsiteY6" fmla="*/ 739775 h 895350"/>
              <a:gd name="connsiteX7" fmla="*/ 1193800 w 1593850"/>
              <a:gd name="connsiteY7" fmla="*/ 889000 h 895350"/>
              <a:gd name="connsiteX8" fmla="*/ 0 w 1593850"/>
              <a:gd name="connsiteY8" fmla="*/ 895350 h 895350"/>
              <a:gd name="connsiteX9" fmla="*/ 0 w 1593850"/>
              <a:gd name="connsiteY9" fmla="*/ 3175 h 895350"/>
              <a:gd name="connsiteX10" fmla="*/ 742950 w 1593850"/>
              <a:gd name="connsiteY10" fmla="*/ 0 h 895350"/>
              <a:gd name="connsiteX0" fmla="*/ 742950 w 1597025"/>
              <a:gd name="connsiteY0" fmla="*/ 0 h 895350"/>
              <a:gd name="connsiteX1" fmla="*/ 742950 w 1597025"/>
              <a:gd name="connsiteY1" fmla="*/ 171450 h 895350"/>
              <a:gd name="connsiteX2" fmla="*/ 1593850 w 1597025"/>
              <a:gd name="connsiteY2" fmla="*/ 171450 h 895350"/>
              <a:gd name="connsiteX3" fmla="*/ 1597025 w 1597025"/>
              <a:gd name="connsiteY3" fmla="*/ 371475 h 895350"/>
              <a:gd name="connsiteX4" fmla="*/ 130175 w 1597025"/>
              <a:gd name="connsiteY4" fmla="*/ 368300 h 895350"/>
              <a:gd name="connsiteX5" fmla="*/ 136525 w 1597025"/>
              <a:gd name="connsiteY5" fmla="*/ 749300 h 895350"/>
              <a:gd name="connsiteX6" fmla="*/ 1193800 w 1597025"/>
              <a:gd name="connsiteY6" fmla="*/ 739775 h 895350"/>
              <a:gd name="connsiteX7" fmla="*/ 1193800 w 1597025"/>
              <a:gd name="connsiteY7" fmla="*/ 889000 h 895350"/>
              <a:gd name="connsiteX8" fmla="*/ 0 w 1597025"/>
              <a:gd name="connsiteY8" fmla="*/ 895350 h 895350"/>
              <a:gd name="connsiteX9" fmla="*/ 0 w 1597025"/>
              <a:gd name="connsiteY9" fmla="*/ 3175 h 895350"/>
              <a:gd name="connsiteX10" fmla="*/ 742950 w 1597025"/>
              <a:gd name="connsiteY10" fmla="*/ 0 h 895350"/>
              <a:gd name="connsiteX0" fmla="*/ 742950 w 1597025"/>
              <a:gd name="connsiteY0" fmla="*/ 0 h 895350"/>
              <a:gd name="connsiteX1" fmla="*/ 742950 w 1597025"/>
              <a:gd name="connsiteY1" fmla="*/ 171450 h 895350"/>
              <a:gd name="connsiteX2" fmla="*/ 1593850 w 1597025"/>
              <a:gd name="connsiteY2" fmla="*/ 171450 h 895350"/>
              <a:gd name="connsiteX3" fmla="*/ 1597025 w 1597025"/>
              <a:gd name="connsiteY3" fmla="*/ 371475 h 895350"/>
              <a:gd name="connsiteX4" fmla="*/ 130175 w 1597025"/>
              <a:gd name="connsiteY4" fmla="*/ 368300 h 895350"/>
              <a:gd name="connsiteX5" fmla="*/ 130175 w 1597025"/>
              <a:gd name="connsiteY5" fmla="*/ 742950 h 895350"/>
              <a:gd name="connsiteX6" fmla="*/ 1193800 w 1597025"/>
              <a:gd name="connsiteY6" fmla="*/ 739775 h 895350"/>
              <a:gd name="connsiteX7" fmla="*/ 1193800 w 1597025"/>
              <a:gd name="connsiteY7" fmla="*/ 889000 h 895350"/>
              <a:gd name="connsiteX8" fmla="*/ 0 w 1597025"/>
              <a:gd name="connsiteY8" fmla="*/ 895350 h 895350"/>
              <a:gd name="connsiteX9" fmla="*/ 0 w 1597025"/>
              <a:gd name="connsiteY9" fmla="*/ 3175 h 895350"/>
              <a:gd name="connsiteX10" fmla="*/ 742950 w 1597025"/>
              <a:gd name="connsiteY10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97025" h="895350">
                <a:moveTo>
                  <a:pt x="742950" y="0"/>
                </a:moveTo>
                <a:lnTo>
                  <a:pt x="742950" y="171450"/>
                </a:lnTo>
                <a:lnTo>
                  <a:pt x="1593850" y="171450"/>
                </a:lnTo>
                <a:cubicBezTo>
                  <a:pt x="1594908" y="238125"/>
                  <a:pt x="1595967" y="304800"/>
                  <a:pt x="1597025" y="371475"/>
                </a:cubicBezTo>
                <a:lnTo>
                  <a:pt x="130175" y="368300"/>
                </a:lnTo>
                <a:lnTo>
                  <a:pt x="130175" y="742950"/>
                </a:lnTo>
                <a:lnTo>
                  <a:pt x="1193800" y="739775"/>
                </a:lnTo>
                <a:lnTo>
                  <a:pt x="1193800" y="889000"/>
                </a:lnTo>
                <a:lnTo>
                  <a:pt x="0" y="895350"/>
                </a:lnTo>
                <a:lnTo>
                  <a:pt x="0" y="3175"/>
                </a:lnTo>
                <a:lnTo>
                  <a:pt x="742950" y="0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708754" y="2537182"/>
            <a:ext cx="1567460" cy="25066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2777299" y="2812007"/>
            <a:ext cx="2622387" cy="1196830"/>
          </a:xfrm>
          <a:custGeom>
            <a:avLst/>
            <a:gdLst>
              <a:gd name="connsiteX0" fmla="*/ 698500 w 1565275"/>
              <a:gd name="connsiteY0" fmla="*/ 22225 h 736600"/>
              <a:gd name="connsiteX1" fmla="*/ 698500 w 1565275"/>
              <a:gd name="connsiteY1" fmla="*/ 184150 h 736600"/>
              <a:gd name="connsiteX2" fmla="*/ 1457325 w 1565275"/>
              <a:gd name="connsiteY2" fmla="*/ 180975 h 736600"/>
              <a:gd name="connsiteX3" fmla="*/ 1460500 w 1565275"/>
              <a:gd name="connsiteY3" fmla="*/ 425450 h 736600"/>
              <a:gd name="connsiteX4" fmla="*/ 0 w 1565275"/>
              <a:gd name="connsiteY4" fmla="*/ 425450 h 736600"/>
              <a:gd name="connsiteX5" fmla="*/ 0 w 1565275"/>
              <a:gd name="connsiteY5" fmla="*/ 736600 h 736600"/>
              <a:gd name="connsiteX6" fmla="*/ 1565275 w 1565275"/>
              <a:gd name="connsiteY6" fmla="*/ 736600 h 736600"/>
              <a:gd name="connsiteX7" fmla="*/ 1558925 w 1565275"/>
              <a:gd name="connsiteY7" fmla="*/ 0 h 736600"/>
              <a:gd name="connsiteX8" fmla="*/ 698500 w 1565275"/>
              <a:gd name="connsiteY8" fmla="*/ 22225 h 736600"/>
              <a:gd name="connsiteX0" fmla="*/ 698500 w 1565275"/>
              <a:gd name="connsiteY0" fmla="*/ 0 h 714375"/>
              <a:gd name="connsiteX1" fmla="*/ 698500 w 1565275"/>
              <a:gd name="connsiteY1" fmla="*/ 161925 h 714375"/>
              <a:gd name="connsiteX2" fmla="*/ 1457325 w 1565275"/>
              <a:gd name="connsiteY2" fmla="*/ 158750 h 714375"/>
              <a:gd name="connsiteX3" fmla="*/ 1460500 w 1565275"/>
              <a:gd name="connsiteY3" fmla="*/ 403225 h 714375"/>
              <a:gd name="connsiteX4" fmla="*/ 0 w 1565275"/>
              <a:gd name="connsiteY4" fmla="*/ 403225 h 714375"/>
              <a:gd name="connsiteX5" fmla="*/ 0 w 1565275"/>
              <a:gd name="connsiteY5" fmla="*/ 714375 h 714375"/>
              <a:gd name="connsiteX6" fmla="*/ 1565275 w 1565275"/>
              <a:gd name="connsiteY6" fmla="*/ 714375 h 714375"/>
              <a:gd name="connsiteX7" fmla="*/ 1558925 w 1565275"/>
              <a:gd name="connsiteY7" fmla="*/ 0 h 714375"/>
              <a:gd name="connsiteX8" fmla="*/ 698500 w 1565275"/>
              <a:gd name="connsiteY8" fmla="*/ 0 h 71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275" h="714375">
                <a:moveTo>
                  <a:pt x="698500" y="0"/>
                </a:moveTo>
                <a:lnTo>
                  <a:pt x="698500" y="161925"/>
                </a:lnTo>
                <a:lnTo>
                  <a:pt x="1457325" y="158750"/>
                </a:lnTo>
                <a:cubicBezTo>
                  <a:pt x="1458383" y="240242"/>
                  <a:pt x="1459442" y="321733"/>
                  <a:pt x="1460500" y="403225"/>
                </a:cubicBezTo>
                <a:lnTo>
                  <a:pt x="0" y="403225"/>
                </a:lnTo>
                <a:lnTo>
                  <a:pt x="0" y="714375"/>
                </a:lnTo>
                <a:lnTo>
                  <a:pt x="1565275" y="714375"/>
                </a:lnTo>
                <a:cubicBezTo>
                  <a:pt x="1563158" y="468842"/>
                  <a:pt x="1561042" y="245533"/>
                  <a:pt x="1558925" y="0"/>
                </a:cubicBezTo>
                <a:lnTo>
                  <a:pt x="698500" y="0"/>
                </a:lnTo>
                <a:close/>
              </a:path>
            </a:pathLst>
          </a:custGeom>
          <a:solidFill>
            <a:srgbClr val="85D4FF"/>
          </a:solidFill>
          <a:ln>
            <a:solidFill>
              <a:srgbClr val="50809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Query Factorization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14400" y="2132912"/>
            <a:ext cx="709354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tabLst>
                <a:tab pos="97313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+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L(xDK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,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xPK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,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xRev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)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foreach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pc,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y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: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q[pc,y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] +=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select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sum(xRev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)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from		Date D, Part P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where	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D.datekey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xDK</a:t>
            </a:r>
            <a:endParaRPr lang="en-US" sz="2000" b="1" dirty="0" smtClean="0">
              <a:solidFill>
                <a:srgbClr val="000000"/>
              </a:solidFill>
              <a:latin typeface="CourierNewPS-BoldMT"/>
            </a:endParaRP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and		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P.partkey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xPK</a:t>
            </a:r>
            <a:endParaRPr lang="en-US" sz="2000" b="1" dirty="0" smtClean="0">
              <a:solidFill>
                <a:srgbClr val="000000"/>
              </a:solidFill>
              <a:latin typeface="CourierNewPS-BoldMT"/>
            </a:endParaRP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and		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P.partcat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= pc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and		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D.year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y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;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520306" y="4904910"/>
            <a:ext cx="76253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973138" algn="l"/>
              </a:tabLst>
            </a:pPr>
            <a:r>
              <a:rPr lang="en-US" dirty="0" smtClean="0">
                <a:latin typeface="Corbel"/>
                <a:cs typeface="Corbel"/>
              </a:rPr>
              <a:t>Factorization:</a:t>
            </a:r>
          </a:p>
          <a:p>
            <a:pPr>
              <a:tabLst>
                <a:tab pos="973138" algn="l"/>
              </a:tabLst>
            </a:pPr>
            <a:r>
              <a:rPr lang="en-US" sz="1600" b="1" dirty="0" smtClean="0">
                <a:latin typeface="CourierNewPS-BoldMT"/>
                <a:cs typeface="CourierNewPS-BoldMT"/>
              </a:rPr>
              <a:t>select </a:t>
            </a:r>
            <a:r>
              <a:rPr lang="en-US" sz="1600" b="1" dirty="0" err="1" smtClean="0">
                <a:latin typeface="CourierNewPS-BoldMT"/>
                <a:cs typeface="CourierNewPS-BoldMT"/>
              </a:rPr>
              <a:t>sum(t</a:t>
            </a:r>
            <a:r>
              <a:rPr lang="en-US" sz="1600" b="1" dirty="0" smtClean="0">
                <a:latin typeface="CourierNewPS-BoldMT"/>
                <a:cs typeface="CourierNewPS-BoldMT"/>
              </a:rPr>
              <a:t>*</a:t>
            </a:r>
            <a:r>
              <a:rPr lang="en-US" sz="1600" b="1" dirty="0" err="1" smtClean="0">
                <a:latin typeface="CourierNewPS-BoldMT"/>
                <a:cs typeface="CourierNewPS-BoldMT"/>
              </a:rPr>
              <a:t>t</a:t>
            </a:r>
            <a:r>
              <a:rPr lang="en-US" sz="1600" b="1" dirty="0" smtClean="0">
                <a:latin typeface="CourierNewPS-BoldMT"/>
                <a:cs typeface="CourierNewPS-BoldMT"/>
              </a:rPr>
              <a:t>’) from (Q </a:t>
            </a:r>
            <a:r>
              <a:rPr lang="en-US" sz="1600" b="1" dirty="0" err="1" smtClean="0">
                <a:latin typeface="CourierNewPS-BoldMT"/>
                <a:cs typeface="CourierNewPS-BoldMT"/>
              </a:rPr>
              <a:t>x</a:t>
            </a:r>
            <a:r>
              <a:rPr lang="en-US" sz="1600" b="1" dirty="0" smtClean="0">
                <a:latin typeface="CourierNewPS-BoldMT"/>
                <a:cs typeface="CourierNewPS-BoldMT"/>
              </a:rPr>
              <a:t> Q’) :=</a:t>
            </a:r>
          </a:p>
          <a:p>
            <a:pPr>
              <a:tabLst>
                <a:tab pos="287338" algn="l"/>
              </a:tabLst>
            </a:pPr>
            <a:r>
              <a:rPr lang="en-US" sz="1600" b="1" dirty="0" smtClean="0">
                <a:latin typeface="CourierNewPS-BoldMT"/>
                <a:cs typeface="CourierNewPS-BoldMT"/>
              </a:rPr>
              <a:t>	(select </a:t>
            </a:r>
            <a:r>
              <a:rPr lang="en-US" sz="1600" b="1" dirty="0" err="1" smtClean="0">
                <a:latin typeface="CourierNewPS-BoldMT"/>
                <a:cs typeface="CourierNewPS-BoldMT"/>
              </a:rPr>
              <a:t>sum(t</a:t>
            </a:r>
            <a:r>
              <a:rPr lang="en-US" sz="1600" b="1" dirty="0" smtClean="0">
                <a:latin typeface="CourierNewPS-BoldMT"/>
                <a:cs typeface="CourierNewPS-BoldMT"/>
              </a:rPr>
              <a:t>) from Q) * (select </a:t>
            </a:r>
            <a:r>
              <a:rPr lang="en-US" sz="1600" b="1" dirty="0" err="1" smtClean="0">
                <a:latin typeface="CourierNewPS-BoldMT"/>
                <a:cs typeface="CourierNewPS-BoldMT"/>
              </a:rPr>
              <a:t>sum(t</a:t>
            </a:r>
            <a:r>
              <a:rPr lang="en-US" sz="1600" b="1" dirty="0" smtClean="0">
                <a:latin typeface="CourierNewPS-BoldMT"/>
                <a:cs typeface="CourierNewPS-BoldMT"/>
              </a:rPr>
              <a:t>’) from Q’)</a:t>
            </a:r>
          </a:p>
          <a:p>
            <a:pPr>
              <a:tabLst>
                <a:tab pos="287338" algn="l"/>
              </a:tabLst>
            </a:pPr>
            <a:endParaRPr lang="en-US" sz="1200" b="1" dirty="0" smtClean="0">
              <a:latin typeface="CourierNewPS-BoldMT"/>
              <a:cs typeface="CourierNewPS-BoldMT"/>
            </a:endParaRPr>
          </a:p>
          <a:p>
            <a:pPr>
              <a:tabLst>
                <a:tab pos="287338" algn="l"/>
              </a:tabLst>
            </a:pPr>
            <a:r>
              <a:rPr lang="en-US" dirty="0" smtClean="0">
                <a:latin typeface="Corbel"/>
                <a:cs typeface="Corbel"/>
              </a:rPr>
              <a:t>when </a:t>
            </a:r>
            <a:r>
              <a:rPr lang="en-US" dirty="0" err="1" smtClean="0">
                <a:latin typeface="Corbel"/>
                <a:cs typeface="Corbel"/>
              </a:rPr>
              <a:t>t</a:t>
            </a:r>
            <a:r>
              <a:rPr lang="en-US" dirty="0" smtClean="0">
                <a:latin typeface="Corbel"/>
                <a:cs typeface="Corbel"/>
              </a:rPr>
              <a:t> is independent of Q’, and </a:t>
            </a:r>
            <a:r>
              <a:rPr lang="en-US" dirty="0" err="1" smtClean="0">
                <a:latin typeface="Corbel"/>
                <a:cs typeface="Corbel"/>
              </a:rPr>
              <a:t>t</a:t>
            </a:r>
            <a:r>
              <a:rPr lang="en-US" dirty="0" smtClean="0">
                <a:latin typeface="Corbel"/>
                <a:cs typeface="Corbel"/>
              </a:rPr>
              <a:t>’ of Q</a:t>
            </a:r>
            <a:endParaRPr lang="en-US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Query Factorization</a:t>
            </a:r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643037" y="2617577"/>
            <a:ext cx="926659" cy="309163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630337" y="3974060"/>
            <a:ext cx="4273018" cy="1016282"/>
          </a:xfrm>
          <a:prstGeom prst="roundRect">
            <a:avLst/>
          </a:prstGeom>
          <a:solidFill>
            <a:srgbClr val="85D4FF"/>
          </a:solidFill>
          <a:ln>
            <a:solidFill>
              <a:srgbClr val="50809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627160" y="2964043"/>
            <a:ext cx="4276195" cy="97465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51308" y="2234603"/>
            <a:ext cx="7311821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tabLst>
                <a:tab pos="97313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+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L(xDK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,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xPK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,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xRev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)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foreach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pc,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y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: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q[pc,y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] + =</a:t>
            </a:r>
          </a:p>
          <a:p>
            <a:pPr marL="0" lvl="1">
              <a:spcAft>
                <a:spcPts val="600"/>
              </a:spcAft>
              <a:tabLst>
                <a:tab pos="457200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xRev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*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(select	sum(1) from Date D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where	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  <a:cs typeface="CourierNewPS-BoldMT"/>
              </a:rPr>
              <a:t>D.datekey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xDK</a:t>
            </a:r>
            <a:endParaRPr lang="en-US" sz="2000" b="1" dirty="0" smtClean="0">
              <a:solidFill>
                <a:srgbClr val="000000"/>
              </a:solidFill>
              <a:latin typeface="CourierNewPS-BoldMT"/>
            </a:endParaRPr>
          </a:p>
          <a:p>
            <a:pPr marL="457200" lvl="2">
              <a:spcAft>
                <a:spcPts val="600"/>
              </a:spcAft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and	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D.year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y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)*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(select	sum(1) from Part P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where	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P.partkey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xPK</a:t>
            </a:r>
            <a:endParaRPr lang="en-US" sz="2000" b="1" dirty="0" smtClean="0">
              <a:solidFill>
                <a:srgbClr val="000000"/>
              </a:solidFill>
              <a:latin typeface="CourierNewPS-BoldMT"/>
            </a:endParaRP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and	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P.partcat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= pc);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6254265" y="3311049"/>
            <a:ext cx="1921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CourierNewPS-BoldMT"/>
                <a:cs typeface="CourierNewPS-BoldMT"/>
              </a:rPr>
              <a:t>m1[datekey,year]</a:t>
            </a:r>
            <a:endParaRPr lang="en-US" sz="1400" b="1" dirty="0">
              <a:latin typeface="CourierNewPS-BoldMT"/>
              <a:cs typeface="CourierNewPS-Bold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86268" y="4338791"/>
            <a:ext cx="2244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CourierNewPS-BoldMT"/>
                <a:cs typeface="CourierNewPS-BoldMT"/>
              </a:rPr>
              <a:t>m2[partkey,partcat]</a:t>
            </a:r>
            <a:endParaRPr lang="en-US" sz="1400" b="1" dirty="0">
              <a:latin typeface="CourierNewPS-BoldMT"/>
              <a:cs typeface="CourierNewPS-BoldMT"/>
            </a:endParaRPr>
          </a:p>
        </p:txBody>
      </p:sp>
      <p:sp>
        <p:nvSpPr>
          <p:cNvPr id="11" name="Right Brace 10"/>
          <p:cNvSpPr/>
          <p:nvPr/>
        </p:nvSpPr>
        <p:spPr>
          <a:xfrm>
            <a:off x="6022414" y="3006111"/>
            <a:ext cx="136867" cy="93258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/>
          <p:cNvSpPr/>
          <p:nvPr/>
        </p:nvSpPr>
        <p:spPr>
          <a:xfrm>
            <a:off x="6032336" y="3987156"/>
            <a:ext cx="126946" cy="1003185"/>
          </a:xfrm>
          <a:prstGeom prst="rightBrace">
            <a:avLst/>
          </a:prstGeom>
          <a:ln>
            <a:solidFill>
              <a:srgbClr val="50809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/>
          <p:cNvSpPr/>
          <p:nvPr/>
        </p:nvSpPr>
        <p:spPr>
          <a:xfrm>
            <a:off x="730249" y="5207000"/>
            <a:ext cx="551051" cy="2032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717550" y="6067425"/>
            <a:ext cx="2635250" cy="561975"/>
          </a:xfrm>
          <a:prstGeom prst="roundRect">
            <a:avLst/>
          </a:prstGeom>
          <a:solidFill>
            <a:srgbClr val="85D4FF"/>
          </a:solidFill>
          <a:ln>
            <a:solidFill>
              <a:srgbClr val="50809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714374" y="5464175"/>
            <a:ext cx="2622549" cy="55562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Compilation Highlights</a:t>
            </a:r>
            <a:endParaRPr lang="en-US" dirty="0"/>
          </a:p>
        </p:txBody>
      </p:sp>
      <p:sp>
        <p:nvSpPr>
          <p:cNvPr id="5" name="Vertical Text Placeholder 4"/>
          <p:cNvSpPr>
            <a:spLocks noGrp="1"/>
          </p:cNvSpPr>
          <p:nvPr>
            <p:ph type="body" orient="vert" idx="1"/>
          </p:nvPr>
        </p:nvSpPr>
        <p:spPr>
          <a:xfrm>
            <a:off x="4648200" y="3124200"/>
            <a:ext cx="4059237" cy="2870200"/>
          </a:xfrm>
        </p:spPr>
        <p:txBody>
          <a:bodyPr/>
          <a:lstStyle/>
          <a:p>
            <a:r>
              <a:rPr lang="en-US" dirty="0" smtClean="0"/>
              <a:t>Delta queries</a:t>
            </a:r>
            <a:endParaRPr lang="en-US" dirty="0"/>
          </a:p>
        </p:txBody>
      </p:sp>
      <p:sp>
        <p:nvSpPr>
          <p:cNvPr id="6" name="Vertical Text Placeholder 4"/>
          <p:cNvSpPr txBox="1">
            <a:spLocks/>
          </p:cNvSpPr>
          <p:nvPr/>
        </p:nvSpPr>
        <p:spPr bwMode="auto">
          <a:xfrm>
            <a:off x="457200" y="3073400"/>
            <a:ext cx="4059237" cy="287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4025" marR="0" lvl="0" indent="-454025" algn="l" defTabSz="914400" rtl="0" eaLnBrk="0" fontAlgn="base" latinLnBrk="0" hangingPunct="0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Char char=""/>
              <a:tabLst/>
              <a:defRPr/>
            </a:pPr>
            <a:r>
              <a:rPr lang="en-US" sz="2400" dirty="0" smtClean="0">
                <a:solidFill>
                  <a:srgbClr val="262626"/>
                </a:solidFill>
                <a:latin typeface="Corbel"/>
                <a:ea typeface="+mn-ea"/>
                <a:cs typeface="Corbel"/>
              </a:rPr>
              <a:t>Query factorization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rbel"/>
              <a:ea typeface="+mn-ea"/>
              <a:cs typeface="Corbel"/>
            </a:endParaRPr>
          </a:p>
        </p:txBody>
      </p:sp>
      <p:sp>
        <p:nvSpPr>
          <p:cNvPr id="7" name="Vertical Text Placeholder 2"/>
          <p:cNvSpPr txBox="1">
            <a:spLocks/>
          </p:cNvSpPr>
          <p:nvPr/>
        </p:nvSpPr>
        <p:spPr bwMode="auto">
          <a:xfrm>
            <a:off x="436563" y="1818328"/>
            <a:ext cx="817403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454025" lvl="0" indent="-454025" eaLnBrk="0" hangingPunct="0">
              <a:spcBef>
                <a:spcPts val="2000"/>
              </a:spcBef>
              <a:buClr>
                <a:srgbClr val="A6A6A6"/>
              </a:buClr>
              <a:buSzPct val="90000"/>
              <a:buFont typeface="Wingdings" charset="2"/>
              <a:buChar char=""/>
              <a:defRPr/>
            </a:pPr>
            <a:r>
              <a:rPr lang="en-US" sz="2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Aggregation calculus</a:t>
            </a:r>
            <a:endParaRPr lang="en-US" sz="2400" dirty="0">
              <a:solidFill>
                <a:srgbClr val="262626"/>
              </a:solidFill>
              <a:latin typeface="Corbel"/>
              <a:ea typeface="ＭＳ Ｐゴシック"/>
              <a:cs typeface="Corbel"/>
            </a:endParaRPr>
          </a:p>
        </p:txBody>
      </p:sp>
      <p:pic>
        <p:nvPicPr>
          <p:cNvPr id="8" name="Picture 7" descr="aggcal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351728"/>
            <a:ext cx="5493134" cy="7724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" y="3962400"/>
            <a:ext cx="3886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973138" algn="l"/>
              </a:tabLst>
            </a:pPr>
            <a:r>
              <a:rPr lang="en-US" sz="1200" b="1" dirty="0" smtClean="0">
                <a:latin typeface="CourierNewPS-BoldMT"/>
                <a:cs typeface="CourierNewPS-BoldMT"/>
              </a:rPr>
              <a:t>select </a:t>
            </a:r>
            <a:r>
              <a:rPr lang="en-US" sz="1200" b="1" dirty="0" err="1" smtClean="0">
                <a:latin typeface="CourierNewPS-BoldMT"/>
                <a:cs typeface="CourierNewPS-BoldMT"/>
              </a:rPr>
              <a:t>sum(t</a:t>
            </a:r>
            <a:r>
              <a:rPr lang="en-US" sz="1200" b="1" dirty="0" smtClean="0">
                <a:latin typeface="CourierNewPS-BoldMT"/>
                <a:cs typeface="CourierNewPS-BoldMT"/>
              </a:rPr>
              <a:t>*</a:t>
            </a:r>
            <a:r>
              <a:rPr lang="en-US" sz="1200" b="1" dirty="0" err="1" smtClean="0">
                <a:latin typeface="CourierNewPS-BoldMT"/>
                <a:cs typeface="CourierNewPS-BoldMT"/>
              </a:rPr>
              <a:t>t</a:t>
            </a:r>
            <a:r>
              <a:rPr lang="en-US" sz="1200" b="1" dirty="0" smtClean="0">
                <a:latin typeface="CourierNewPS-BoldMT"/>
                <a:cs typeface="CourierNewPS-BoldMT"/>
              </a:rPr>
              <a:t>’) from (Q </a:t>
            </a:r>
            <a:r>
              <a:rPr lang="en-US" sz="1200" b="1" dirty="0" err="1" smtClean="0">
                <a:latin typeface="CourierNewPS-BoldMT"/>
                <a:cs typeface="CourierNewPS-BoldMT"/>
              </a:rPr>
              <a:t>x</a:t>
            </a:r>
            <a:r>
              <a:rPr lang="en-US" sz="1200" b="1" dirty="0" smtClean="0">
                <a:latin typeface="CourierNewPS-BoldMT"/>
                <a:cs typeface="CourierNewPS-BoldMT"/>
              </a:rPr>
              <a:t> Q’) :=</a:t>
            </a:r>
          </a:p>
          <a:p>
            <a:pPr>
              <a:tabLst>
                <a:tab pos="287338" algn="l"/>
              </a:tabLst>
            </a:pPr>
            <a:r>
              <a:rPr lang="en-US" sz="1200" b="1" dirty="0" smtClean="0">
                <a:latin typeface="CourierNewPS-BoldMT"/>
                <a:cs typeface="CourierNewPS-BoldMT"/>
              </a:rPr>
              <a:t>	(select </a:t>
            </a:r>
            <a:r>
              <a:rPr lang="en-US" sz="1200" b="1" dirty="0" err="1" smtClean="0">
                <a:latin typeface="CourierNewPS-BoldMT"/>
                <a:cs typeface="CourierNewPS-BoldMT"/>
              </a:rPr>
              <a:t>sum(t</a:t>
            </a:r>
            <a:r>
              <a:rPr lang="en-US" sz="1200" b="1" dirty="0" smtClean="0">
                <a:latin typeface="CourierNewPS-BoldMT"/>
                <a:cs typeface="CourierNewPS-BoldMT"/>
              </a:rPr>
              <a:t>) from Q) *</a:t>
            </a:r>
          </a:p>
          <a:p>
            <a:pPr>
              <a:tabLst>
                <a:tab pos="287338" algn="l"/>
              </a:tabLst>
            </a:pPr>
            <a:r>
              <a:rPr lang="en-US" sz="1200" b="1" dirty="0" smtClean="0">
                <a:latin typeface="CourierNewPS-BoldMT"/>
                <a:cs typeface="CourierNewPS-BoldMT"/>
              </a:rPr>
              <a:t>	(select </a:t>
            </a:r>
            <a:r>
              <a:rPr lang="en-US" sz="1200" b="1" dirty="0" err="1" smtClean="0">
                <a:latin typeface="CourierNewPS-BoldMT"/>
                <a:cs typeface="CourierNewPS-BoldMT"/>
              </a:rPr>
              <a:t>sum(t</a:t>
            </a:r>
            <a:r>
              <a:rPr lang="en-US" sz="1200" b="1" dirty="0" smtClean="0">
                <a:latin typeface="CourierNewPS-BoldMT"/>
                <a:cs typeface="CourierNewPS-BoldMT"/>
              </a:rPr>
              <a:t>’) from Q’)</a:t>
            </a:r>
          </a:p>
          <a:p>
            <a:pPr>
              <a:tabLst>
                <a:tab pos="287338" algn="l"/>
              </a:tabLst>
            </a:pPr>
            <a:endParaRPr lang="en-US" sz="1200" b="1" dirty="0" smtClean="0">
              <a:latin typeface="CourierNewPS-BoldMT"/>
              <a:cs typeface="CourierNewPS-BoldMT"/>
            </a:endParaRPr>
          </a:p>
          <a:p>
            <a:pPr>
              <a:tabLst>
                <a:tab pos="287338" algn="l"/>
              </a:tabLst>
            </a:pPr>
            <a:r>
              <a:rPr lang="en-US" dirty="0" smtClean="0">
                <a:latin typeface="Corbel"/>
                <a:cs typeface="Corbel"/>
              </a:rPr>
              <a:t>when </a:t>
            </a:r>
            <a:r>
              <a:rPr lang="en-US" dirty="0" err="1" smtClean="0">
                <a:latin typeface="Corbel"/>
                <a:cs typeface="Corbel"/>
              </a:rPr>
              <a:t>t</a:t>
            </a:r>
            <a:r>
              <a:rPr lang="en-US" dirty="0" smtClean="0">
                <a:latin typeface="Corbel"/>
                <a:cs typeface="Corbel"/>
              </a:rPr>
              <a:t> is independent of Q’, and </a:t>
            </a:r>
            <a:r>
              <a:rPr lang="en-US" dirty="0" err="1" smtClean="0">
                <a:latin typeface="Corbel"/>
                <a:cs typeface="Corbel"/>
              </a:rPr>
              <a:t>t</a:t>
            </a:r>
            <a:r>
              <a:rPr lang="en-US" dirty="0" smtClean="0">
                <a:latin typeface="Corbel"/>
                <a:cs typeface="Corbel"/>
              </a:rPr>
              <a:t>’ of Q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47800" y="3835063"/>
            <a:ext cx="1143000" cy="1524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1606550" y="4022388"/>
            <a:ext cx="1565275" cy="714375"/>
          </a:xfrm>
          <a:custGeom>
            <a:avLst/>
            <a:gdLst>
              <a:gd name="connsiteX0" fmla="*/ 698500 w 1565275"/>
              <a:gd name="connsiteY0" fmla="*/ 22225 h 736600"/>
              <a:gd name="connsiteX1" fmla="*/ 698500 w 1565275"/>
              <a:gd name="connsiteY1" fmla="*/ 184150 h 736600"/>
              <a:gd name="connsiteX2" fmla="*/ 1457325 w 1565275"/>
              <a:gd name="connsiteY2" fmla="*/ 180975 h 736600"/>
              <a:gd name="connsiteX3" fmla="*/ 1460500 w 1565275"/>
              <a:gd name="connsiteY3" fmla="*/ 425450 h 736600"/>
              <a:gd name="connsiteX4" fmla="*/ 0 w 1565275"/>
              <a:gd name="connsiteY4" fmla="*/ 425450 h 736600"/>
              <a:gd name="connsiteX5" fmla="*/ 0 w 1565275"/>
              <a:gd name="connsiteY5" fmla="*/ 736600 h 736600"/>
              <a:gd name="connsiteX6" fmla="*/ 1565275 w 1565275"/>
              <a:gd name="connsiteY6" fmla="*/ 736600 h 736600"/>
              <a:gd name="connsiteX7" fmla="*/ 1558925 w 1565275"/>
              <a:gd name="connsiteY7" fmla="*/ 0 h 736600"/>
              <a:gd name="connsiteX8" fmla="*/ 698500 w 1565275"/>
              <a:gd name="connsiteY8" fmla="*/ 22225 h 736600"/>
              <a:gd name="connsiteX0" fmla="*/ 698500 w 1565275"/>
              <a:gd name="connsiteY0" fmla="*/ 0 h 714375"/>
              <a:gd name="connsiteX1" fmla="*/ 698500 w 1565275"/>
              <a:gd name="connsiteY1" fmla="*/ 161925 h 714375"/>
              <a:gd name="connsiteX2" fmla="*/ 1457325 w 1565275"/>
              <a:gd name="connsiteY2" fmla="*/ 158750 h 714375"/>
              <a:gd name="connsiteX3" fmla="*/ 1460500 w 1565275"/>
              <a:gd name="connsiteY3" fmla="*/ 403225 h 714375"/>
              <a:gd name="connsiteX4" fmla="*/ 0 w 1565275"/>
              <a:gd name="connsiteY4" fmla="*/ 403225 h 714375"/>
              <a:gd name="connsiteX5" fmla="*/ 0 w 1565275"/>
              <a:gd name="connsiteY5" fmla="*/ 714375 h 714375"/>
              <a:gd name="connsiteX6" fmla="*/ 1565275 w 1565275"/>
              <a:gd name="connsiteY6" fmla="*/ 714375 h 714375"/>
              <a:gd name="connsiteX7" fmla="*/ 1558925 w 1565275"/>
              <a:gd name="connsiteY7" fmla="*/ 0 h 714375"/>
              <a:gd name="connsiteX8" fmla="*/ 698500 w 1565275"/>
              <a:gd name="connsiteY8" fmla="*/ 0 h 71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275" h="714375">
                <a:moveTo>
                  <a:pt x="698500" y="0"/>
                </a:moveTo>
                <a:lnTo>
                  <a:pt x="698500" y="161925"/>
                </a:lnTo>
                <a:lnTo>
                  <a:pt x="1457325" y="158750"/>
                </a:lnTo>
                <a:cubicBezTo>
                  <a:pt x="1458383" y="240242"/>
                  <a:pt x="1459442" y="321733"/>
                  <a:pt x="1460500" y="403225"/>
                </a:cubicBezTo>
                <a:lnTo>
                  <a:pt x="0" y="403225"/>
                </a:lnTo>
                <a:lnTo>
                  <a:pt x="0" y="714375"/>
                </a:lnTo>
                <a:lnTo>
                  <a:pt x="1565275" y="714375"/>
                </a:lnTo>
                <a:cubicBezTo>
                  <a:pt x="1563158" y="468842"/>
                  <a:pt x="1561042" y="245533"/>
                  <a:pt x="1558925" y="0"/>
                </a:cubicBezTo>
                <a:lnTo>
                  <a:pt x="698500" y="0"/>
                </a:lnTo>
                <a:close/>
              </a:path>
            </a:pathLst>
          </a:custGeom>
          <a:solidFill>
            <a:srgbClr val="85D4FF"/>
          </a:solidFill>
          <a:ln>
            <a:solidFill>
              <a:srgbClr val="50809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1454150" y="4025563"/>
            <a:ext cx="1597025" cy="895350"/>
          </a:xfrm>
          <a:custGeom>
            <a:avLst/>
            <a:gdLst>
              <a:gd name="connsiteX0" fmla="*/ 742950 w 1593850"/>
              <a:gd name="connsiteY0" fmla="*/ 0 h 895350"/>
              <a:gd name="connsiteX1" fmla="*/ 742950 w 1593850"/>
              <a:gd name="connsiteY1" fmla="*/ 171450 h 895350"/>
              <a:gd name="connsiteX2" fmla="*/ 1593850 w 1593850"/>
              <a:gd name="connsiteY2" fmla="*/ 171450 h 895350"/>
              <a:gd name="connsiteX3" fmla="*/ 1593850 w 1593850"/>
              <a:gd name="connsiteY3" fmla="*/ 381000 h 895350"/>
              <a:gd name="connsiteX4" fmla="*/ 88900 w 1593850"/>
              <a:gd name="connsiteY4" fmla="*/ 381000 h 895350"/>
              <a:gd name="connsiteX5" fmla="*/ 95250 w 1593850"/>
              <a:gd name="connsiteY5" fmla="*/ 742950 h 895350"/>
              <a:gd name="connsiteX6" fmla="*/ 1200150 w 1593850"/>
              <a:gd name="connsiteY6" fmla="*/ 736600 h 895350"/>
              <a:gd name="connsiteX7" fmla="*/ 1193800 w 1593850"/>
              <a:gd name="connsiteY7" fmla="*/ 889000 h 895350"/>
              <a:gd name="connsiteX8" fmla="*/ 0 w 1593850"/>
              <a:gd name="connsiteY8" fmla="*/ 895350 h 895350"/>
              <a:gd name="connsiteX9" fmla="*/ 0 w 1593850"/>
              <a:gd name="connsiteY9" fmla="*/ 12700 h 895350"/>
              <a:gd name="connsiteX10" fmla="*/ 742950 w 1593850"/>
              <a:gd name="connsiteY10" fmla="*/ 0 h 895350"/>
              <a:gd name="connsiteX0" fmla="*/ 742950 w 1593850"/>
              <a:gd name="connsiteY0" fmla="*/ 0 h 895350"/>
              <a:gd name="connsiteX1" fmla="*/ 742950 w 1593850"/>
              <a:gd name="connsiteY1" fmla="*/ 171450 h 895350"/>
              <a:gd name="connsiteX2" fmla="*/ 1593850 w 1593850"/>
              <a:gd name="connsiteY2" fmla="*/ 171450 h 895350"/>
              <a:gd name="connsiteX3" fmla="*/ 1593850 w 1593850"/>
              <a:gd name="connsiteY3" fmla="*/ 381000 h 895350"/>
              <a:gd name="connsiteX4" fmla="*/ 88900 w 1593850"/>
              <a:gd name="connsiteY4" fmla="*/ 381000 h 895350"/>
              <a:gd name="connsiteX5" fmla="*/ 95250 w 1593850"/>
              <a:gd name="connsiteY5" fmla="*/ 742950 h 895350"/>
              <a:gd name="connsiteX6" fmla="*/ 1200150 w 1593850"/>
              <a:gd name="connsiteY6" fmla="*/ 736600 h 895350"/>
              <a:gd name="connsiteX7" fmla="*/ 1193800 w 1593850"/>
              <a:gd name="connsiteY7" fmla="*/ 889000 h 895350"/>
              <a:gd name="connsiteX8" fmla="*/ 0 w 1593850"/>
              <a:gd name="connsiteY8" fmla="*/ 895350 h 895350"/>
              <a:gd name="connsiteX9" fmla="*/ 0 w 1593850"/>
              <a:gd name="connsiteY9" fmla="*/ 3175 h 895350"/>
              <a:gd name="connsiteX10" fmla="*/ 742950 w 1593850"/>
              <a:gd name="connsiteY10" fmla="*/ 0 h 895350"/>
              <a:gd name="connsiteX0" fmla="*/ 742950 w 1593850"/>
              <a:gd name="connsiteY0" fmla="*/ 0 h 895350"/>
              <a:gd name="connsiteX1" fmla="*/ 742950 w 1593850"/>
              <a:gd name="connsiteY1" fmla="*/ 171450 h 895350"/>
              <a:gd name="connsiteX2" fmla="*/ 1593850 w 1593850"/>
              <a:gd name="connsiteY2" fmla="*/ 171450 h 895350"/>
              <a:gd name="connsiteX3" fmla="*/ 1593850 w 1593850"/>
              <a:gd name="connsiteY3" fmla="*/ 381000 h 895350"/>
              <a:gd name="connsiteX4" fmla="*/ 95250 w 1593850"/>
              <a:gd name="connsiteY4" fmla="*/ 384175 h 895350"/>
              <a:gd name="connsiteX5" fmla="*/ 95250 w 1593850"/>
              <a:gd name="connsiteY5" fmla="*/ 742950 h 895350"/>
              <a:gd name="connsiteX6" fmla="*/ 1200150 w 1593850"/>
              <a:gd name="connsiteY6" fmla="*/ 736600 h 895350"/>
              <a:gd name="connsiteX7" fmla="*/ 1193800 w 1593850"/>
              <a:gd name="connsiteY7" fmla="*/ 889000 h 895350"/>
              <a:gd name="connsiteX8" fmla="*/ 0 w 1593850"/>
              <a:gd name="connsiteY8" fmla="*/ 895350 h 895350"/>
              <a:gd name="connsiteX9" fmla="*/ 0 w 1593850"/>
              <a:gd name="connsiteY9" fmla="*/ 3175 h 895350"/>
              <a:gd name="connsiteX10" fmla="*/ 742950 w 1593850"/>
              <a:gd name="connsiteY10" fmla="*/ 0 h 895350"/>
              <a:gd name="connsiteX0" fmla="*/ 742950 w 1593850"/>
              <a:gd name="connsiteY0" fmla="*/ 0 h 895350"/>
              <a:gd name="connsiteX1" fmla="*/ 742950 w 1593850"/>
              <a:gd name="connsiteY1" fmla="*/ 171450 h 895350"/>
              <a:gd name="connsiteX2" fmla="*/ 1593850 w 1593850"/>
              <a:gd name="connsiteY2" fmla="*/ 171450 h 895350"/>
              <a:gd name="connsiteX3" fmla="*/ 1593850 w 1593850"/>
              <a:gd name="connsiteY3" fmla="*/ 381000 h 895350"/>
              <a:gd name="connsiteX4" fmla="*/ 95250 w 1593850"/>
              <a:gd name="connsiteY4" fmla="*/ 384175 h 895350"/>
              <a:gd name="connsiteX5" fmla="*/ 95250 w 1593850"/>
              <a:gd name="connsiteY5" fmla="*/ 742950 h 895350"/>
              <a:gd name="connsiteX6" fmla="*/ 1187450 w 1593850"/>
              <a:gd name="connsiteY6" fmla="*/ 746125 h 895350"/>
              <a:gd name="connsiteX7" fmla="*/ 1193800 w 1593850"/>
              <a:gd name="connsiteY7" fmla="*/ 889000 h 895350"/>
              <a:gd name="connsiteX8" fmla="*/ 0 w 1593850"/>
              <a:gd name="connsiteY8" fmla="*/ 895350 h 895350"/>
              <a:gd name="connsiteX9" fmla="*/ 0 w 1593850"/>
              <a:gd name="connsiteY9" fmla="*/ 3175 h 895350"/>
              <a:gd name="connsiteX10" fmla="*/ 742950 w 1593850"/>
              <a:gd name="connsiteY10" fmla="*/ 0 h 895350"/>
              <a:gd name="connsiteX0" fmla="*/ 742950 w 1593850"/>
              <a:gd name="connsiteY0" fmla="*/ 0 h 895350"/>
              <a:gd name="connsiteX1" fmla="*/ 742950 w 1593850"/>
              <a:gd name="connsiteY1" fmla="*/ 171450 h 895350"/>
              <a:gd name="connsiteX2" fmla="*/ 1593850 w 1593850"/>
              <a:gd name="connsiteY2" fmla="*/ 171450 h 895350"/>
              <a:gd name="connsiteX3" fmla="*/ 1593850 w 1593850"/>
              <a:gd name="connsiteY3" fmla="*/ 381000 h 895350"/>
              <a:gd name="connsiteX4" fmla="*/ 95250 w 1593850"/>
              <a:gd name="connsiteY4" fmla="*/ 384175 h 895350"/>
              <a:gd name="connsiteX5" fmla="*/ 95250 w 1593850"/>
              <a:gd name="connsiteY5" fmla="*/ 742950 h 895350"/>
              <a:gd name="connsiteX6" fmla="*/ 1193800 w 1593850"/>
              <a:gd name="connsiteY6" fmla="*/ 739775 h 895350"/>
              <a:gd name="connsiteX7" fmla="*/ 1193800 w 1593850"/>
              <a:gd name="connsiteY7" fmla="*/ 889000 h 895350"/>
              <a:gd name="connsiteX8" fmla="*/ 0 w 1593850"/>
              <a:gd name="connsiteY8" fmla="*/ 895350 h 895350"/>
              <a:gd name="connsiteX9" fmla="*/ 0 w 1593850"/>
              <a:gd name="connsiteY9" fmla="*/ 3175 h 895350"/>
              <a:gd name="connsiteX10" fmla="*/ 742950 w 1593850"/>
              <a:gd name="connsiteY10" fmla="*/ 0 h 895350"/>
              <a:gd name="connsiteX0" fmla="*/ 742950 w 1593850"/>
              <a:gd name="connsiteY0" fmla="*/ 0 h 895350"/>
              <a:gd name="connsiteX1" fmla="*/ 742950 w 1593850"/>
              <a:gd name="connsiteY1" fmla="*/ 171450 h 895350"/>
              <a:gd name="connsiteX2" fmla="*/ 1593850 w 1593850"/>
              <a:gd name="connsiteY2" fmla="*/ 171450 h 895350"/>
              <a:gd name="connsiteX3" fmla="*/ 1593850 w 1593850"/>
              <a:gd name="connsiteY3" fmla="*/ 381000 h 895350"/>
              <a:gd name="connsiteX4" fmla="*/ 95250 w 1593850"/>
              <a:gd name="connsiteY4" fmla="*/ 384175 h 895350"/>
              <a:gd name="connsiteX5" fmla="*/ 136525 w 1593850"/>
              <a:gd name="connsiteY5" fmla="*/ 749300 h 895350"/>
              <a:gd name="connsiteX6" fmla="*/ 1193800 w 1593850"/>
              <a:gd name="connsiteY6" fmla="*/ 739775 h 895350"/>
              <a:gd name="connsiteX7" fmla="*/ 1193800 w 1593850"/>
              <a:gd name="connsiteY7" fmla="*/ 889000 h 895350"/>
              <a:gd name="connsiteX8" fmla="*/ 0 w 1593850"/>
              <a:gd name="connsiteY8" fmla="*/ 895350 h 895350"/>
              <a:gd name="connsiteX9" fmla="*/ 0 w 1593850"/>
              <a:gd name="connsiteY9" fmla="*/ 3175 h 895350"/>
              <a:gd name="connsiteX10" fmla="*/ 742950 w 1593850"/>
              <a:gd name="connsiteY10" fmla="*/ 0 h 895350"/>
              <a:gd name="connsiteX0" fmla="*/ 742950 w 1593850"/>
              <a:gd name="connsiteY0" fmla="*/ 0 h 895350"/>
              <a:gd name="connsiteX1" fmla="*/ 742950 w 1593850"/>
              <a:gd name="connsiteY1" fmla="*/ 171450 h 895350"/>
              <a:gd name="connsiteX2" fmla="*/ 1593850 w 1593850"/>
              <a:gd name="connsiteY2" fmla="*/ 171450 h 895350"/>
              <a:gd name="connsiteX3" fmla="*/ 1593850 w 1593850"/>
              <a:gd name="connsiteY3" fmla="*/ 381000 h 895350"/>
              <a:gd name="connsiteX4" fmla="*/ 136525 w 1593850"/>
              <a:gd name="connsiteY4" fmla="*/ 390525 h 895350"/>
              <a:gd name="connsiteX5" fmla="*/ 136525 w 1593850"/>
              <a:gd name="connsiteY5" fmla="*/ 749300 h 895350"/>
              <a:gd name="connsiteX6" fmla="*/ 1193800 w 1593850"/>
              <a:gd name="connsiteY6" fmla="*/ 739775 h 895350"/>
              <a:gd name="connsiteX7" fmla="*/ 1193800 w 1593850"/>
              <a:gd name="connsiteY7" fmla="*/ 889000 h 895350"/>
              <a:gd name="connsiteX8" fmla="*/ 0 w 1593850"/>
              <a:gd name="connsiteY8" fmla="*/ 895350 h 895350"/>
              <a:gd name="connsiteX9" fmla="*/ 0 w 1593850"/>
              <a:gd name="connsiteY9" fmla="*/ 3175 h 895350"/>
              <a:gd name="connsiteX10" fmla="*/ 742950 w 1593850"/>
              <a:gd name="connsiteY10" fmla="*/ 0 h 895350"/>
              <a:gd name="connsiteX0" fmla="*/ 742950 w 1593850"/>
              <a:gd name="connsiteY0" fmla="*/ 0 h 895350"/>
              <a:gd name="connsiteX1" fmla="*/ 742950 w 1593850"/>
              <a:gd name="connsiteY1" fmla="*/ 171450 h 895350"/>
              <a:gd name="connsiteX2" fmla="*/ 1593850 w 1593850"/>
              <a:gd name="connsiteY2" fmla="*/ 171450 h 895350"/>
              <a:gd name="connsiteX3" fmla="*/ 1593850 w 1593850"/>
              <a:gd name="connsiteY3" fmla="*/ 381000 h 895350"/>
              <a:gd name="connsiteX4" fmla="*/ 130175 w 1593850"/>
              <a:gd name="connsiteY4" fmla="*/ 368300 h 895350"/>
              <a:gd name="connsiteX5" fmla="*/ 136525 w 1593850"/>
              <a:gd name="connsiteY5" fmla="*/ 749300 h 895350"/>
              <a:gd name="connsiteX6" fmla="*/ 1193800 w 1593850"/>
              <a:gd name="connsiteY6" fmla="*/ 739775 h 895350"/>
              <a:gd name="connsiteX7" fmla="*/ 1193800 w 1593850"/>
              <a:gd name="connsiteY7" fmla="*/ 889000 h 895350"/>
              <a:gd name="connsiteX8" fmla="*/ 0 w 1593850"/>
              <a:gd name="connsiteY8" fmla="*/ 895350 h 895350"/>
              <a:gd name="connsiteX9" fmla="*/ 0 w 1593850"/>
              <a:gd name="connsiteY9" fmla="*/ 3175 h 895350"/>
              <a:gd name="connsiteX10" fmla="*/ 742950 w 1593850"/>
              <a:gd name="connsiteY10" fmla="*/ 0 h 895350"/>
              <a:gd name="connsiteX0" fmla="*/ 742950 w 1593850"/>
              <a:gd name="connsiteY0" fmla="*/ 0 h 895350"/>
              <a:gd name="connsiteX1" fmla="*/ 742950 w 1593850"/>
              <a:gd name="connsiteY1" fmla="*/ 171450 h 895350"/>
              <a:gd name="connsiteX2" fmla="*/ 1593850 w 1593850"/>
              <a:gd name="connsiteY2" fmla="*/ 171450 h 895350"/>
              <a:gd name="connsiteX3" fmla="*/ 1593850 w 1593850"/>
              <a:gd name="connsiteY3" fmla="*/ 352425 h 895350"/>
              <a:gd name="connsiteX4" fmla="*/ 130175 w 1593850"/>
              <a:gd name="connsiteY4" fmla="*/ 368300 h 895350"/>
              <a:gd name="connsiteX5" fmla="*/ 136525 w 1593850"/>
              <a:gd name="connsiteY5" fmla="*/ 749300 h 895350"/>
              <a:gd name="connsiteX6" fmla="*/ 1193800 w 1593850"/>
              <a:gd name="connsiteY6" fmla="*/ 739775 h 895350"/>
              <a:gd name="connsiteX7" fmla="*/ 1193800 w 1593850"/>
              <a:gd name="connsiteY7" fmla="*/ 889000 h 895350"/>
              <a:gd name="connsiteX8" fmla="*/ 0 w 1593850"/>
              <a:gd name="connsiteY8" fmla="*/ 895350 h 895350"/>
              <a:gd name="connsiteX9" fmla="*/ 0 w 1593850"/>
              <a:gd name="connsiteY9" fmla="*/ 3175 h 895350"/>
              <a:gd name="connsiteX10" fmla="*/ 742950 w 1593850"/>
              <a:gd name="connsiteY10" fmla="*/ 0 h 895350"/>
              <a:gd name="connsiteX0" fmla="*/ 742950 w 1597025"/>
              <a:gd name="connsiteY0" fmla="*/ 0 h 895350"/>
              <a:gd name="connsiteX1" fmla="*/ 742950 w 1597025"/>
              <a:gd name="connsiteY1" fmla="*/ 171450 h 895350"/>
              <a:gd name="connsiteX2" fmla="*/ 1593850 w 1597025"/>
              <a:gd name="connsiteY2" fmla="*/ 171450 h 895350"/>
              <a:gd name="connsiteX3" fmla="*/ 1597025 w 1597025"/>
              <a:gd name="connsiteY3" fmla="*/ 371475 h 895350"/>
              <a:gd name="connsiteX4" fmla="*/ 130175 w 1597025"/>
              <a:gd name="connsiteY4" fmla="*/ 368300 h 895350"/>
              <a:gd name="connsiteX5" fmla="*/ 136525 w 1597025"/>
              <a:gd name="connsiteY5" fmla="*/ 749300 h 895350"/>
              <a:gd name="connsiteX6" fmla="*/ 1193800 w 1597025"/>
              <a:gd name="connsiteY6" fmla="*/ 739775 h 895350"/>
              <a:gd name="connsiteX7" fmla="*/ 1193800 w 1597025"/>
              <a:gd name="connsiteY7" fmla="*/ 889000 h 895350"/>
              <a:gd name="connsiteX8" fmla="*/ 0 w 1597025"/>
              <a:gd name="connsiteY8" fmla="*/ 895350 h 895350"/>
              <a:gd name="connsiteX9" fmla="*/ 0 w 1597025"/>
              <a:gd name="connsiteY9" fmla="*/ 3175 h 895350"/>
              <a:gd name="connsiteX10" fmla="*/ 742950 w 1597025"/>
              <a:gd name="connsiteY10" fmla="*/ 0 h 895350"/>
              <a:gd name="connsiteX0" fmla="*/ 742950 w 1597025"/>
              <a:gd name="connsiteY0" fmla="*/ 0 h 895350"/>
              <a:gd name="connsiteX1" fmla="*/ 742950 w 1597025"/>
              <a:gd name="connsiteY1" fmla="*/ 171450 h 895350"/>
              <a:gd name="connsiteX2" fmla="*/ 1593850 w 1597025"/>
              <a:gd name="connsiteY2" fmla="*/ 171450 h 895350"/>
              <a:gd name="connsiteX3" fmla="*/ 1597025 w 1597025"/>
              <a:gd name="connsiteY3" fmla="*/ 371475 h 895350"/>
              <a:gd name="connsiteX4" fmla="*/ 130175 w 1597025"/>
              <a:gd name="connsiteY4" fmla="*/ 368300 h 895350"/>
              <a:gd name="connsiteX5" fmla="*/ 130175 w 1597025"/>
              <a:gd name="connsiteY5" fmla="*/ 742950 h 895350"/>
              <a:gd name="connsiteX6" fmla="*/ 1193800 w 1597025"/>
              <a:gd name="connsiteY6" fmla="*/ 739775 h 895350"/>
              <a:gd name="connsiteX7" fmla="*/ 1193800 w 1597025"/>
              <a:gd name="connsiteY7" fmla="*/ 889000 h 895350"/>
              <a:gd name="connsiteX8" fmla="*/ 0 w 1597025"/>
              <a:gd name="connsiteY8" fmla="*/ 895350 h 895350"/>
              <a:gd name="connsiteX9" fmla="*/ 0 w 1597025"/>
              <a:gd name="connsiteY9" fmla="*/ 3175 h 895350"/>
              <a:gd name="connsiteX10" fmla="*/ 742950 w 1597025"/>
              <a:gd name="connsiteY10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97025" h="895350">
                <a:moveTo>
                  <a:pt x="742950" y="0"/>
                </a:moveTo>
                <a:lnTo>
                  <a:pt x="742950" y="171450"/>
                </a:lnTo>
                <a:lnTo>
                  <a:pt x="1593850" y="171450"/>
                </a:lnTo>
                <a:cubicBezTo>
                  <a:pt x="1594908" y="238125"/>
                  <a:pt x="1595967" y="304800"/>
                  <a:pt x="1597025" y="371475"/>
                </a:cubicBezTo>
                <a:lnTo>
                  <a:pt x="130175" y="368300"/>
                </a:lnTo>
                <a:lnTo>
                  <a:pt x="130175" y="742950"/>
                </a:lnTo>
                <a:lnTo>
                  <a:pt x="1193800" y="739775"/>
                </a:lnTo>
                <a:lnTo>
                  <a:pt x="1193800" y="889000"/>
                </a:lnTo>
                <a:lnTo>
                  <a:pt x="0" y="895350"/>
                </a:lnTo>
                <a:lnTo>
                  <a:pt x="0" y="3175"/>
                </a:lnTo>
                <a:lnTo>
                  <a:pt x="742950" y="0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28600" y="3581400"/>
            <a:ext cx="4343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tabLst>
                <a:tab pos="973138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+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L(xDK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,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xPK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,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xRev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)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foreach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 pc,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y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: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q[pc,y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] +=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select	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sum(xRev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)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from		Date D, Part P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where		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D.datekey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xDK</a:t>
            </a:r>
            <a:endParaRPr lang="en-US" sz="1200" b="1" dirty="0" smtClean="0">
              <a:solidFill>
                <a:srgbClr val="000000"/>
              </a:solidFill>
              <a:latin typeface="CourierNewPS-BoldMT"/>
            </a:endParaRP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and		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P.partkey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xPK</a:t>
            </a:r>
            <a:endParaRPr lang="en-US" sz="1200" b="1" dirty="0" smtClean="0">
              <a:solidFill>
                <a:srgbClr val="000000"/>
              </a:solidFill>
              <a:latin typeface="CourierNewPS-BoldMT"/>
            </a:endParaRP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and		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P.partcat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 = pc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and		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D.year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y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;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228600" y="4953000"/>
            <a:ext cx="43434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tabLst>
                <a:tab pos="973138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+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L(xDK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,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xPK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,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xRev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)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foreach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 pc,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y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: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q[pc,y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] + =</a:t>
            </a:r>
          </a:p>
          <a:p>
            <a:pPr marL="0" lvl="1">
              <a:spcAft>
                <a:spcPts val="600"/>
              </a:spcAft>
              <a:tabLst>
                <a:tab pos="457200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	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xRev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*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(select	sum(1) from Date D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where		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  <a:cs typeface="CourierNewPS-BoldMT"/>
              </a:rPr>
              <a:t>D.datekey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xDK</a:t>
            </a:r>
            <a:endParaRPr lang="en-US" sz="1200" b="1" dirty="0" smtClean="0">
              <a:solidFill>
                <a:srgbClr val="000000"/>
              </a:solidFill>
              <a:latin typeface="CourierNewPS-BoldMT"/>
            </a:endParaRPr>
          </a:p>
          <a:p>
            <a:pPr marL="457200" lvl="2">
              <a:spcAft>
                <a:spcPts val="600"/>
              </a:spcAft>
              <a:tabLst>
                <a:tab pos="973138" algn="l"/>
                <a:tab pos="1309688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and		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D.year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y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)*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(select	sum(1) from Part P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where		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P.partkey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xPK</a:t>
            </a:r>
            <a:endParaRPr lang="en-US" sz="1200" b="1" dirty="0" smtClean="0">
              <a:solidFill>
                <a:srgbClr val="000000"/>
              </a:solidFill>
              <a:latin typeface="CourierNewPS-BoldMT"/>
            </a:endParaRP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and		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P.partcat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 = pc);</a:t>
            </a:r>
            <a:endParaRPr 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3555589" y="5582993"/>
            <a:ext cx="16622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CourierNewPS-BoldMT"/>
                <a:cs typeface="CourierNewPS-BoldMT"/>
              </a:rPr>
              <a:t>m1[datekey,year]</a:t>
            </a:r>
            <a:endParaRPr lang="en-US" sz="1200" b="1" dirty="0">
              <a:latin typeface="CourierNewPS-BoldMT"/>
              <a:cs typeface="CourierNewPS-BoldM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547122" y="6184126"/>
            <a:ext cx="193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CourierNewPS-BoldMT"/>
                <a:cs typeface="CourierNewPS-BoldMT"/>
              </a:rPr>
              <a:t>m2[partkey,partcat]</a:t>
            </a:r>
            <a:endParaRPr lang="en-US" sz="1200" b="1" dirty="0">
              <a:latin typeface="CourierNewPS-BoldMT"/>
              <a:cs typeface="CourierNewPS-BoldMT"/>
            </a:endParaRPr>
          </a:p>
        </p:txBody>
      </p:sp>
      <p:sp>
        <p:nvSpPr>
          <p:cNvPr id="26" name="Right Brace 25"/>
          <p:cNvSpPr/>
          <p:nvPr/>
        </p:nvSpPr>
        <p:spPr>
          <a:xfrm>
            <a:off x="3407422" y="5486400"/>
            <a:ext cx="152400" cy="5080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Brace 26"/>
          <p:cNvSpPr/>
          <p:nvPr/>
        </p:nvSpPr>
        <p:spPr>
          <a:xfrm>
            <a:off x="3407422" y="6070600"/>
            <a:ext cx="152400" cy="533400"/>
          </a:xfrm>
          <a:prstGeom prst="rightBrace">
            <a:avLst/>
          </a:prstGeom>
          <a:ln>
            <a:solidFill>
              <a:srgbClr val="50809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delt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518" y="3841764"/>
            <a:ext cx="4385282" cy="118743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12355" y="3812199"/>
            <a:ext cx="434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tabLst>
                <a:tab pos="973138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select 	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sum(L.revenue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),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P.partcat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,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D.year</a:t>
            </a:r>
            <a:endParaRPr lang="en-US" sz="1200" b="1" dirty="0" smtClean="0">
              <a:solidFill>
                <a:srgbClr val="000000"/>
              </a:solidFill>
              <a:latin typeface="CourierNewPS-BoldMT"/>
            </a:endParaRPr>
          </a:p>
          <a:p>
            <a:pPr marL="0" lvl="1">
              <a:tabLst>
                <a:tab pos="973138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from	Date D, Part P,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LineOrder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 L</a:t>
            </a:r>
          </a:p>
          <a:p>
            <a:pPr marL="0" lvl="1">
              <a:tabLst>
                <a:tab pos="973138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where	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D.datekey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L.datekey</a:t>
            </a:r>
            <a:endParaRPr lang="en-US" sz="1200" b="1" dirty="0" smtClean="0">
              <a:solidFill>
                <a:srgbClr val="000000"/>
              </a:solidFill>
              <a:latin typeface="CourierNewPS-BoldMT"/>
            </a:endParaRPr>
          </a:p>
          <a:p>
            <a:pPr marL="0" lvl="1">
              <a:tabLst>
                <a:tab pos="973138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and	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P.partkey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L.partkey</a:t>
            </a:r>
            <a:endParaRPr lang="en-US" sz="1200" b="1" dirty="0" smtClean="0">
              <a:solidFill>
                <a:srgbClr val="000000"/>
              </a:solidFill>
              <a:latin typeface="CourierNewPS-BoldMT"/>
            </a:endParaRPr>
          </a:p>
          <a:p>
            <a:pPr marL="0" lvl="1">
              <a:tabLst>
                <a:tab pos="973138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group by	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P.partcat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,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D.year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9" grpId="0" animBg="1"/>
      <p:bldP spid="28" grpId="0" animBg="1"/>
      <p:bldP spid="9" grpId="0"/>
      <p:bldP spid="15" grpId="0" animBg="1"/>
      <p:bldP spid="16" grpId="0" animBg="1"/>
      <p:bldP spid="17" grpId="0" animBg="1"/>
      <p:bldP spid="18" grpId="0"/>
      <p:bldP spid="23" grpId="0"/>
      <p:bldP spid="24" grpId="0"/>
      <p:bldP spid="25" grpId="0"/>
      <p:bldP spid="26" grpId="0" animBg="1"/>
      <p:bldP spid="27" grpId="0" animBg="1"/>
      <p:bldP spid="21" grpId="0"/>
      <p:bldP spid="21" grpId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Compilation Highlights</a:t>
            </a:r>
            <a:endParaRPr lang="en-US" dirty="0"/>
          </a:p>
        </p:txBody>
      </p:sp>
      <p:sp>
        <p:nvSpPr>
          <p:cNvPr id="5" name="Vertical Text Placeholder 4"/>
          <p:cNvSpPr>
            <a:spLocks noGrp="1"/>
          </p:cNvSpPr>
          <p:nvPr>
            <p:ph type="body" orient="vert" idx="1"/>
          </p:nvPr>
        </p:nvSpPr>
        <p:spPr>
          <a:xfrm>
            <a:off x="4648200" y="3454400"/>
            <a:ext cx="4059237" cy="2870200"/>
          </a:xfrm>
        </p:spPr>
        <p:txBody>
          <a:bodyPr/>
          <a:lstStyle/>
          <a:p>
            <a:r>
              <a:rPr lang="en-US" dirty="0" smtClean="0"/>
              <a:t>Delta queries</a:t>
            </a:r>
            <a:endParaRPr lang="en-US" dirty="0"/>
          </a:p>
        </p:txBody>
      </p:sp>
      <p:sp>
        <p:nvSpPr>
          <p:cNvPr id="6" name="Vertical Text Placeholder 4"/>
          <p:cNvSpPr txBox="1">
            <a:spLocks/>
          </p:cNvSpPr>
          <p:nvPr/>
        </p:nvSpPr>
        <p:spPr bwMode="auto">
          <a:xfrm>
            <a:off x="457200" y="3454400"/>
            <a:ext cx="4059237" cy="287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4025" marR="0" lvl="0" indent="-454025" algn="l" defTabSz="914400" rtl="0" eaLnBrk="0" fontAlgn="base" latinLnBrk="0" hangingPunct="0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Char char=""/>
              <a:tabLst/>
              <a:defRPr/>
            </a:pPr>
            <a:r>
              <a:rPr lang="en-US" sz="2400" dirty="0" smtClean="0">
                <a:solidFill>
                  <a:srgbClr val="262626"/>
                </a:solidFill>
                <a:latin typeface="Corbel"/>
                <a:ea typeface="+mn-ea"/>
                <a:cs typeface="Corbel"/>
              </a:rPr>
              <a:t>Query factorization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rbel"/>
              <a:ea typeface="+mn-ea"/>
              <a:cs typeface="Corbel"/>
            </a:endParaRPr>
          </a:p>
        </p:txBody>
      </p:sp>
      <p:sp>
        <p:nvSpPr>
          <p:cNvPr id="7" name="Vertical Text Placeholder 2"/>
          <p:cNvSpPr txBox="1">
            <a:spLocks/>
          </p:cNvSpPr>
          <p:nvPr/>
        </p:nvSpPr>
        <p:spPr bwMode="auto">
          <a:xfrm>
            <a:off x="436563" y="1818328"/>
            <a:ext cx="817403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454025" lvl="0" indent="-454025" eaLnBrk="0" hangingPunct="0">
              <a:spcBef>
                <a:spcPts val="2000"/>
              </a:spcBef>
              <a:buClr>
                <a:srgbClr val="A6A6A6"/>
              </a:buClr>
              <a:buSzPct val="90000"/>
              <a:buFont typeface="Wingdings" charset="2"/>
              <a:buChar char=""/>
              <a:defRPr/>
            </a:pPr>
            <a:r>
              <a:rPr lang="en-US" sz="2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Aggregation calculus</a:t>
            </a:r>
            <a:endParaRPr lang="en-US" sz="2400" dirty="0">
              <a:solidFill>
                <a:srgbClr val="262626"/>
              </a:solidFill>
              <a:latin typeface="Corbel"/>
              <a:ea typeface="ＭＳ Ｐゴシック"/>
              <a:cs typeface="Corbel"/>
            </a:endParaRPr>
          </a:p>
        </p:txBody>
      </p:sp>
      <p:pic>
        <p:nvPicPr>
          <p:cNvPr id="8" name="Picture 7" descr="aggcal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351728"/>
            <a:ext cx="5493134" cy="7724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" y="4140200"/>
            <a:ext cx="3886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973138" algn="l"/>
              </a:tabLst>
            </a:pPr>
            <a:r>
              <a:rPr lang="en-US" sz="1200" b="1" dirty="0" smtClean="0">
                <a:latin typeface="CourierNewPS-BoldMT"/>
                <a:cs typeface="CourierNewPS-BoldMT"/>
              </a:rPr>
              <a:t>select </a:t>
            </a:r>
            <a:r>
              <a:rPr lang="en-US" sz="1200" b="1" dirty="0" err="1" smtClean="0">
                <a:latin typeface="CourierNewPS-BoldMT"/>
                <a:cs typeface="CourierNewPS-BoldMT"/>
              </a:rPr>
              <a:t>sum(t</a:t>
            </a:r>
            <a:r>
              <a:rPr lang="en-US" sz="1200" b="1" dirty="0" smtClean="0">
                <a:latin typeface="CourierNewPS-BoldMT"/>
                <a:cs typeface="CourierNewPS-BoldMT"/>
              </a:rPr>
              <a:t>*</a:t>
            </a:r>
            <a:r>
              <a:rPr lang="en-US" sz="1200" b="1" dirty="0" err="1" smtClean="0">
                <a:latin typeface="CourierNewPS-BoldMT"/>
                <a:cs typeface="CourierNewPS-BoldMT"/>
              </a:rPr>
              <a:t>t</a:t>
            </a:r>
            <a:r>
              <a:rPr lang="en-US" sz="1200" b="1" dirty="0" smtClean="0">
                <a:latin typeface="CourierNewPS-BoldMT"/>
                <a:cs typeface="CourierNewPS-BoldMT"/>
              </a:rPr>
              <a:t>’) from (Q </a:t>
            </a:r>
            <a:r>
              <a:rPr lang="en-US" sz="1200" b="1" dirty="0" err="1" smtClean="0">
                <a:latin typeface="CourierNewPS-BoldMT"/>
                <a:cs typeface="CourierNewPS-BoldMT"/>
              </a:rPr>
              <a:t>x</a:t>
            </a:r>
            <a:r>
              <a:rPr lang="en-US" sz="1200" b="1" dirty="0" smtClean="0">
                <a:latin typeface="CourierNewPS-BoldMT"/>
                <a:cs typeface="CourierNewPS-BoldMT"/>
              </a:rPr>
              <a:t> Q’) :=</a:t>
            </a:r>
          </a:p>
          <a:p>
            <a:pPr>
              <a:tabLst>
                <a:tab pos="287338" algn="l"/>
              </a:tabLst>
            </a:pPr>
            <a:r>
              <a:rPr lang="en-US" sz="1200" b="1" dirty="0" smtClean="0">
                <a:latin typeface="CourierNewPS-BoldMT"/>
                <a:cs typeface="CourierNewPS-BoldMT"/>
              </a:rPr>
              <a:t>	(select </a:t>
            </a:r>
            <a:r>
              <a:rPr lang="en-US" sz="1200" b="1" dirty="0" err="1" smtClean="0">
                <a:latin typeface="CourierNewPS-BoldMT"/>
                <a:cs typeface="CourierNewPS-BoldMT"/>
              </a:rPr>
              <a:t>sum(t</a:t>
            </a:r>
            <a:r>
              <a:rPr lang="en-US" sz="1200" b="1" dirty="0" smtClean="0">
                <a:latin typeface="CourierNewPS-BoldMT"/>
                <a:cs typeface="CourierNewPS-BoldMT"/>
              </a:rPr>
              <a:t>) from Q) *</a:t>
            </a:r>
          </a:p>
          <a:p>
            <a:pPr>
              <a:tabLst>
                <a:tab pos="287338" algn="l"/>
              </a:tabLst>
            </a:pPr>
            <a:r>
              <a:rPr lang="en-US" sz="1200" b="1" dirty="0" smtClean="0">
                <a:latin typeface="CourierNewPS-BoldMT"/>
                <a:cs typeface="CourierNewPS-BoldMT"/>
              </a:rPr>
              <a:t>	(select </a:t>
            </a:r>
            <a:r>
              <a:rPr lang="en-US" sz="1200" b="1" dirty="0" err="1" smtClean="0">
                <a:latin typeface="CourierNewPS-BoldMT"/>
                <a:cs typeface="CourierNewPS-BoldMT"/>
              </a:rPr>
              <a:t>sum(t</a:t>
            </a:r>
            <a:r>
              <a:rPr lang="en-US" sz="1200" b="1" dirty="0" smtClean="0">
                <a:latin typeface="CourierNewPS-BoldMT"/>
                <a:cs typeface="CourierNewPS-BoldMT"/>
              </a:rPr>
              <a:t>’) from Q’)</a:t>
            </a:r>
          </a:p>
          <a:p>
            <a:pPr>
              <a:tabLst>
                <a:tab pos="287338" algn="l"/>
              </a:tabLst>
            </a:pPr>
            <a:endParaRPr lang="en-US" sz="1200" b="1" dirty="0" smtClean="0">
              <a:latin typeface="CourierNewPS-BoldMT"/>
              <a:cs typeface="CourierNewPS-BoldMT"/>
            </a:endParaRPr>
          </a:p>
          <a:p>
            <a:pPr>
              <a:tabLst>
                <a:tab pos="287338" algn="l"/>
              </a:tabLst>
            </a:pPr>
            <a:r>
              <a:rPr lang="en-US" dirty="0" smtClean="0">
                <a:latin typeface="Corbel"/>
                <a:cs typeface="Corbel"/>
              </a:rPr>
              <a:t>when </a:t>
            </a:r>
            <a:r>
              <a:rPr lang="en-US" dirty="0" err="1" smtClean="0">
                <a:latin typeface="Corbel"/>
                <a:cs typeface="Corbel"/>
              </a:rPr>
              <a:t>t</a:t>
            </a:r>
            <a:r>
              <a:rPr lang="en-US" dirty="0" smtClean="0">
                <a:latin typeface="Corbel"/>
                <a:cs typeface="Corbel"/>
              </a:rPr>
              <a:t> is independent of Q’, and </a:t>
            </a:r>
            <a:r>
              <a:rPr lang="en-US" dirty="0" err="1" smtClean="0">
                <a:latin typeface="Corbel"/>
                <a:cs typeface="Corbel"/>
              </a:rPr>
              <a:t>t</a:t>
            </a:r>
            <a:r>
              <a:rPr lang="en-US" dirty="0" smtClean="0">
                <a:latin typeface="Corbel"/>
                <a:cs typeface="Corbel"/>
              </a:rPr>
              <a:t>’ of Q</a:t>
            </a:r>
            <a:endParaRPr lang="en-US" dirty="0">
              <a:latin typeface="Corbel"/>
              <a:cs typeface="Corbel"/>
            </a:endParaRPr>
          </a:p>
        </p:txBody>
      </p:sp>
      <p:pic>
        <p:nvPicPr>
          <p:cNvPr id="31" name="Picture 30" descr="delt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518" y="4171964"/>
            <a:ext cx="4385282" cy="11874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DBToaster</a:t>
            </a:r>
            <a:r>
              <a:rPr lang="en-US" dirty="0" smtClean="0"/>
              <a:t>: Memory Utilization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5130800"/>
            <a:ext cx="8574087" cy="12700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Order books are small (~1Mb), TPC-H queries are viable for large servers</a:t>
            </a:r>
          </a:p>
          <a:p>
            <a:r>
              <a:rPr lang="en-US" dirty="0" smtClean="0"/>
              <a:t>VWAP and Q17 uses an old implementation of maintaining domains for initial values</a:t>
            </a:r>
            <a:endParaRPr lang="en-US" dirty="0"/>
          </a:p>
        </p:txBody>
      </p:sp>
      <p:pic>
        <p:nvPicPr>
          <p:cNvPr id="4" name="Picture 3" descr="orderbk-mem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2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52400" y="1721965"/>
            <a:ext cx="4773009" cy="3688235"/>
          </a:xfrm>
          <a:prstGeom prst="rect">
            <a:avLst/>
          </a:prstGeom>
        </p:spPr>
      </p:pic>
      <p:pic>
        <p:nvPicPr>
          <p:cNvPr id="5" name="Picture 4" descr="tpch-mem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4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4330328" y="1723552"/>
            <a:ext cx="4737472" cy="36607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Query Workload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1776027"/>
            <a:ext cx="3617277" cy="4013200"/>
          </a:xfrm>
        </p:spPr>
        <p:txBody>
          <a:bodyPr/>
          <a:lstStyle/>
          <a:p>
            <a:r>
              <a:rPr lang="en-US" dirty="0" smtClean="0"/>
              <a:t>Order </a:t>
            </a:r>
            <a:r>
              <a:rPr lang="en-US" smtClean="0"/>
              <a:t>book queries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6953" y="3691609"/>
            <a:ext cx="39680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AX: find the ‘ax’ in an </a:t>
            </a:r>
            <a:r>
              <a:rPr lang="en-US" sz="1200" dirty="0" err="1" smtClean="0"/>
              <a:t>orderbook</a:t>
            </a:r>
            <a:endParaRPr lang="en-US" sz="1200" dirty="0" smtClean="0"/>
          </a:p>
          <a:p>
            <a:pPr>
              <a:tabLst>
                <a:tab pos="684213" algn="l"/>
              </a:tabLst>
            </a:pPr>
            <a:r>
              <a:rPr lang="en-US" sz="1200" dirty="0" smtClean="0"/>
              <a:t>select	</a:t>
            </a:r>
            <a:r>
              <a:rPr lang="en-US" sz="1200" dirty="0" err="1" smtClean="0"/>
              <a:t>b.broker_id</a:t>
            </a:r>
            <a:r>
              <a:rPr lang="en-US" sz="1200" dirty="0" smtClean="0"/>
              <a:t>, </a:t>
            </a:r>
            <a:r>
              <a:rPr lang="en-US" sz="1200" dirty="0" err="1" smtClean="0"/>
              <a:t>sum(a.v-b.v</a:t>
            </a:r>
            <a:r>
              <a:rPr lang="en-US" sz="1200" dirty="0" smtClean="0"/>
              <a:t>)</a:t>
            </a:r>
          </a:p>
          <a:p>
            <a:pPr>
              <a:tabLst>
                <a:tab pos="684213" algn="l"/>
              </a:tabLst>
            </a:pPr>
            <a:r>
              <a:rPr lang="en-US" sz="1200" dirty="0" smtClean="0"/>
              <a:t>from	bids </a:t>
            </a:r>
            <a:r>
              <a:rPr lang="en-US" sz="1200" dirty="0" err="1" smtClean="0"/>
              <a:t>b</a:t>
            </a:r>
            <a:r>
              <a:rPr lang="en-US" sz="1200" dirty="0" smtClean="0"/>
              <a:t>, asks a</a:t>
            </a:r>
          </a:p>
          <a:p>
            <a:pPr>
              <a:tabLst>
                <a:tab pos="684213" algn="l"/>
              </a:tabLst>
            </a:pPr>
            <a:r>
              <a:rPr lang="en-US" sz="1200" dirty="0" smtClean="0"/>
              <a:t>where	</a:t>
            </a:r>
            <a:r>
              <a:rPr lang="en-US" sz="1200" dirty="0" err="1" smtClean="0"/>
              <a:t>b.broker_id</a:t>
            </a:r>
            <a:r>
              <a:rPr lang="en-US" sz="1200" dirty="0" smtClean="0"/>
              <a:t> = </a:t>
            </a:r>
            <a:r>
              <a:rPr lang="en-US" sz="1200" dirty="0" err="1" smtClean="0"/>
              <a:t>a.broker_id</a:t>
            </a:r>
            <a:endParaRPr lang="en-US" sz="1200" dirty="0" smtClean="0"/>
          </a:p>
          <a:p>
            <a:pPr>
              <a:tabLst>
                <a:tab pos="684213" algn="l"/>
              </a:tabLst>
            </a:pPr>
            <a:r>
              <a:rPr lang="en-US" sz="1200" dirty="0" smtClean="0"/>
              <a:t>and	( (a.p+-1*</a:t>
            </a:r>
            <a:r>
              <a:rPr lang="en-US" sz="1200" dirty="0" err="1" smtClean="0"/>
              <a:t>b.p</a:t>
            </a:r>
            <a:r>
              <a:rPr lang="en-US" sz="1200" dirty="0" smtClean="0"/>
              <a:t> &gt; 1000) or (b.p+-1*</a:t>
            </a:r>
            <a:r>
              <a:rPr lang="en-US" sz="1200" dirty="0" err="1" smtClean="0"/>
              <a:t>a.p</a:t>
            </a:r>
            <a:r>
              <a:rPr lang="en-US" sz="1200" dirty="0" smtClean="0"/>
              <a:t> &gt; 1000) )</a:t>
            </a:r>
          </a:p>
          <a:p>
            <a:pPr>
              <a:tabLst>
                <a:tab pos="684213" algn="l"/>
              </a:tabLst>
            </a:pPr>
            <a:r>
              <a:rPr lang="en-US" sz="1200" dirty="0" smtClean="0"/>
              <a:t>group by	</a:t>
            </a:r>
            <a:r>
              <a:rPr lang="en-US" sz="1200" dirty="0" err="1" smtClean="0"/>
              <a:t>b.broker_id</a:t>
            </a:r>
            <a:endParaRPr lang="en-US" sz="12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86952" y="2447475"/>
            <a:ext cx="3997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VWAP: compute a </a:t>
            </a:r>
            <a:r>
              <a:rPr lang="en-US" sz="1200" dirty="0" err="1" smtClean="0"/>
              <a:t>vwap</a:t>
            </a:r>
            <a:r>
              <a:rPr lang="en-US" sz="1200" dirty="0" smtClean="0"/>
              <a:t> over the top 25% most voluminous orders</a:t>
            </a:r>
          </a:p>
          <a:p>
            <a:pPr>
              <a:tabLst>
                <a:tab pos="457200" algn="l"/>
              </a:tabLst>
            </a:pPr>
            <a:r>
              <a:rPr lang="en-US" sz="1200" dirty="0" smtClean="0"/>
              <a:t>select	</a:t>
            </a:r>
            <a:r>
              <a:rPr lang="en-US" sz="1200" dirty="0" err="1" smtClean="0"/>
              <a:t>sum(b.p</a:t>
            </a:r>
            <a:r>
              <a:rPr lang="en-US" sz="1200" dirty="0" smtClean="0"/>
              <a:t>*</a:t>
            </a:r>
            <a:r>
              <a:rPr lang="en-US" sz="1200" dirty="0" err="1" smtClean="0"/>
              <a:t>b.v</a:t>
            </a:r>
            <a:r>
              <a:rPr lang="en-US" sz="1200" dirty="0" smtClean="0"/>
              <a:t>)</a:t>
            </a:r>
          </a:p>
          <a:p>
            <a:pPr>
              <a:tabLst>
                <a:tab pos="457200" algn="l"/>
              </a:tabLst>
            </a:pPr>
            <a:r>
              <a:rPr lang="en-US" sz="1200" dirty="0" smtClean="0"/>
              <a:t>from	bids </a:t>
            </a:r>
            <a:r>
              <a:rPr lang="en-US" sz="1200" dirty="0" err="1" smtClean="0"/>
              <a:t>b</a:t>
            </a:r>
            <a:endParaRPr lang="en-US" sz="1200" dirty="0" smtClean="0"/>
          </a:p>
          <a:p>
            <a:r>
              <a:rPr lang="en-US" sz="1200" dirty="0" smtClean="0"/>
              <a:t>where 0.25*(select sum(b1.v) from bids b1) &gt;</a:t>
            </a:r>
          </a:p>
          <a:p>
            <a:r>
              <a:rPr lang="en-US" sz="1200" dirty="0" smtClean="0"/>
              <a:t>        (select sum(b2.v) from bids b2 where b2.p &gt; </a:t>
            </a:r>
            <a:r>
              <a:rPr lang="en-US" sz="1200" dirty="0" err="1" smtClean="0"/>
              <a:t>b.p</a:t>
            </a:r>
            <a:r>
              <a:rPr lang="en-US" sz="1200" dirty="0" smtClean="0"/>
              <a:t>);</a:t>
            </a:r>
          </a:p>
          <a:p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486953" y="4956336"/>
            <a:ext cx="3790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PS: compute the price spread between order books for significant orders</a:t>
            </a:r>
          </a:p>
          <a:p>
            <a:pPr>
              <a:tabLst>
                <a:tab pos="515938" algn="l"/>
              </a:tabLst>
            </a:pPr>
            <a:r>
              <a:rPr lang="en-US" sz="1200" dirty="0" smtClean="0"/>
              <a:t>select	</a:t>
            </a:r>
            <a:r>
              <a:rPr lang="en-US" sz="1200" dirty="0" err="1" smtClean="0"/>
              <a:t>sum(a.p-b.p</a:t>
            </a:r>
            <a:r>
              <a:rPr lang="en-US" sz="1200" dirty="0" smtClean="0"/>
              <a:t>)</a:t>
            </a:r>
          </a:p>
          <a:p>
            <a:pPr>
              <a:tabLst>
                <a:tab pos="515938" algn="l"/>
              </a:tabLst>
            </a:pPr>
            <a:r>
              <a:rPr lang="en-US" sz="1200" dirty="0" smtClean="0"/>
              <a:t>from	bids </a:t>
            </a:r>
            <a:r>
              <a:rPr lang="en-US" sz="1200" dirty="0" err="1" smtClean="0"/>
              <a:t>b</a:t>
            </a:r>
            <a:r>
              <a:rPr lang="en-US" sz="1200" dirty="0" smtClean="0"/>
              <a:t>, asks a</a:t>
            </a:r>
          </a:p>
          <a:p>
            <a:pPr>
              <a:tabLst>
                <a:tab pos="515938" algn="l"/>
              </a:tabLst>
            </a:pPr>
            <a:r>
              <a:rPr lang="en-US" sz="1200" dirty="0" smtClean="0"/>
              <a:t>where	( </a:t>
            </a:r>
            <a:r>
              <a:rPr lang="en-US" sz="1200" dirty="0" err="1" smtClean="0"/>
              <a:t>b.v</a:t>
            </a:r>
            <a:r>
              <a:rPr lang="en-US" sz="1200" dirty="0" smtClean="0"/>
              <a:t>&gt;0.0001*(select sum(b1.v) from bids b1) )</a:t>
            </a:r>
          </a:p>
          <a:p>
            <a:pPr>
              <a:tabLst>
                <a:tab pos="515938" algn="l"/>
              </a:tabLst>
            </a:pPr>
            <a:r>
              <a:rPr lang="en-US" sz="1200" dirty="0" smtClean="0"/>
              <a:t>and	( </a:t>
            </a:r>
            <a:r>
              <a:rPr lang="en-US" sz="1200" dirty="0" err="1" smtClean="0"/>
              <a:t>a.v</a:t>
            </a:r>
            <a:r>
              <a:rPr lang="en-US" sz="1200" dirty="0" smtClean="0"/>
              <a:t>&gt;0.0001*(select sum(a1.v) from asks a1) )</a:t>
            </a:r>
          </a:p>
          <a:p>
            <a:pPr>
              <a:tabLst>
                <a:tab pos="515938" algn="l"/>
              </a:tabLst>
            </a:pP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960641" y="2222811"/>
            <a:ext cx="40087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Query 3: shipping priority query</a:t>
            </a:r>
          </a:p>
          <a:p>
            <a:pPr>
              <a:tabLst>
                <a:tab pos="684213" algn="l"/>
              </a:tabLst>
            </a:pPr>
            <a:r>
              <a:rPr lang="en-US" sz="1200" dirty="0" smtClean="0"/>
              <a:t>select	</a:t>
            </a:r>
            <a:r>
              <a:rPr lang="en-US" sz="1200" dirty="0" err="1" smtClean="0"/>
              <a:t>l.orderkey</a:t>
            </a:r>
            <a:r>
              <a:rPr lang="en-US" sz="1200" dirty="0" smtClean="0"/>
              <a:t>, </a:t>
            </a:r>
            <a:r>
              <a:rPr lang="en-US" sz="1200" dirty="0" err="1" smtClean="0"/>
              <a:t>o.shippriority</a:t>
            </a:r>
            <a:r>
              <a:rPr lang="en-US" sz="1200" dirty="0" smtClean="0"/>
              <a:t>, </a:t>
            </a:r>
            <a:r>
              <a:rPr lang="en-US" sz="1200" dirty="0" err="1" smtClean="0"/>
              <a:t>sum(l.extendedprice</a:t>
            </a:r>
            <a:r>
              <a:rPr lang="en-US" sz="1200" dirty="0" smtClean="0"/>
              <a:t>)</a:t>
            </a:r>
          </a:p>
          <a:p>
            <a:pPr>
              <a:tabLst>
                <a:tab pos="684213" algn="l"/>
              </a:tabLst>
            </a:pPr>
            <a:r>
              <a:rPr lang="en-US" sz="1200" dirty="0" smtClean="0"/>
              <a:t>from	customer </a:t>
            </a:r>
            <a:r>
              <a:rPr lang="en-US" sz="1200" dirty="0" err="1" smtClean="0"/>
              <a:t>c</a:t>
            </a:r>
            <a:r>
              <a:rPr lang="en-US" sz="1200" dirty="0" smtClean="0"/>
              <a:t>, orders </a:t>
            </a:r>
            <a:r>
              <a:rPr lang="en-US" sz="1200" dirty="0" err="1" smtClean="0"/>
              <a:t>o</a:t>
            </a:r>
            <a:r>
              <a:rPr lang="en-US" sz="1200" dirty="0" smtClean="0"/>
              <a:t>, </a:t>
            </a:r>
            <a:r>
              <a:rPr lang="en-US" sz="1200" dirty="0" err="1" smtClean="0"/>
              <a:t>lineitem</a:t>
            </a:r>
            <a:r>
              <a:rPr lang="en-US" sz="1200" dirty="0" smtClean="0"/>
              <a:t> </a:t>
            </a:r>
            <a:r>
              <a:rPr lang="en-US" sz="1200" dirty="0" err="1" smtClean="0"/>
              <a:t>l</a:t>
            </a:r>
            <a:endParaRPr lang="en-US" sz="1200" dirty="0" smtClean="0"/>
          </a:p>
          <a:p>
            <a:pPr>
              <a:tabLst>
                <a:tab pos="684213" algn="l"/>
              </a:tabLst>
            </a:pPr>
            <a:r>
              <a:rPr lang="en-US" sz="1200" dirty="0" smtClean="0"/>
              <a:t>where	</a:t>
            </a:r>
            <a:r>
              <a:rPr lang="en-US" sz="1200" dirty="0" err="1" smtClean="0"/>
              <a:t>c.custkey</a:t>
            </a:r>
            <a:r>
              <a:rPr lang="en-US" sz="1200" dirty="0" smtClean="0"/>
              <a:t> = </a:t>
            </a:r>
            <a:r>
              <a:rPr lang="en-US" sz="1200" dirty="0" err="1" smtClean="0"/>
              <a:t>o.custkey</a:t>
            </a:r>
            <a:endParaRPr lang="en-US" sz="1200" dirty="0" smtClean="0"/>
          </a:p>
          <a:p>
            <a:pPr>
              <a:tabLst>
                <a:tab pos="684213" algn="l"/>
              </a:tabLst>
            </a:pPr>
            <a:r>
              <a:rPr lang="en-US" sz="1200" dirty="0" smtClean="0"/>
              <a:t>and	</a:t>
            </a:r>
            <a:r>
              <a:rPr lang="en-US" sz="1200" dirty="0" err="1" smtClean="0"/>
              <a:t>l.orderkey</a:t>
            </a:r>
            <a:r>
              <a:rPr lang="en-US" sz="1200" dirty="0" smtClean="0"/>
              <a:t> = </a:t>
            </a:r>
            <a:r>
              <a:rPr lang="en-US" sz="1200" dirty="0" err="1" smtClean="0"/>
              <a:t>o.orderkey</a:t>
            </a:r>
            <a:endParaRPr lang="en-US" sz="1200" dirty="0" smtClean="0"/>
          </a:p>
          <a:p>
            <a:pPr>
              <a:tabLst>
                <a:tab pos="684213" algn="l"/>
              </a:tabLst>
            </a:pPr>
            <a:r>
              <a:rPr lang="en-US" sz="1200" dirty="0" smtClean="0"/>
              <a:t>group by	</a:t>
            </a:r>
            <a:r>
              <a:rPr lang="en-US" sz="1200" dirty="0" err="1" smtClean="0"/>
              <a:t>l.orderkey</a:t>
            </a:r>
            <a:r>
              <a:rPr lang="en-US" sz="1200" dirty="0" smtClean="0"/>
              <a:t>, </a:t>
            </a:r>
            <a:r>
              <a:rPr lang="en-US" sz="1200" dirty="0" err="1" smtClean="0"/>
              <a:t>o.shippriority</a:t>
            </a:r>
            <a:r>
              <a:rPr lang="en-US" sz="1200" dirty="0" smtClean="0"/>
              <a:t>;</a:t>
            </a:r>
          </a:p>
          <a:p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960641" y="3459366"/>
            <a:ext cx="3802017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Query 11: important stock identification query</a:t>
            </a:r>
          </a:p>
          <a:p>
            <a:pPr>
              <a:tabLst>
                <a:tab pos="515938" algn="l"/>
              </a:tabLst>
            </a:pPr>
            <a:r>
              <a:rPr lang="en-US" sz="1200" dirty="0" smtClean="0"/>
              <a:t>select	</a:t>
            </a:r>
            <a:r>
              <a:rPr lang="en-US" sz="1200" dirty="0" err="1" smtClean="0"/>
              <a:t>ps.partkey</a:t>
            </a:r>
            <a:r>
              <a:rPr lang="en-US" sz="1200" dirty="0" smtClean="0"/>
              <a:t>, </a:t>
            </a:r>
            <a:r>
              <a:rPr lang="en-US" sz="1200" dirty="0" err="1" smtClean="0"/>
              <a:t>sum(ps.supplycost</a:t>
            </a:r>
            <a:r>
              <a:rPr lang="en-US" sz="1200" dirty="0" smtClean="0"/>
              <a:t> * </a:t>
            </a:r>
            <a:r>
              <a:rPr lang="en-US" sz="1200" dirty="0" err="1" smtClean="0"/>
              <a:t>ps.availqty</a:t>
            </a:r>
            <a:r>
              <a:rPr lang="en-US" sz="1200" dirty="0" smtClean="0"/>
              <a:t>)</a:t>
            </a:r>
          </a:p>
          <a:p>
            <a:pPr>
              <a:tabLst>
                <a:tab pos="515938" algn="l"/>
              </a:tabLst>
            </a:pPr>
            <a:r>
              <a:rPr lang="en-US" sz="1200" dirty="0" smtClean="0"/>
              <a:t>from 	</a:t>
            </a:r>
            <a:r>
              <a:rPr lang="en-US" sz="1200" dirty="0" err="1" smtClean="0"/>
              <a:t>partsupp</a:t>
            </a:r>
            <a:r>
              <a:rPr lang="en-US" sz="1200" dirty="0" smtClean="0"/>
              <a:t> </a:t>
            </a:r>
            <a:r>
              <a:rPr lang="en-US" sz="1200" dirty="0" err="1" smtClean="0"/>
              <a:t>ps</a:t>
            </a:r>
            <a:r>
              <a:rPr lang="en-US" sz="1200" dirty="0" smtClean="0"/>
              <a:t>, supplier </a:t>
            </a:r>
            <a:r>
              <a:rPr lang="en-US" sz="1200" dirty="0" err="1" smtClean="0"/>
              <a:t>s</a:t>
            </a:r>
            <a:endParaRPr lang="en-US" sz="1200" dirty="0" smtClean="0"/>
          </a:p>
          <a:p>
            <a:pPr>
              <a:tabLst>
                <a:tab pos="515938" algn="l"/>
              </a:tabLst>
            </a:pPr>
            <a:r>
              <a:rPr lang="en-US" sz="1200" dirty="0" smtClean="0"/>
              <a:t>where	</a:t>
            </a:r>
            <a:r>
              <a:rPr lang="en-US" sz="1200" dirty="0" err="1" smtClean="0"/>
              <a:t>ps.suppkey</a:t>
            </a:r>
            <a:r>
              <a:rPr lang="en-US" sz="1200" dirty="0" smtClean="0"/>
              <a:t> = </a:t>
            </a:r>
            <a:r>
              <a:rPr lang="en-US" sz="1200" dirty="0" err="1" smtClean="0"/>
              <a:t>s.suppkey</a:t>
            </a:r>
            <a:endParaRPr lang="en-US" sz="1200" dirty="0" smtClean="0"/>
          </a:p>
          <a:p>
            <a:r>
              <a:rPr lang="en-US" sz="1200" dirty="0" smtClean="0"/>
              <a:t>group by </a:t>
            </a:r>
            <a:r>
              <a:rPr lang="en-US" sz="1200" dirty="0" err="1" smtClean="0"/>
              <a:t>ps.partkey</a:t>
            </a:r>
            <a:r>
              <a:rPr lang="en-US" sz="1200" dirty="0" smtClean="0"/>
              <a:t> having</a:t>
            </a:r>
          </a:p>
          <a:p>
            <a:pPr marL="169863" lvl="3">
              <a:tabLst>
                <a:tab pos="684213" algn="l"/>
                <a:tab pos="803275" algn="l"/>
              </a:tabLst>
            </a:pPr>
            <a:r>
              <a:rPr lang="en-US" sz="1200" dirty="0" err="1" smtClean="0"/>
              <a:t>sum(ps.supplycost</a:t>
            </a:r>
            <a:r>
              <a:rPr lang="en-US" sz="1200" dirty="0" smtClean="0"/>
              <a:t> * </a:t>
            </a:r>
            <a:r>
              <a:rPr lang="en-US" sz="1200" dirty="0" err="1" smtClean="0"/>
              <a:t>ps.availqty</a:t>
            </a:r>
            <a:r>
              <a:rPr lang="en-US" sz="1200" dirty="0" smtClean="0"/>
              <a:t>) &gt;</a:t>
            </a:r>
          </a:p>
          <a:p>
            <a:pPr marL="349250" lvl="4">
              <a:tabLst>
                <a:tab pos="684213" algn="l"/>
                <a:tab pos="803275" algn="l"/>
              </a:tabLst>
            </a:pPr>
            <a:r>
              <a:rPr lang="en-US" sz="1200" dirty="0" smtClean="0"/>
              <a:t>(select </a:t>
            </a:r>
            <a:r>
              <a:rPr lang="en-US" sz="1200" dirty="0" err="1" smtClean="0"/>
              <a:t>sum(ps.supplycost</a:t>
            </a:r>
            <a:r>
              <a:rPr lang="en-US" sz="1200" dirty="0" smtClean="0"/>
              <a:t> * </a:t>
            </a:r>
            <a:r>
              <a:rPr lang="en-US" sz="1200" dirty="0" err="1" smtClean="0"/>
              <a:t>ps.availqty</a:t>
            </a:r>
            <a:r>
              <a:rPr lang="en-US" sz="1200" dirty="0" smtClean="0"/>
              <a:t>)</a:t>
            </a:r>
          </a:p>
          <a:p>
            <a:pPr marL="349250" lvl="4">
              <a:tabLst>
                <a:tab pos="684213" algn="l"/>
                <a:tab pos="803275" algn="l"/>
              </a:tabLst>
            </a:pPr>
            <a:r>
              <a:rPr lang="en-US" sz="1200" dirty="0" smtClean="0"/>
              <a:t>from  </a:t>
            </a:r>
            <a:r>
              <a:rPr lang="en-US" sz="1200" dirty="0" err="1" smtClean="0"/>
              <a:t>partsupp</a:t>
            </a:r>
            <a:r>
              <a:rPr lang="en-US" sz="1200" dirty="0" smtClean="0"/>
              <a:t> </a:t>
            </a:r>
            <a:r>
              <a:rPr lang="en-US" sz="1200" dirty="0" err="1" smtClean="0"/>
              <a:t>ps</a:t>
            </a:r>
            <a:r>
              <a:rPr lang="en-US" sz="1200" dirty="0" smtClean="0"/>
              <a:t>, supplier </a:t>
            </a:r>
            <a:r>
              <a:rPr lang="en-US" sz="1200" dirty="0" err="1" smtClean="0"/>
              <a:t>s</a:t>
            </a:r>
            <a:endParaRPr lang="en-US" sz="1200" dirty="0" smtClean="0"/>
          </a:p>
          <a:p>
            <a:pPr marL="349250" lvl="4">
              <a:tabLst>
                <a:tab pos="684213" algn="l"/>
                <a:tab pos="803275" algn="l"/>
              </a:tabLst>
            </a:pPr>
            <a:r>
              <a:rPr lang="en-US" sz="1200" dirty="0" smtClean="0"/>
              <a:t>where </a:t>
            </a:r>
            <a:r>
              <a:rPr lang="en-US" sz="1200" dirty="0" err="1" smtClean="0"/>
              <a:t>ps.suppkey</a:t>
            </a:r>
            <a:r>
              <a:rPr lang="en-US" sz="1200" dirty="0" smtClean="0"/>
              <a:t> = </a:t>
            </a:r>
            <a:r>
              <a:rPr lang="en-US" sz="1200" dirty="0" err="1" smtClean="0"/>
              <a:t>s.suppkey</a:t>
            </a:r>
            <a:r>
              <a:rPr lang="en-US" sz="1200" dirty="0" smtClean="0"/>
              <a:t>);</a:t>
            </a:r>
          </a:p>
          <a:p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960641" y="5249919"/>
            <a:ext cx="364422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Query 17: small-quantity-order </a:t>
            </a:r>
            <a:r>
              <a:rPr lang="en-US" sz="1200" smtClean="0"/>
              <a:t>revenue query</a:t>
            </a:r>
          </a:p>
          <a:p>
            <a:r>
              <a:rPr lang="en-US" sz="1200" dirty="0" smtClean="0"/>
              <a:t>select </a:t>
            </a:r>
            <a:r>
              <a:rPr lang="en-US" sz="1200" dirty="0" err="1" smtClean="0"/>
              <a:t>sum(l.extendedprice</a:t>
            </a:r>
            <a:r>
              <a:rPr lang="en-US" sz="1200" dirty="0" smtClean="0"/>
              <a:t>)</a:t>
            </a:r>
          </a:p>
          <a:p>
            <a:r>
              <a:rPr lang="en-US" sz="1200" dirty="0" smtClean="0"/>
              <a:t>from   </a:t>
            </a:r>
            <a:r>
              <a:rPr lang="en-US" sz="1200" dirty="0" err="1" smtClean="0"/>
              <a:t>lineitem</a:t>
            </a:r>
            <a:r>
              <a:rPr lang="en-US" sz="1200" dirty="0" smtClean="0"/>
              <a:t> </a:t>
            </a:r>
            <a:r>
              <a:rPr lang="en-US" sz="1200" dirty="0" err="1" smtClean="0"/>
              <a:t>l</a:t>
            </a:r>
            <a:r>
              <a:rPr lang="en-US" sz="1200" dirty="0" smtClean="0"/>
              <a:t>, parts </a:t>
            </a:r>
            <a:r>
              <a:rPr lang="en-US" sz="1200" dirty="0" err="1" smtClean="0"/>
              <a:t>p</a:t>
            </a:r>
            <a:endParaRPr lang="en-US" sz="1200" dirty="0" smtClean="0"/>
          </a:p>
          <a:p>
            <a:r>
              <a:rPr lang="en-US" sz="1200" dirty="0" smtClean="0"/>
              <a:t>where  </a:t>
            </a:r>
            <a:r>
              <a:rPr lang="en-US" sz="1200" dirty="0" err="1" smtClean="0"/>
              <a:t>p.partkey</a:t>
            </a:r>
            <a:r>
              <a:rPr lang="en-US" sz="1200" dirty="0" smtClean="0"/>
              <a:t> = </a:t>
            </a:r>
            <a:r>
              <a:rPr lang="en-US" sz="1200" dirty="0" err="1" smtClean="0"/>
              <a:t>l.partkey</a:t>
            </a:r>
            <a:endParaRPr lang="en-US" sz="1200" dirty="0" smtClean="0"/>
          </a:p>
          <a:p>
            <a:r>
              <a:rPr lang="en-US" sz="1200" dirty="0" smtClean="0"/>
              <a:t>and    </a:t>
            </a:r>
            <a:r>
              <a:rPr lang="en-US" sz="1200" dirty="0" err="1" smtClean="0"/>
              <a:t>l.quantity</a:t>
            </a:r>
            <a:r>
              <a:rPr lang="en-US" sz="1200" dirty="0" smtClean="0"/>
              <a:t> &lt; 0.005*</a:t>
            </a:r>
          </a:p>
          <a:p>
            <a:r>
              <a:rPr lang="en-US" sz="1200" dirty="0" smtClean="0"/>
              <a:t>       (select sum(l2.quantity)</a:t>
            </a:r>
          </a:p>
          <a:p>
            <a:r>
              <a:rPr lang="en-US" sz="1200" dirty="0" smtClean="0"/>
              <a:t>        from </a:t>
            </a:r>
            <a:r>
              <a:rPr lang="en-US" sz="1200" dirty="0" err="1" smtClean="0"/>
              <a:t>lineitem</a:t>
            </a:r>
            <a:r>
              <a:rPr lang="en-US" sz="1200" dirty="0" smtClean="0"/>
              <a:t> l2 where l2.partkey = </a:t>
            </a:r>
            <a:r>
              <a:rPr lang="en-US" sz="1200" dirty="0" err="1" smtClean="0"/>
              <a:t>p.partkey</a:t>
            </a:r>
            <a:r>
              <a:rPr lang="en-US" sz="1200" dirty="0" smtClean="0"/>
              <a:t>);</a:t>
            </a:r>
          </a:p>
          <a:p>
            <a:endParaRPr lang="en-US" sz="1200" dirty="0"/>
          </a:p>
        </p:txBody>
      </p:sp>
      <p:sp>
        <p:nvSpPr>
          <p:cNvPr id="10" name="Vertical Text Placeholder 2"/>
          <p:cNvSpPr txBox="1">
            <a:spLocks/>
          </p:cNvSpPr>
          <p:nvPr/>
        </p:nvSpPr>
        <p:spPr bwMode="auto">
          <a:xfrm>
            <a:off x="4703763" y="1776027"/>
            <a:ext cx="3617277" cy="401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4025" marR="0" lvl="0" indent="-454025" algn="l" defTabSz="914400" rtl="0" eaLnBrk="0" fontAlgn="base" latinLnBrk="0" hangingPunct="0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Char char="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TPC-H queries: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rbel"/>
              <a:ea typeface="+mn-ea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Cumulus: a push-based protocol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8913" y="2133600"/>
            <a:ext cx="8574087" cy="4320120"/>
          </a:xfrm>
        </p:spPr>
        <p:txBody>
          <a:bodyPr>
            <a:normAutofit/>
          </a:bodyPr>
          <a:lstStyle/>
          <a:p>
            <a:r>
              <a:rPr lang="en-US" sz="2200" dirty="0" smtClean="0"/>
              <a:t>Cumulus relies on ordered updates at nodes</a:t>
            </a:r>
          </a:p>
          <a:p>
            <a:r>
              <a:rPr lang="en-US" sz="2200" dirty="0" smtClean="0"/>
              <a:t>Observation: we can defer combining deltas</a:t>
            </a:r>
          </a:p>
          <a:p>
            <a:pPr lvl="1"/>
            <a:r>
              <a:rPr lang="en-US" sz="2000" dirty="0" smtClean="0"/>
              <a:t>Tolerates out-of-</a:t>
            </a:r>
            <a:r>
              <a:rPr lang="en-US" sz="2000" dirty="0" err="1" smtClean="0"/>
              <a:t>orderness</a:t>
            </a:r>
            <a:endParaRPr lang="en-US" sz="2000" dirty="0" smtClean="0"/>
          </a:p>
          <a:p>
            <a:pPr lvl="1"/>
            <a:r>
              <a:rPr lang="en-US" sz="2000" dirty="0" smtClean="0"/>
              <a:t>Leads to fully push-based, replicated evaluation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spcBef>
                <a:spcPts val="3200"/>
              </a:spcBef>
            </a:pPr>
            <a:r>
              <a:rPr lang="en-US" sz="2200" dirty="0" smtClean="0"/>
              <a:t>Key takeaway: we break the atomicity of </a:t>
            </a:r>
            <a:r>
              <a:rPr lang="en-US" sz="2200" dirty="0" err="1" smtClean="0"/>
              <a:t>DBToaster’s</a:t>
            </a:r>
            <a:r>
              <a:rPr lang="en-US" sz="2200" dirty="0" smtClean="0"/>
              <a:t> triggers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69209" y="4114800"/>
            <a:ext cx="3985239" cy="1242232"/>
            <a:chOff x="3916015" y="2969412"/>
            <a:chExt cx="4941491" cy="1540303"/>
          </a:xfrm>
        </p:grpSpPr>
        <p:cxnSp>
          <p:nvCxnSpPr>
            <p:cNvPr id="5" name="Straight Arrow Connector 4"/>
            <p:cNvCxnSpPr>
              <a:stCxn id="9" idx="3"/>
              <a:endCxn id="13" idx="1"/>
            </p:cNvCxnSpPr>
            <p:nvPr/>
          </p:nvCxnSpPr>
          <p:spPr>
            <a:xfrm flipV="1">
              <a:off x="6860826" y="3543301"/>
              <a:ext cx="808828" cy="228601"/>
            </a:xfrm>
            <a:prstGeom prst="straightConnector1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>
              <a:stCxn id="10" idx="3"/>
              <a:endCxn id="13" idx="1"/>
            </p:cNvCxnSpPr>
            <p:nvPr/>
          </p:nvCxnSpPr>
          <p:spPr>
            <a:xfrm flipV="1">
              <a:off x="6937025" y="3543301"/>
              <a:ext cx="732629" cy="381000"/>
            </a:xfrm>
            <a:prstGeom prst="straightConnector1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stCxn id="11" idx="3"/>
              <a:endCxn id="13" idx="1"/>
            </p:cNvCxnSpPr>
            <p:nvPr/>
          </p:nvCxnSpPr>
          <p:spPr>
            <a:xfrm flipV="1">
              <a:off x="7013225" y="3543301"/>
              <a:ext cx="656429" cy="533400"/>
            </a:xfrm>
            <a:prstGeom prst="straightConnector1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4955827" y="3124200"/>
              <a:ext cx="838200" cy="838200"/>
            </a:xfrm>
            <a:prstGeom prst="rect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6200" dist="635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251227" y="3581400"/>
              <a:ext cx="609600" cy="381000"/>
            </a:xfrm>
            <a:prstGeom prst="rect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6200" dist="635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27427" y="3733800"/>
              <a:ext cx="609600" cy="381000"/>
            </a:xfrm>
            <a:prstGeom prst="rect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6200" dist="635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403627" y="3886200"/>
              <a:ext cx="609600" cy="381000"/>
            </a:xfrm>
            <a:prstGeom prst="rect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6200" dist="635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479827" y="4038600"/>
              <a:ext cx="609600" cy="457200"/>
            </a:xfrm>
            <a:prstGeom prst="rect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6200" dist="635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669654" y="3124201"/>
              <a:ext cx="685801" cy="838200"/>
            </a:xfrm>
            <a:prstGeom prst="rect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6200" dist="635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4651027" y="3352800"/>
              <a:ext cx="368300" cy="48418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TextBox 17"/>
            <p:cNvSpPr txBox="1">
              <a:spLocks noChangeArrowheads="1"/>
            </p:cNvSpPr>
            <p:nvPr/>
          </p:nvSpPr>
          <p:spPr bwMode="auto">
            <a:xfrm>
              <a:off x="3916015" y="3319463"/>
              <a:ext cx="793000" cy="534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050" dirty="0"/>
                <a:t>Update</a:t>
              </a:r>
            </a:p>
            <a:p>
              <a:r>
                <a:rPr lang="en-US" sz="1050" dirty="0"/>
                <a:t>stream</a:t>
              </a:r>
            </a:p>
          </p:txBody>
        </p:sp>
        <p:sp>
          <p:nvSpPr>
            <p:cNvPr id="16" name="TextBox 18"/>
            <p:cNvSpPr txBox="1">
              <a:spLocks noChangeArrowheads="1"/>
            </p:cNvSpPr>
            <p:nvPr/>
          </p:nvSpPr>
          <p:spPr bwMode="auto">
            <a:xfrm>
              <a:off x="4993532" y="3124201"/>
              <a:ext cx="744148" cy="324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050" dirty="0"/>
                <a:t>Switch</a:t>
              </a:r>
            </a:p>
          </p:txBody>
        </p:sp>
        <p:sp>
          <p:nvSpPr>
            <p:cNvPr id="17" name="TextBox 19"/>
            <p:cNvSpPr txBox="1">
              <a:spLocks noChangeArrowheads="1"/>
            </p:cNvSpPr>
            <p:nvPr/>
          </p:nvSpPr>
          <p:spPr bwMode="auto">
            <a:xfrm>
              <a:off x="6469113" y="4013599"/>
              <a:ext cx="626737" cy="496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/>
                <a:t>Map</a:t>
              </a:r>
            </a:p>
            <a:p>
              <a:pPr algn="ctr"/>
              <a:r>
                <a:rPr lang="en-US" sz="1000" dirty="0"/>
                <a:t>reads</a:t>
              </a:r>
            </a:p>
          </p:txBody>
        </p:sp>
        <p:sp>
          <p:nvSpPr>
            <p:cNvPr id="18" name="TextBox 20"/>
            <p:cNvSpPr txBox="1">
              <a:spLocks noChangeArrowheads="1"/>
            </p:cNvSpPr>
            <p:nvPr/>
          </p:nvSpPr>
          <p:spPr bwMode="auto">
            <a:xfrm>
              <a:off x="7733551" y="3319463"/>
              <a:ext cx="564701" cy="496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/>
                <a:t>Map</a:t>
              </a:r>
            </a:p>
            <a:p>
              <a:pPr algn="ctr"/>
              <a:r>
                <a:rPr lang="en-US" sz="1000" dirty="0"/>
                <a:t>write</a:t>
              </a:r>
            </a:p>
          </p:txBody>
        </p:sp>
        <p:cxnSp>
          <p:nvCxnSpPr>
            <p:cNvPr id="19" name="Straight Arrow Connector 18"/>
            <p:cNvCxnSpPr>
              <a:stCxn id="8" idx="3"/>
              <a:endCxn id="9" idx="1"/>
            </p:cNvCxnSpPr>
            <p:nvPr/>
          </p:nvCxnSpPr>
          <p:spPr>
            <a:xfrm>
              <a:off x="5794027" y="3543300"/>
              <a:ext cx="457200" cy="228600"/>
            </a:xfrm>
            <a:prstGeom prst="straightConnector1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8" idx="3"/>
              <a:endCxn id="10" idx="1"/>
            </p:cNvCxnSpPr>
            <p:nvPr/>
          </p:nvCxnSpPr>
          <p:spPr>
            <a:xfrm>
              <a:off x="5794027" y="3543300"/>
              <a:ext cx="533400" cy="381000"/>
            </a:xfrm>
            <a:prstGeom prst="straightConnector1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8" idx="3"/>
              <a:endCxn id="11" idx="1"/>
            </p:cNvCxnSpPr>
            <p:nvPr/>
          </p:nvCxnSpPr>
          <p:spPr>
            <a:xfrm>
              <a:off x="5794027" y="3543300"/>
              <a:ext cx="609600" cy="533400"/>
            </a:xfrm>
            <a:prstGeom prst="straightConnector1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8" idx="3"/>
              <a:endCxn id="12" idx="1"/>
            </p:cNvCxnSpPr>
            <p:nvPr/>
          </p:nvCxnSpPr>
          <p:spPr>
            <a:xfrm>
              <a:off x="5794027" y="3543300"/>
              <a:ext cx="685800" cy="723900"/>
            </a:xfrm>
            <a:prstGeom prst="straightConnector1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3" name="TextBox 32"/>
            <p:cNvSpPr txBox="1">
              <a:spLocks noChangeArrowheads="1"/>
            </p:cNvSpPr>
            <p:nvPr/>
          </p:nvSpPr>
          <p:spPr bwMode="auto">
            <a:xfrm>
              <a:off x="4850254" y="4053295"/>
              <a:ext cx="1564974" cy="286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900" dirty="0" err="1" smtClean="0"/>
                <a:t>fetch(dest</a:t>
              </a:r>
              <a:r>
                <a:rPr lang="en-US" sz="900" dirty="0" smtClean="0"/>
                <a:t>, </a:t>
              </a:r>
              <a:r>
                <a:rPr lang="en-US" sz="900" dirty="0" err="1" smtClean="0"/>
                <a:t>src</a:t>
              </a:r>
              <a:r>
                <a:rPr lang="en-US" sz="900" dirty="0" smtClean="0"/>
                <a:t>, </a:t>
              </a:r>
              <a:r>
                <a:rPr lang="en-US" sz="900" dirty="0" err="1" smtClean="0"/>
                <a:t>xfers</a:t>
              </a:r>
              <a:r>
                <a:rPr lang="en-US" sz="900" dirty="0" smtClean="0"/>
                <a:t>)</a:t>
              </a:r>
              <a:endParaRPr lang="en-US" sz="900" dirty="0"/>
            </a:p>
          </p:txBody>
        </p:sp>
        <p:cxnSp>
          <p:nvCxnSpPr>
            <p:cNvPr id="24" name="Straight Arrow Connector 23"/>
            <p:cNvCxnSpPr>
              <a:stCxn id="12" idx="3"/>
              <a:endCxn id="13" idx="1"/>
            </p:cNvCxnSpPr>
            <p:nvPr/>
          </p:nvCxnSpPr>
          <p:spPr>
            <a:xfrm flipV="1">
              <a:off x="7089426" y="3543301"/>
              <a:ext cx="580228" cy="723900"/>
            </a:xfrm>
            <a:prstGeom prst="straightConnector1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TextBox 45"/>
            <p:cNvSpPr txBox="1">
              <a:spLocks noChangeArrowheads="1"/>
            </p:cNvSpPr>
            <p:nvPr/>
          </p:nvSpPr>
          <p:spPr bwMode="auto">
            <a:xfrm>
              <a:off x="7165626" y="4038602"/>
              <a:ext cx="1691880" cy="286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900" dirty="0" err="1" smtClean="0"/>
                <a:t>push(dest</a:t>
              </a:r>
              <a:r>
                <a:rPr lang="en-US" sz="900" dirty="0" smtClean="0"/>
                <a:t>, </a:t>
              </a:r>
              <a:r>
                <a:rPr lang="en-US" sz="900" dirty="0" err="1" smtClean="0"/>
                <a:t>src</a:t>
              </a:r>
              <a:r>
                <a:rPr lang="en-US" sz="900" dirty="0" smtClean="0"/>
                <a:t>, entries)</a:t>
              </a:r>
              <a:endParaRPr lang="en-US" sz="900" dirty="0"/>
            </a:p>
          </p:txBody>
        </p:sp>
        <p:grpSp>
          <p:nvGrpSpPr>
            <p:cNvPr id="26" name="Group 44"/>
            <p:cNvGrpSpPr/>
            <p:nvPr/>
          </p:nvGrpSpPr>
          <p:grpSpPr>
            <a:xfrm>
              <a:off x="5128725" y="3392632"/>
              <a:ext cx="467371" cy="433988"/>
              <a:chOff x="3733800" y="5105400"/>
              <a:chExt cx="1066800" cy="990600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3733800" y="5638800"/>
                <a:ext cx="228600" cy="2286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572000" y="5105400"/>
                <a:ext cx="228600" cy="2286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4572000" y="5867400"/>
                <a:ext cx="228600" cy="2286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4191000" y="5334000"/>
                <a:ext cx="228600" cy="2286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4572000" y="5486400"/>
                <a:ext cx="228600" cy="2286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Straight Connector 36"/>
              <p:cNvCxnSpPr>
                <a:stCxn id="32" idx="7"/>
                <a:endCxn id="35" idx="3"/>
              </p:cNvCxnSpPr>
              <p:nvPr/>
            </p:nvCxnSpPr>
            <p:spPr>
              <a:xfrm rot="5400000" flipH="1" flipV="1">
                <a:off x="4005122" y="5452922"/>
                <a:ext cx="143156" cy="29555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stCxn id="35" idx="7"/>
                <a:endCxn id="33" idx="2"/>
              </p:cNvCxnSpPr>
              <p:nvPr/>
            </p:nvCxnSpPr>
            <p:spPr>
              <a:xfrm rot="5400000" flipH="1" flipV="1">
                <a:off x="4405172" y="5200650"/>
                <a:ext cx="147778" cy="1858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stCxn id="35" idx="5"/>
                <a:endCxn id="36" idx="2"/>
              </p:cNvCxnSpPr>
              <p:nvPr/>
            </p:nvCxnSpPr>
            <p:spPr>
              <a:xfrm rot="16200000" flipH="1">
                <a:off x="4443272" y="5471972"/>
                <a:ext cx="71578" cy="1858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stCxn id="32" idx="5"/>
                <a:endCxn id="34" idx="2"/>
              </p:cNvCxnSpPr>
              <p:nvPr/>
            </p:nvCxnSpPr>
            <p:spPr>
              <a:xfrm rot="16200000" flipH="1">
                <a:off x="4176572" y="5586272"/>
                <a:ext cx="147778" cy="6430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Connector 26"/>
            <p:cNvCxnSpPr/>
            <p:nvPr/>
          </p:nvCxnSpPr>
          <p:spPr>
            <a:xfrm>
              <a:off x="5794026" y="3323038"/>
              <a:ext cx="1862199" cy="2211"/>
            </a:xfrm>
            <a:prstGeom prst="line">
              <a:avLst/>
            </a:prstGeom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5794026" y="3369474"/>
              <a:ext cx="1862199" cy="8265"/>
            </a:xfrm>
            <a:prstGeom prst="line">
              <a:avLst/>
            </a:prstGeom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5794026" y="3276600"/>
              <a:ext cx="1862199" cy="1406"/>
            </a:xfrm>
            <a:prstGeom prst="line">
              <a:avLst/>
            </a:prstGeom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45"/>
            <p:cNvSpPr txBox="1">
              <a:spLocks noChangeArrowheads="1"/>
            </p:cNvSpPr>
            <p:nvPr/>
          </p:nvSpPr>
          <p:spPr bwMode="auto">
            <a:xfrm>
              <a:off x="5741838" y="2969412"/>
              <a:ext cx="1914495" cy="286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900" dirty="0" err="1" smtClean="0"/>
                <a:t>put(dest</a:t>
              </a:r>
              <a:r>
                <a:rPr lang="en-US" sz="900" dirty="0" smtClean="0"/>
                <a:t>, </a:t>
              </a:r>
              <a:r>
                <a:rPr lang="en-US" sz="900" dirty="0" err="1" smtClean="0"/>
                <a:t>src</a:t>
              </a:r>
              <a:r>
                <a:rPr lang="en-US" sz="900" dirty="0" smtClean="0"/>
                <a:t>, stmt, barrier)</a:t>
              </a:r>
              <a:endParaRPr lang="en-US" sz="900" dirty="0"/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5794026" y="3419078"/>
              <a:ext cx="1862199" cy="5903"/>
            </a:xfrm>
            <a:prstGeom prst="line">
              <a:avLst/>
            </a:prstGeom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ctangle 49"/>
          <p:cNvSpPr/>
          <p:nvPr/>
        </p:nvSpPr>
        <p:spPr>
          <a:xfrm>
            <a:off x="5645150" y="4200047"/>
            <a:ext cx="533634" cy="675996"/>
          </a:xfrm>
          <a:prstGeom prst="rect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76200" dist="63500" dir="2700000">
              <a:srgbClr val="000000">
                <a:alpha val="43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6566560" y="4200472"/>
            <a:ext cx="491633" cy="307271"/>
          </a:xfrm>
          <a:prstGeom prst="rect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76200" dist="63500" dir="2700000">
              <a:srgbClr val="000000">
                <a:alpha val="43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6628014" y="4323381"/>
            <a:ext cx="491633" cy="307271"/>
          </a:xfrm>
          <a:prstGeom prst="rect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76200" dist="63500" dir="2700000">
              <a:srgbClr val="000000">
                <a:alpha val="43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6689468" y="4446289"/>
            <a:ext cx="491633" cy="307271"/>
          </a:xfrm>
          <a:prstGeom prst="rect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76200" dist="63500" dir="2700000">
              <a:srgbClr val="000000">
                <a:alpha val="43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6750922" y="4569198"/>
            <a:ext cx="491633" cy="368725"/>
          </a:xfrm>
          <a:prstGeom prst="rect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76200" dist="63500" dir="2700000">
              <a:srgbClr val="000000">
                <a:alpha val="43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6" name="Right Arrow 55"/>
          <p:cNvSpPr/>
          <p:nvPr/>
        </p:nvSpPr>
        <p:spPr>
          <a:xfrm>
            <a:off x="5358572" y="4365361"/>
            <a:ext cx="297028" cy="199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" name="TextBox 17"/>
          <p:cNvSpPr txBox="1">
            <a:spLocks noChangeArrowheads="1"/>
          </p:cNvSpPr>
          <p:nvPr/>
        </p:nvSpPr>
        <p:spPr bwMode="auto">
          <a:xfrm>
            <a:off x="4765796" y="4357524"/>
            <a:ext cx="63954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50" dirty="0"/>
              <a:t>Update</a:t>
            </a:r>
          </a:p>
          <a:p>
            <a:r>
              <a:rPr lang="en-US" sz="1050" dirty="0"/>
              <a:t>stream</a:t>
            </a:r>
          </a:p>
        </p:txBody>
      </p:sp>
      <p:sp>
        <p:nvSpPr>
          <p:cNvPr id="58" name="TextBox 18"/>
          <p:cNvSpPr txBox="1">
            <a:spLocks noChangeArrowheads="1"/>
          </p:cNvSpPr>
          <p:nvPr/>
        </p:nvSpPr>
        <p:spPr bwMode="auto">
          <a:xfrm>
            <a:off x="5638800" y="4200048"/>
            <a:ext cx="60014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50" dirty="0"/>
              <a:t>Switch</a:t>
            </a:r>
          </a:p>
        </p:txBody>
      </p:sp>
      <p:sp>
        <p:nvSpPr>
          <p:cNvPr id="59" name="TextBox 19"/>
          <p:cNvSpPr txBox="1">
            <a:spLocks noChangeArrowheads="1"/>
          </p:cNvSpPr>
          <p:nvPr/>
        </p:nvSpPr>
        <p:spPr bwMode="auto">
          <a:xfrm>
            <a:off x="6761332" y="4549035"/>
            <a:ext cx="4395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 err="1" smtClean="0"/>
              <a:t>Eval</a:t>
            </a:r>
            <a:r>
              <a:rPr lang="en-US" sz="1000" dirty="0" smtClean="0"/>
              <a:t> </a:t>
            </a:r>
            <a:r>
              <a:rPr lang="en-US" sz="1000" dirty="0" err="1" smtClean="0"/>
              <a:t>expr</a:t>
            </a:r>
            <a:endParaRPr lang="en-US" sz="1000" dirty="0"/>
          </a:p>
        </p:txBody>
      </p:sp>
      <p:cxnSp>
        <p:nvCxnSpPr>
          <p:cNvPr id="61" name="Straight Arrow Connector 60"/>
          <p:cNvCxnSpPr>
            <a:stCxn id="50" idx="3"/>
            <a:endCxn id="51" idx="1"/>
          </p:cNvCxnSpPr>
          <p:nvPr/>
        </p:nvCxnSpPr>
        <p:spPr>
          <a:xfrm flipV="1">
            <a:off x="6178784" y="4354108"/>
            <a:ext cx="387776" cy="183937"/>
          </a:xfrm>
          <a:prstGeom prst="straightConnector1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50" idx="3"/>
            <a:endCxn id="52" idx="1"/>
          </p:cNvCxnSpPr>
          <p:nvPr/>
        </p:nvCxnSpPr>
        <p:spPr>
          <a:xfrm flipV="1">
            <a:off x="6178784" y="4477017"/>
            <a:ext cx="449230" cy="61028"/>
          </a:xfrm>
          <a:prstGeom prst="straightConnector1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50" idx="3"/>
            <a:endCxn id="53" idx="1"/>
          </p:cNvCxnSpPr>
          <p:nvPr/>
        </p:nvCxnSpPr>
        <p:spPr>
          <a:xfrm>
            <a:off x="6178784" y="4538045"/>
            <a:ext cx="510684" cy="61880"/>
          </a:xfrm>
          <a:prstGeom prst="straightConnector1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0" idx="3"/>
            <a:endCxn id="54" idx="1"/>
          </p:cNvCxnSpPr>
          <p:nvPr/>
        </p:nvCxnSpPr>
        <p:spPr>
          <a:xfrm>
            <a:off x="6178784" y="4538045"/>
            <a:ext cx="572138" cy="215516"/>
          </a:xfrm>
          <a:prstGeom prst="straightConnector1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5" name="TextBox 32"/>
          <p:cNvSpPr txBox="1">
            <a:spLocks noChangeArrowheads="1"/>
          </p:cNvSpPr>
          <p:nvPr/>
        </p:nvSpPr>
        <p:spPr bwMode="auto">
          <a:xfrm>
            <a:off x="5817696" y="4974749"/>
            <a:ext cx="124961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00" dirty="0" err="1" smtClean="0"/>
              <a:t>update(seq</a:t>
            </a:r>
            <a:r>
              <a:rPr lang="en-US" sz="900" dirty="0" smtClean="0"/>
              <a:t>, </a:t>
            </a:r>
            <a:r>
              <a:rPr lang="en-US" sz="900" dirty="0" err="1" smtClean="0"/>
              <a:t>params</a:t>
            </a:r>
            <a:r>
              <a:rPr lang="en-US" sz="900" dirty="0" smtClean="0"/>
              <a:t>)</a:t>
            </a:r>
            <a:endParaRPr lang="en-US" sz="900" dirty="0"/>
          </a:p>
        </p:txBody>
      </p:sp>
      <p:sp>
        <p:nvSpPr>
          <p:cNvPr id="67" name="TextBox 45"/>
          <p:cNvSpPr txBox="1">
            <a:spLocks noChangeArrowheads="1"/>
          </p:cNvSpPr>
          <p:nvPr/>
        </p:nvSpPr>
        <p:spPr bwMode="auto">
          <a:xfrm>
            <a:off x="7132559" y="5000853"/>
            <a:ext cx="136447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00" dirty="0" err="1" smtClean="0"/>
              <a:t>push(dest</a:t>
            </a:r>
            <a:r>
              <a:rPr lang="en-US" sz="900" dirty="0" smtClean="0"/>
              <a:t>, </a:t>
            </a:r>
            <a:r>
              <a:rPr lang="en-US" sz="900" dirty="0" err="1" smtClean="0"/>
              <a:t>src</a:t>
            </a:r>
            <a:r>
              <a:rPr lang="en-US" sz="900" dirty="0" smtClean="0"/>
              <a:t>, entries)</a:t>
            </a:r>
            <a:endParaRPr lang="en-US" sz="900" dirty="0"/>
          </a:p>
        </p:txBody>
      </p:sp>
      <p:grpSp>
        <p:nvGrpSpPr>
          <p:cNvPr id="41" name="Group 44"/>
          <p:cNvGrpSpPr/>
          <p:nvPr/>
        </p:nvGrpSpPr>
        <p:grpSpPr>
          <a:xfrm>
            <a:off x="5866189" y="4429233"/>
            <a:ext cx="80773" cy="350007"/>
            <a:chOff x="4367776" y="5141347"/>
            <a:chExt cx="228613" cy="990606"/>
          </a:xfrm>
        </p:grpSpPr>
        <p:sp>
          <p:nvSpPr>
            <p:cNvPr id="75" name="Oval 74"/>
            <p:cNvSpPr/>
            <p:nvPr/>
          </p:nvSpPr>
          <p:spPr>
            <a:xfrm>
              <a:off x="4367776" y="5141347"/>
              <a:ext cx="228605" cy="22859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4367779" y="5903353"/>
              <a:ext cx="228605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367783" y="5522346"/>
              <a:ext cx="228606" cy="22859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Right Arrow 90"/>
          <p:cNvSpPr/>
          <p:nvPr/>
        </p:nvSpPr>
        <p:spPr>
          <a:xfrm>
            <a:off x="5358572" y="4505061"/>
            <a:ext cx="297028" cy="199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2" name="Right Arrow 91"/>
          <p:cNvSpPr/>
          <p:nvPr/>
        </p:nvSpPr>
        <p:spPr>
          <a:xfrm>
            <a:off x="5358572" y="4638411"/>
            <a:ext cx="297028" cy="199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3" name="TextBox 32"/>
          <p:cNvSpPr txBox="1">
            <a:spLocks noChangeArrowheads="1"/>
          </p:cNvSpPr>
          <p:nvPr/>
        </p:nvSpPr>
        <p:spPr bwMode="auto">
          <a:xfrm>
            <a:off x="4731846" y="4822349"/>
            <a:ext cx="101855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00" smtClean="0"/>
              <a:t>update</a:t>
            </a:r>
            <a:r>
              <a:rPr lang="en-US" sz="900" dirty="0" err="1" smtClean="0"/>
              <a:t>(params</a:t>
            </a:r>
            <a:r>
              <a:rPr lang="en-US" sz="900" dirty="0" smtClean="0"/>
              <a:t>)</a:t>
            </a:r>
            <a:endParaRPr lang="en-US" sz="900" dirty="0"/>
          </a:p>
        </p:txBody>
      </p:sp>
      <p:pic>
        <p:nvPicPr>
          <p:cNvPr id="102" name="Picture 101" descr="push-eval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217" y="2536445"/>
            <a:ext cx="2885383" cy="1425955"/>
          </a:xfrm>
          <a:prstGeom prst="rect">
            <a:avLst/>
          </a:prstGeom>
        </p:spPr>
      </p:pic>
      <p:sp>
        <p:nvSpPr>
          <p:cNvPr id="112" name="Rectangle 111"/>
          <p:cNvSpPr/>
          <p:nvPr/>
        </p:nvSpPr>
        <p:spPr>
          <a:xfrm>
            <a:off x="7428984" y="4168294"/>
            <a:ext cx="553088" cy="389466"/>
          </a:xfrm>
          <a:prstGeom prst="rect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76200" dist="63500" dir="2700000">
              <a:srgbClr val="000000">
                <a:alpha val="43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7505184" y="4240261"/>
            <a:ext cx="553088" cy="389466"/>
          </a:xfrm>
          <a:prstGeom prst="rect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76200" dist="63500" dir="2700000">
              <a:srgbClr val="000000">
                <a:alpha val="43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7577151" y="4307995"/>
            <a:ext cx="553088" cy="389466"/>
          </a:xfrm>
          <a:prstGeom prst="rect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76200" dist="63500" dir="2700000">
              <a:srgbClr val="000000">
                <a:alpha val="43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7674517" y="4430762"/>
            <a:ext cx="553088" cy="389466"/>
          </a:xfrm>
          <a:prstGeom prst="rect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76200" dist="63500" dir="2700000">
              <a:srgbClr val="000000">
                <a:alpha val="43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0" name="TextBox 20"/>
          <p:cNvSpPr txBox="1">
            <a:spLocks noChangeArrowheads="1"/>
          </p:cNvSpPr>
          <p:nvPr/>
        </p:nvSpPr>
        <p:spPr bwMode="auto">
          <a:xfrm>
            <a:off x="7671020" y="4425258"/>
            <a:ext cx="57128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 smtClean="0"/>
              <a:t>Write replica</a:t>
            </a:r>
            <a:endParaRPr lang="en-US" sz="1000" dirty="0"/>
          </a:p>
        </p:txBody>
      </p:sp>
      <p:cxnSp>
        <p:nvCxnSpPr>
          <p:cNvPr id="47" name="Straight Arrow Connector 46"/>
          <p:cNvCxnSpPr>
            <a:stCxn id="51" idx="3"/>
            <a:endCxn id="55" idx="1"/>
          </p:cNvCxnSpPr>
          <p:nvPr/>
        </p:nvCxnSpPr>
        <p:spPr>
          <a:xfrm>
            <a:off x="7058193" y="4354108"/>
            <a:ext cx="616324" cy="271387"/>
          </a:xfrm>
          <a:prstGeom prst="straightConnector1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52" idx="3"/>
            <a:endCxn id="55" idx="1"/>
          </p:cNvCxnSpPr>
          <p:nvPr/>
        </p:nvCxnSpPr>
        <p:spPr>
          <a:xfrm>
            <a:off x="7119647" y="4477017"/>
            <a:ext cx="554870" cy="148478"/>
          </a:xfrm>
          <a:prstGeom prst="straightConnector1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53" idx="3"/>
            <a:endCxn id="55" idx="1"/>
          </p:cNvCxnSpPr>
          <p:nvPr/>
        </p:nvCxnSpPr>
        <p:spPr>
          <a:xfrm>
            <a:off x="7181101" y="4599925"/>
            <a:ext cx="493416" cy="25570"/>
          </a:xfrm>
          <a:prstGeom prst="straightConnector1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4" idx="3"/>
            <a:endCxn id="55" idx="1"/>
          </p:cNvCxnSpPr>
          <p:nvPr/>
        </p:nvCxnSpPr>
        <p:spPr>
          <a:xfrm flipV="1">
            <a:off x="7242555" y="4625495"/>
            <a:ext cx="431962" cy="128066"/>
          </a:xfrm>
          <a:prstGeom prst="straightConnector1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endCxn id="122" idx="1"/>
          </p:cNvCxnSpPr>
          <p:nvPr/>
        </p:nvCxnSpPr>
        <p:spPr>
          <a:xfrm>
            <a:off x="7066659" y="4358342"/>
            <a:ext cx="510492" cy="144386"/>
          </a:xfrm>
          <a:prstGeom prst="straightConnector1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endCxn id="122" idx="1"/>
          </p:cNvCxnSpPr>
          <p:nvPr/>
        </p:nvCxnSpPr>
        <p:spPr>
          <a:xfrm>
            <a:off x="7128113" y="4481250"/>
            <a:ext cx="449038" cy="21478"/>
          </a:xfrm>
          <a:prstGeom prst="straightConnector1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endCxn id="122" idx="1"/>
          </p:cNvCxnSpPr>
          <p:nvPr/>
        </p:nvCxnSpPr>
        <p:spPr>
          <a:xfrm flipV="1">
            <a:off x="7189567" y="4502728"/>
            <a:ext cx="387584" cy="101430"/>
          </a:xfrm>
          <a:prstGeom prst="straightConnector1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endCxn id="122" idx="1"/>
          </p:cNvCxnSpPr>
          <p:nvPr/>
        </p:nvCxnSpPr>
        <p:spPr>
          <a:xfrm flipV="1">
            <a:off x="7251020" y="4502728"/>
            <a:ext cx="326131" cy="255067"/>
          </a:xfrm>
          <a:prstGeom prst="straightConnector1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4" name="Freeform 163"/>
          <p:cNvSpPr/>
          <p:nvPr/>
        </p:nvSpPr>
        <p:spPr>
          <a:xfrm>
            <a:off x="7550150" y="4780011"/>
            <a:ext cx="95250" cy="190500"/>
          </a:xfrm>
          <a:custGeom>
            <a:avLst/>
            <a:gdLst>
              <a:gd name="connsiteX0" fmla="*/ 0 w 95250"/>
              <a:gd name="connsiteY0" fmla="*/ 6350 h 190500"/>
              <a:gd name="connsiteX1" fmla="*/ 0 w 95250"/>
              <a:gd name="connsiteY1" fmla="*/ 190500 h 190500"/>
              <a:gd name="connsiteX2" fmla="*/ 95250 w 95250"/>
              <a:gd name="connsiteY2" fmla="*/ 190500 h 190500"/>
              <a:gd name="connsiteX3" fmla="*/ 95250 w 95250"/>
              <a:gd name="connsiteY3" fmla="*/ 0 h 190500"/>
              <a:gd name="connsiteX0" fmla="*/ 0 w 95250"/>
              <a:gd name="connsiteY0" fmla="*/ 6350 h 190500"/>
              <a:gd name="connsiteX1" fmla="*/ 0 w 95250"/>
              <a:gd name="connsiteY1" fmla="*/ 190500 h 190500"/>
              <a:gd name="connsiteX2" fmla="*/ 95250 w 95250"/>
              <a:gd name="connsiteY2" fmla="*/ 190500 h 190500"/>
              <a:gd name="connsiteX3" fmla="*/ 95250 w 95250"/>
              <a:gd name="connsiteY3" fmla="*/ 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50" h="190500">
                <a:moveTo>
                  <a:pt x="0" y="6350"/>
                </a:moveTo>
                <a:lnTo>
                  <a:pt x="0" y="190500"/>
                </a:lnTo>
                <a:lnTo>
                  <a:pt x="95250" y="190500"/>
                </a:lnTo>
                <a:lnTo>
                  <a:pt x="95250" y="0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6" name="Straight Connector 165"/>
          <p:cNvCxnSpPr/>
          <p:nvPr/>
        </p:nvCxnSpPr>
        <p:spPr>
          <a:xfrm flipV="1">
            <a:off x="7550150" y="4853036"/>
            <a:ext cx="98425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V="1">
            <a:off x="7550150" y="4891136"/>
            <a:ext cx="98425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V="1">
            <a:off x="7546975" y="4929236"/>
            <a:ext cx="98425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6566560" y="2360612"/>
            <a:ext cx="193047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7642699" y="1915080"/>
            <a:ext cx="931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+R</a:t>
            </a:r>
            <a:r>
              <a:rPr lang="en-US" baseline="-25000" dirty="0" smtClean="0">
                <a:latin typeface="Corbel"/>
                <a:cs typeface="Corbel"/>
              </a:rPr>
              <a:t>1</a:t>
            </a:r>
            <a:r>
              <a:rPr lang="en-US" dirty="0" smtClean="0">
                <a:latin typeface="Corbel"/>
                <a:cs typeface="Corbel"/>
              </a:rPr>
              <a:t>(xy</a:t>
            </a:r>
            <a:r>
              <a:rPr lang="en-US" baseline="-25000" dirty="0" smtClean="0">
                <a:latin typeface="Corbel"/>
                <a:cs typeface="Corbel"/>
              </a:rPr>
              <a:t>1</a:t>
            </a:r>
            <a:r>
              <a:rPr lang="en-US" dirty="0" smtClean="0">
                <a:latin typeface="Corbel"/>
                <a:cs typeface="Corbel"/>
              </a:rPr>
              <a:t>)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553200" y="1903412"/>
            <a:ext cx="950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+R</a:t>
            </a:r>
            <a:r>
              <a:rPr lang="en-US" baseline="-25000" dirty="0" smtClean="0">
                <a:latin typeface="Corbel"/>
                <a:cs typeface="Corbel"/>
              </a:rPr>
              <a:t>2</a:t>
            </a:r>
            <a:r>
              <a:rPr lang="en-US" dirty="0" smtClean="0">
                <a:latin typeface="Corbel"/>
                <a:cs typeface="Corbel"/>
              </a:rPr>
              <a:t>(xy</a:t>
            </a:r>
            <a:r>
              <a:rPr lang="en-US" baseline="-25000" dirty="0" smtClean="0">
                <a:latin typeface="Corbel"/>
                <a:cs typeface="Corbel"/>
              </a:rPr>
              <a:t>2</a:t>
            </a:r>
            <a:r>
              <a:rPr lang="en-US" dirty="0" smtClean="0">
                <a:latin typeface="Corbel"/>
                <a:cs typeface="Corbel"/>
              </a:rPr>
              <a:t>)</a:t>
            </a:r>
            <a:endParaRPr lang="en-US" dirty="0">
              <a:latin typeface="Corbel"/>
              <a:cs typeface="Corbel"/>
            </a:endParaRPr>
          </a:p>
        </p:txBody>
      </p:sp>
      <p:cxnSp>
        <p:nvCxnSpPr>
          <p:cNvPr id="87" name="Straight Connector 86"/>
          <p:cNvCxnSpPr>
            <a:stCxn id="85" idx="2"/>
          </p:cNvCxnSpPr>
          <p:nvPr/>
        </p:nvCxnSpPr>
        <p:spPr>
          <a:xfrm rot="16200000" flipH="1">
            <a:off x="6924010" y="2377410"/>
            <a:ext cx="210106" cy="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16200000" flipH="1">
            <a:off x="7957693" y="2380965"/>
            <a:ext cx="210106" cy="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Application: Algorithmic Trading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981200"/>
            <a:ext cx="3048000" cy="1752600"/>
          </a:xfrm>
        </p:spPr>
        <p:txBody>
          <a:bodyPr>
            <a:normAutofit fontScale="70000" lnSpcReduction="20000"/>
          </a:bodyPr>
          <a:lstStyle/>
          <a:p>
            <a:pPr marL="285750" indent="-285750"/>
            <a:r>
              <a:rPr lang="en-US" dirty="0" smtClean="0"/>
              <a:t>Natural app for streaming: </a:t>
            </a:r>
            <a:r>
              <a:rPr lang="en-US" i="1" dirty="0" smtClean="0"/>
              <a:t>high-frequency</a:t>
            </a:r>
            <a:r>
              <a:rPr lang="en-US" dirty="0" smtClean="0"/>
              <a:t> algorithmic trading</a:t>
            </a:r>
          </a:p>
          <a:p>
            <a:pPr marL="457200" lvl="1" indent="-228600"/>
            <a:r>
              <a:rPr lang="en-US" dirty="0" smtClean="0"/>
              <a:t>Q1/2009: 73% of all equities trades in the US</a:t>
            </a:r>
          </a:p>
          <a:p>
            <a:pPr marL="457200" lvl="1" indent="-228600"/>
            <a:r>
              <a:rPr lang="en-US" dirty="0" smtClean="0"/>
              <a:t>~15% annual profit margin industry-wide</a:t>
            </a:r>
          </a:p>
        </p:txBody>
      </p:sp>
      <p:pic>
        <p:nvPicPr>
          <p:cNvPr id="4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4111823"/>
            <a:ext cx="3759200" cy="191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8"/>
          <p:cNvSpPr txBox="1">
            <a:spLocks noChangeArrowheads="1"/>
          </p:cNvSpPr>
          <p:nvPr/>
        </p:nvSpPr>
        <p:spPr bwMode="auto">
          <a:xfrm>
            <a:off x="4876800" y="5940623"/>
            <a:ext cx="3733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 smtClean="0"/>
              <a:t>Static </a:t>
            </a:r>
            <a:r>
              <a:rPr lang="en-US" sz="1400" dirty="0"/>
              <a:t>order book imbalance (SOBI)</a:t>
            </a:r>
          </a:p>
        </p:txBody>
      </p:sp>
      <p:pic>
        <p:nvPicPr>
          <p:cNvPr id="6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2800" y="2054423"/>
            <a:ext cx="5765956" cy="149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13"/>
          <p:cNvSpPr txBox="1">
            <a:spLocks noChangeArrowheads="1"/>
          </p:cNvSpPr>
          <p:nvPr/>
        </p:nvSpPr>
        <p:spPr bwMode="auto">
          <a:xfrm>
            <a:off x="3657600" y="3426023"/>
            <a:ext cx="51816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Bids (buyers) and asks (sellers) order book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" y="3681284"/>
            <a:ext cx="36576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eaLnBrk="0" hangingPunct="0">
              <a:spcBef>
                <a:spcPts val="2000"/>
              </a:spcBef>
              <a:buClr>
                <a:srgbClr val="A6A6A6"/>
              </a:buClr>
              <a:buSzPct val="90000"/>
              <a:buFont typeface="Wingdings" charset="2"/>
              <a:buChar char=""/>
            </a:pPr>
            <a:r>
              <a:rPr lang="en-US" sz="17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Order book trading </a:t>
            </a:r>
          </a:p>
          <a:p>
            <a:pPr lvl="1" indent="-228600" eaLnBrk="0" hangingPunct="0"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cs typeface="Corbel"/>
              </a:rPr>
              <a:t>Arbitrary updates of order volumes</a:t>
            </a:r>
          </a:p>
          <a:p>
            <a:pPr lvl="1" indent="-228600" eaLnBrk="0" hangingPunct="0"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cs typeface="Corbel"/>
              </a:rPr>
              <a:t>Wide variety of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cs typeface="Corbel"/>
              </a:rPr>
              <a:t>algos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cs typeface="Corbel"/>
              </a:rPr>
              <a:t> and actions:</a:t>
            </a:r>
          </a:p>
          <a:p>
            <a:pPr marL="684213" lvl="2" indent="-228600" eaLnBrk="0" hangingPunct="0"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Market makers, sniffers, icebergs</a:t>
            </a:r>
          </a:p>
          <a:p>
            <a:pPr marL="454025" lvl="0" indent="-454025" eaLnBrk="0" hangingPunct="0">
              <a:spcBef>
                <a:spcPts val="2000"/>
              </a:spcBef>
              <a:buClr>
                <a:srgbClr val="A6A6A6"/>
              </a:buClr>
              <a:buSzPct val="90000"/>
            </a:pPr>
            <a:endParaRPr lang="en-US" sz="1700" dirty="0">
              <a:solidFill>
                <a:srgbClr val="262626"/>
              </a:solidFill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Processing Example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 smtClean="0"/>
              <a:t>TPCH-like schema for illustration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762000" y="2590800"/>
            <a:ext cx="7467600" cy="2611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4025" marR="0" lvl="0" indent="-454025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Part(PartKey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Name):</a:t>
            </a:r>
            <a:r>
              <a:rPr kumimoji="0" lang="en-US" b="1" i="0" u="none" strike="noStrike" kern="0" cap="none" spc="0" normalizeH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P(PK, N)</a:t>
            </a:r>
          </a:p>
          <a:p>
            <a:pPr marL="454025" marR="0" lvl="0" indent="-454025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Order(OrderKey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CustomerKey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Date, </a:t>
            </a:r>
            <a:r>
              <a:rPr kumimoji="0" lang="en-US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ExchangeRate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</a:t>
            </a:r>
          </a:p>
          <a:p>
            <a:pPr marL="454025" marR="0" lvl="0" indent="-454025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O(OK, CK, D, XCH)</a:t>
            </a:r>
          </a:p>
          <a:p>
            <a:pPr marL="454025" marR="0" lvl="0" indent="-454025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LineItem(OrderKey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PartKey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Price): LI(OK, PK, P)</a:t>
            </a:r>
          </a:p>
          <a:p>
            <a:pPr marL="454025" marR="0" lvl="0" indent="-454025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Customer(CustomerKey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Name): C(CK, N)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62200" y="5131137"/>
            <a:ext cx="40324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</a:pP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select </a:t>
            </a:r>
            <a:r>
              <a:rPr lang="en-US" sz="2000" b="1" kern="0" dirty="0" err="1" smtClean="0">
                <a:solidFill>
                  <a:srgbClr val="262626"/>
                </a:solidFill>
                <a:latin typeface="Courier New"/>
              </a:rPr>
              <a:t>sum(LI.P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 * O.XCH)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</a:pP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from Order O, </a:t>
            </a:r>
            <a:r>
              <a:rPr lang="en-US" sz="2000" b="1" kern="0" dirty="0" err="1" smtClean="0">
                <a:solidFill>
                  <a:srgbClr val="262626"/>
                </a:solidFill>
                <a:latin typeface="Courier New"/>
              </a:rPr>
              <a:t>LineItem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 LI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</a:pP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where O.OK = LI.OK;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/>
              <a:t>Compilation Example</a:t>
            </a:r>
            <a:endParaRPr lang="en-US" dirty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 dirty="0" err="1"/>
              <a:t>q</a:t>
            </a:r>
            <a:r>
              <a:rPr lang="en-US" dirty="0"/>
              <a:t>[] = select </a:t>
            </a:r>
            <a:r>
              <a:rPr lang="en-US" dirty="0" err="1"/>
              <a:t>sum</a:t>
            </a:r>
            <a:r>
              <a:rPr lang="en-US" dirty="0" err="1" smtClean="0"/>
              <a:t>((A.p</a:t>
            </a:r>
            <a:r>
              <a:rPr lang="en-US" dirty="0" smtClean="0"/>
              <a:t>*</a:t>
            </a:r>
            <a:r>
              <a:rPr lang="en-US" dirty="0" err="1" smtClean="0"/>
              <a:t>A.v-B.p</a:t>
            </a:r>
            <a:r>
              <a:rPr lang="en-US" dirty="0" smtClean="0"/>
              <a:t>*</a:t>
            </a:r>
            <a:r>
              <a:rPr lang="en-US" dirty="0" err="1" smtClean="0"/>
              <a:t>B.v</a:t>
            </a:r>
            <a:r>
              <a:rPr lang="en-US" dirty="0" smtClean="0"/>
              <a:t>)*(</a:t>
            </a:r>
            <a:r>
              <a:rPr lang="en-US" dirty="0" err="1" smtClean="0"/>
              <a:t>A.t-B.t</a:t>
            </a:r>
            <a:r>
              <a:rPr lang="en-US" dirty="0" smtClean="0"/>
              <a:t>))</a:t>
            </a:r>
            <a:endParaRPr lang="en-US" dirty="0"/>
          </a:p>
          <a:p>
            <a:pPr eaLnBrk="1" hangingPunct="1">
              <a:buFont typeface="Wingdings" charset="2"/>
              <a:buNone/>
            </a:pPr>
            <a:r>
              <a:rPr lang="en-US" dirty="0"/>
              <a:t>      from</a:t>
            </a:r>
            <a:r>
              <a:rPr lang="en-US" dirty="0" smtClean="0"/>
              <a:t> Bids B, Asks A</a:t>
            </a:r>
          </a:p>
          <a:p>
            <a:pPr eaLnBrk="1" hangingPunct="1">
              <a:buFont typeface="Wingdings" charset="2"/>
              <a:buNone/>
            </a:pPr>
            <a:r>
              <a:rPr lang="en-US" dirty="0"/>
              <a:t>      where</a:t>
            </a:r>
            <a:r>
              <a:rPr lang="en-US" dirty="0" smtClean="0"/>
              <a:t> </a:t>
            </a:r>
            <a:r>
              <a:rPr lang="en-US" dirty="0" err="1" smtClean="0"/>
              <a:t>B.Bkid</a:t>
            </a:r>
            <a:r>
              <a:rPr lang="en-US" dirty="0" smtClean="0"/>
              <a:t> </a:t>
            </a:r>
            <a:r>
              <a:rPr lang="en-US" dirty="0"/>
              <a:t>=</a:t>
            </a:r>
            <a:r>
              <a:rPr lang="en-US" dirty="0" smtClean="0"/>
              <a:t> </a:t>
            </a:r>
            <a:r>
              <a:rPr lang="en-US" dirty="0" err="1" smtClean="0"/>
              <a:t>A.Bkid</a:t>
            </a:r>
            <a:r>
              <a:rPr lang="en-US" dirty="0" smtClean="0"/>
              <a:t>;</a:t>
            </a:r>
            <a:endParaRPr lang="en-US" dirty="0"/>
          </a:p>
          <a:p>
            <a:pPr eaLnBrk="1" hangingPunct="1">
              <a:buFont typeface="Wingdings" charset="2"/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Apps in the 2010</a:t>
            </a:r>
            <a:r>
              <a:rPr lang="en-US" sz="3000" dirty="0" smtClean="0"/>
              <a:t>s</a:t>
            </a:r>
            <a:r>
              <a:rPr lang="en-US" sz="4000" dirty="0" smtClean="0"/>
              <a:t>: Algorithmic Trading</a:t>
            </a:r>
            <a:endParaRPr lang="en-US" sz="40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2057400"/>
            <a:ext cx="8077200" cy="1034556"/>
          </a:xfrm>
        </p:spPr>
        <p:txBody>
          <a:bodyPr>
            <a:normAutofit fontScale="77500" lnSpcReduction="20000"/>
          </a:bodyPr>
          <a:lstStyle/>
          <a:p>
            <a:pPr marL="285750" indent="-285750">
              <a:spcBef>
                <a:spcPts val="600"/>
              </a:spcBef>
            </a:pPr>
            <a:r>
              <a:rPr lang="en-US" dirty="0" smtClean="0"/>
              <a:t>High-frequenc</a:t>
            </a:r>
            <a:r>
              <a:rPr lang="en-US" i="1" dirty="0" smtClean="0"/>
              <a:t>y</a:t>
            </a:r>
            <a:r>
              <a:rPr lang="en-US" dirty="0" smtClean="0"/>
              <a:t> algorithmic trading on order books</a:t>
            </a:r>
          </a:p>
          <a:p>
            <a:pPr marL="457200" lvl="1" indent="-228600">
              <a:spcBef>
                <a:spcPts val="800"/>
              </a:spcBef>
            </a:pPr>
            <a:r>
              <a:rPr lang="en-US" dirty="0" smtClean="0"/>
              <a:t>Q1/2009: 73% of all equities trades in the US</a:t>
            </a:r>
          </a:p>
          <a:p>
            <a:pPr marL="457200" lvl="1" indent="-228600">
              <a:spcBef>
                <a:spcPts val="800"/>
              </a:spcBef>
            </a:pPr>
            <a:r>
              <a:rPr lang="en-US" dirty="0" smtClean="0"/>
              <a:t>~15% annual profit margin industry-wide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" y="3352800"/>
            <a:ext cx="3200400" cy="2644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eaLnBrk="0" hangingPunct="0">
              <a:spcBef>
                <a:spcPts val="2000"/>
              </a:spcBef>
              <a:buClr>
                <a:srgbClr val="A6A6A6"/>
              </a:buClr>
              <a:buSzPct val="90000"/>
              <a:buFont typeface="Wingdings" charset="2"/>
              <a:buChar char=""/>
            </a:pPr>
            <a:r>
              <a:rPr lang="en-US" sz="19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Order book trading </a:t>
            </a:r>
          </a:p>
          <a:p>
            <a:pPr lvl="1" indent="-228600" eaLnBrk="0" hangingPunct="0"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Actions:</a:t>
            </a:r>
          </a:p>
          <a:p>
            <a:pPr marL="622300" lvl="2" indent="-228600" eaLnBrk="0" hangingPunc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400" dirty="0" err="1" smtClean="0">
                <a:solidFill>
                  <a:srgbClr val="262626"/>
                </a:solidFill>
                <a:latin typeface="Corbel"/>
                <a:cs typeface="Corbel"/>
              </a:rPr>
              <a:t>Algos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cs typeface="Corbel"/>
              </a:rPr>
              <a:t>: insertions, deletions of bid and ask orders</a:t>
            </a:r>
          </a:p>
          <a:p>
            <a:pPr marL="622300" lvl="2" indent="-228600" eaLnBrk="0" hangingPunc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cs typeface="Corbel"/>
              </a:rPr>
              <a:t>Exchange: matching (potentially partial) of bids and asks</a:t>
            </a:r>
          </a:p>
          <a:p>
            <a:pPr lvl="1" indent="-228600" eaLnBrk="0" hangingPunct="0"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Queries:</a:t>
            </a:r>
          </a:p>
          <a:p>
            <a:pPr marL="622300" lvl="2" indent="-228600" eaLnBrk="0" hangingPunc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400" dirty="0" err="1" smtClean="0">
                <a:solidFill>
                  <a:srgbClr val="262626"/>
                </a:solidFill>
                <a:latin typeface="Corbel"/>
                <a:cs typeface="Corbel"/>
              </a:rPr>
              <a:t>Algo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cs typeface="Corbel"/>
              </a:rPr>
              <a:t> strategies</a:t>
            </a:r>
          </a:p>
          <a:p>
            <a:pPr marL="622300" lvl="2" indent="-228600" eaLnBrk="0" hangingPunc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cs typeface="Corbel"/>
              </a:rPr>
              <a:t>Exchange simulation for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cs typeface="Corbel"/>
              </a:rPr>
              <a:t>backtesting</a:t>
            </a:r>
            <a:endParaRPr lang="en-US" sz="1400" dirty="0" smtClean="0">
              <a:solidFill>
                <a:srgbClr val="262626"/>
              </a:solidFill>
              <a:latin typeface="Corbel"/>
              <a:cs typeface="Corbel"/>
            </a:endParaRPr>
          </a:p>
          <a:p>
            <a:pPr marL="454025" lvl="0" indent="-454025" eaLnBrk="0" hangingPunct="0">
              <a:spcBef>
                <a:spcPts val="2000"/>
              </a:spcBef>
              <a:buClr>
                <a:srgbClr val="A6A6A6"/>
              </a:buClr>
              <a:buSzPct val="90000"/>
            </a:pPr>
            <a:endParaRPr lang="en-US" sz="1700" dirty="0">
              <a:solidFill>
                <a:srgbClr val="262626"/>
              </a:solidFill>
              <a:latin typeface="Corbel"/>
              <a:cs typeface="Corbel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3505200" y="4089086"/>
          <a:ext cx="1972788" cy="1956114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44500"/>
                <a:gridCol w="420062"/>
                <a:gridCol w="442746"/>
                <a:gridCol w="381000"/>
                <a:gridCol w="284480"/>
              </a:tblGrid>
              <a:tr h="32601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2526035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36721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NITE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184000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500</a:t>
                      </a:r>
                      <a:endParaRPr lang="en-US" sz="1000" dirty="0"/>
                    </a:p>
                  </a:txBody>
                  <a:tcPr marL="0" marR="0">
                    <a:solidFill>
                      <a:srgbClr val="FFFF00"/>
                    </a:solidFill>
                  </a:tcPr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2526690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36909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MASH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183200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2530574</a:t>
                      </a:r>
                      <a:endParaRPr lang="en-US" sz="1000" b="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37055</a:t>
                      </a:r>
                      <a:endParaRPr lang="en-US" sz="1000" b="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NITE</a:t>
                      </a:r>
                      <a:endParaRPr lang="en-US" sz="1000" b="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183000</a:t>
                      </a:r>
                      <a:endParaRPr lang="en-US" sz="1000" b="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300</a:t>
                      </a:r>
                      <a:endParaRPr lang="en-US" sz="1000" b="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2528321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37008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GSCO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182500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2529032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37011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FBCO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181900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600</a:t>
                      </a:r>
                      <a:endParaRPr lang="en-US" sz="1000" dirty="0"/>
                    </a:p>
                  </a:txBody>
                  <a:tcPr marL="0" marR="0"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866412" y="4089086"/>
          <a:ext cx="1972788" cy="1956114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44500"/>
                <a:gridCol w="420062"/>
                <a:gridCol w="442746"/>
                <a:gridCol w="381000"/>
                <a:gridCol w="284480"/>
              </a:tblGrid>
              <a:tr h="32601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2527389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37002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MSCO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185200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2527928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37006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GSCO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186100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2531230</a:t>
                      </a:r>
                      <a:endParaRPr lang="en-US" sz="1000" b="1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37075</a:t>
                      </a:r>
                      <a:endParaRPr lang="en-US" sz="1000" b="1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FBCO</a:t>
                      </a:r>
                      <a:endParaRPr lang="en-US" sz="1000" b="1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186400</a:t>
                      </a:r>
                      <a:endParaRPr lang="en-US" sz="1000" b="1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1000</a:t>
                      </a:r>
                      <a:endParaRPr lang="en-US" sz="1000" b="1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2528894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37020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NITE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186800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2529758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37032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MASH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187900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700</a:t>
                      </a:r>
                      <a:endParaRPr lang="en-US" sz="1000" dirty="0"/>
                    </a:p>
                  </a:txBody>
                  <a:tcPr marL="0" marR="0"/>
                </a:tc>
              </a:tr>
            </a:tbl>
          </a:graphicData>
        </a:graphic>
      </p:graphicFrame>
      <p:pic>
        <p:nvPicPr>
          <p:cNvPr id="13" name="Picture 12" descr="handshak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612" y="4219063"/>
            <a:ext cx="724711" cy="543533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3" idx="3"/>
          </p:cNvCxnSpPr>
          <p:nvPr/>
        </p:nvCxnSpPr>
        <p:spPr>
          <a:xfrm>
            <a:off x="6524323" y="4490830"/>
            <a:ext cx="315134" cy="100690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1"/>
          </p:cNvCxnSpPr>
          <p:nvPr/>
        </p:nvCxnSpPr>
        <p:spPr>
          <a:xfrm rot="10800000" flipV="1">
            <a:off x="5486140" y="4490829"/>
            <a:ext cx="313472" cy="7986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494812" y="4762596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Corbel"/>
                <a:cs typeface="Corbel"/>
              </a:rPr>
              <a:t>Electronic exchange</a:t>
            </a:r>
          </a:p>
          <a:p>
            <a:pPr algn="ctr"/>
            <a:r>
              <a:rPr lang="en-US" sz="1000" dirty="0" smtClean="0">
                <a:latin typeface="Corbel"/>
                <a:cs typeface="Corbel"/>
              </a:rPr>
              <a:t>(e.g., NYSE, NASDAQ)</a:t>
            </a:r>
            <a:endParaRPr lang="en-US" sz="1000" dirty="0">
              <a:latin typeface="Corbel"/>
              <a:cs typeface="Corbe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05200" y="3733800"/>
            <a:ext cx="1918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rbel"/>
                <a:cs typeface="Corbel"/>
              </a:rPr>
              <a:t>Bid order book (buyers)</a:t>
            </a:r>
            <a:endParaRPr lang="en-US" sz="1400" dirty="0">
              <a:latin typeface="Corbel"/>
              <a:cs typeface="Corbe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56108" y="3733800"/>
            <a:ext cx="1930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rbel"/>
                <a:cs typeface="Corbel"/>
              </a:rPr>
              <a:t>Ask order book (sellers)</a:t>
            </a:r>
            <a:endParaRPr lang="en-US" sz="1400" dirty="0">
              <a:latin typeface="Corbel"/>
              <a:cs typeface="Corbel"/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3731171" y="3286760"/>
          <a:ext cx="5031829" cy="37084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109980"/>
                <a:gridCol w="1075551"/>
                <a:gridCol w="1178813"/>
                <a:gridCol w="773405"/>
                <a:gridCol w="89408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Corbel"/>
                          <a:cs typeface="Corbel"/>
                        </a:rPr>
                        <a:t>t</a:t>
                      </a:r>
                      <a:r>
                        <a:rPr lang="en-US" sz="1200" dirty="0" smtClean="0">
                          <a:latin typeface="Corbel"/>
                          <a:cs typeface="Corbel"/>
                        </a:rPr>
                        <a:t> = timestamp</a:t>
                      </a:r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>
                          <a:latin typeface="Corbel"/>
                          <a:cs typeface="Corbel"/>
                        </a:rPr>
                        <a:t>oid</a:t>
                      </a:r>
                      <a:r>
                        <a:rPr lang="en-US" sz="1200" dirty="0" smtClean="0">
                          <a:latin typeface="Corbel"/>
                          <a:cs typeface="Corbel"/>
                        </a:rPr>
                        <a:t> = order id</a:t>
                      </a:r>
                    </a:p>
                    <a:p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Corbel"/>
                          <a:cs typeface="Corbel"/>
                        </a:rPr>
                        <a:t>bid = broker id</a:t>
                      </a:r>
                    </a:p>
                    <a:p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Corbel"/>
                          <a:cs typeface="Corbel"/>
                        </a:rPr>
                        <a:t>p</a:t>
                      </a:r>
                      <a:r>
                        <a:rPr lang="en-US" sz="1200" dirty="0" smtClean="0">
                          <a:latin typeface="Corbel"/>
                          <a:cs typeface="Corbel"/>
                        </a:rPr>
                        <a:t> =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>
                          <a:latin typeface="Corbel"/>
                          <a:cs typeface="Corbel"/>
                        </a:rPr>
                        <a:t>v</a:t>
                      </a:r>
                      <a:r>
                        <a:rPr lang="en-US" sz="1200" dirty="0" smtClean="0">
                          <a:latin typeface="Corbel"/>
                          <a:cs typeface="Corbel"/>
                        </a:rPr>
                        <a:t> = volume</a:t>
                      </a:r>
                    </a:p>
                    <a:p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Compilation Example</a:t>
            </a:r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None/>
            </a:pP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q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[] = select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sum((A.p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*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A.v-B.p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*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B.v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)*(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A.t-B.t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))</a:t>
            </a:r>
          </a:p>
          <a:p>
            <a:pPr eaLnBrk="1" hangingPunct="1">
              <a:buNone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     from Bids B, Asks A</a:t>
            </a:r>
          </a:p>
          <a:p>
            <a:pPr eaLnBrk="1" hangingPunct="1">
              <a:buNone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     where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B.bk_id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=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A.bk_id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;</a:t>
            </a:r>
          </a:p>
          <a:p>
            <a:pPr eaLnBrk="1" hangingPunct="1">
              <a:buFont typeface="Wingdings" charset="2"/>
              <a:buNone/>
            </a:pPr>
            <a:endParaRPr lang="en-US" dirty="0" smtClean="0">
              <a:solidFill>
                <a:srgbClr val="CCC5BE"/>
              </a:solidFill>
            </a:endParaRPr>
          </a:p>
          <a:p>
            <a:pPr eaLnBrk="1" hangingPunct="1">
              <a:buFont typeface="Wingdings" charset="2"/>
              <a:buNone/>
            </a:pPr>
            <a:r>
              <a:rPr lang="en-US" dirty="0" smtClean="0"/>
              <a:t>+</a:t>
            </a:r>
            <a:r>
              <a:rPr lang="en-US" dirty="0" err="1" smtClean="0"/>
              <a:t>B(xT,xOID,xBKID,xP,xV</a:t>
            </a:r>
            <a:r>
              <a:rPr lang="en-US" dirty="0" smtClean="0"/>
              <a:t>) </a:t>
            </a:r>
            <a:r>
              <a:rPr lang="en-US" dirty="0" err="1"/>
              <a:t>q</a:t>
            </a:r>
            <a:r>
              <a:rPr lang="en-US" dirty="0"/>
              <a:t>[] +=</a:t>
            </a:r>
          </a:p>
          <a:p>
            <a:pPr eaLnBrk="1" hangingPunct="1">
              <a:buFont typeface="Wingdings" charset="2"/>
              <a:buNone/>
            </a:pPr>
            <a:endParaRPr lang="en-US" dirty="0"/>
          </a:p>
          <a:p>
            <a:pPr eaLnBrk="1" hangingPunct="1">
              <a:buFont typeface="Wingdings" charset="2"/>
              <a:buNone/>
            </a:pPr>
            <a:r>
              <a:rPr lang="en-US" dirty="0"/>
              <a:t>      select </a:t>
            </a:r>
            <a:r>
              <a:rPr lang="en-US" dirty="0" err="1"/>
              <a:t>sum</a:t>
            </a:r>
            <a:r>
              <a:rPr lang="en-US" dirty="0" err="1" smtClean="0"/>
              <a:t>((A.p</a:t>
            </a:r>
            <a:r>
              <a:rPr lang="en-US" dirty="0" smtClean="0"/>
              <a:t>*</a:t>
            </a:r>
            <a:r>
              <a:rPr lang="en-US" dirty="0" err="1" smtClean="0"/>
              <a:t>A.v-</a:t>
            </a:r>
            <a:r>
              <a:rPr lang="en-US" dirty="0" err="1" smtClean="0">
                <a:solidFill>
                  <a:schemeClr val="accent2"/>
                </a:solidFill>
              </a:rPr>
              <a:t>xP</a:t>
            </a:r>
            <a:r>
              <a:rPr lang="en-US" dirty="0" smtClean="0">
                <a:solidFill>
                  <a:schemeClr val="accent2"/>
                </a:solidFill>
              </a:rPr>
              <a:t>*</a:t>
            </a:r>
            <a:r>
              <a:rPr lang="en-US" dirty="0" err="1" smtClean="0">
                <a:solidFill>
                  <a:schemeClr val="accent2"/>
                </a:solidFill>
              </a:rPr>
              <a:t>xV</a:t>
            </a:r>
            <a:r>
              <a:rPr lang="en-US" dirty="0" smtClean="0"/>
              <a:t>)*(</a:t>
            </a:r>
            <a:r>
              <a:rPr lang="en-US" dirty="0" err="1" smtClean="0"/>
              <a:t>A.t-</a:t>
            </a:r>
            <a:r>
              <a:rPr lang="en-US" dirty="0" err="1" smtClean="0">
                <a:solidFill>
                  <a:srgbClr val="FF6600"/>
                </a:solidFill>
              </a:rPr>
              <a:t>xT</a:t>
            </a:r>
            <a:r>
              <a:rPr lang="en-US" dirty="0" smtClean="0"/>
              <a:t>))</a:t>
            </a:r>
            <a:endParaRPr lang="en-US" dirty="0"/>
          </a:p>
          <a:p>
            <a:pPr eaLnBrk="1" hangingPunct="1">
              <a:buFont typeface="Wingdings" charset="2"/>
              <a:buNone/>
            </a:pPr>
            <a:r>
              <a:rPr lang="en-US" dirty="0"/>
              <a:t>      from </a:t>
            </a:r>
            <a:r>
              <a:rPr lang="en-US" dirty="0">
                <a:solidFill>
                  <a:schemeClr val="accent2"/>
                </a:solidFill>
              </a:rPr>
              <a:t>{&lt;</a:t>
            </a:r>
            <a:r>
              <a:rPr lang="en-US" dirty="0" err="1" smtClean="0">
                <a:solidFill>
                  <a:schemeClr val="accent2"/>
                </a:solidFill>
              </a:rPr>
              <a:t>xT,xOID,xBKID,xP,xV</a:t>
            </a:r>
            <a:r>
              <a:rPr lang="en-US" dirty="0" smtClean="0">
                <a:solidFill>
                  <a:schemeClr val="accent2"/>
                </a:solidFill>
              </a:rPr>
              <a:t>&gt;</a:t>
            </a:r>
            <a:r>
              <a:rPr lang="en-US" dirty="0">
                <a:solidFill>
                  <a:schemeClr val="accent2"/>
                </a:solidFill>
              </a:rPr>
              <a:t>}</a:t>
            </a:r>
            <a:r>
              <a:rPr lang="en-US" dirty="0" smtClean="0">
                <a:solidFill>
                  <a:schemeClr val="accent2"/>
                </a:solidFill>
              </a:rPr>
              <a:t> B</a:t>
            </a:r>
            <a:r>
              <a:rPr lang="en-US" dirty="0" smtClean="0"/>
              <a:t>, Asks A</a:t>
            </a:r>
          </a:p>
          <a:p>
            <a:pPr eaLnBrk="1" hangingPunct="1">
              <a:buFont typeface="Wingdings" charset="2"/>
              <a:buNone/>
            </a:pPr>
            <a:r>
              <a:rPr lang="en-US" dirty="0"/>
              <a:t>      where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2"/>
                </a:solidFill>
              </a:rPr>
              <a:t>xBKID</a:t>
            </a:r>
            <a:r>
              <a:rPr lang="en-US" dirty="0" smtClean="0"/>
              <a:t> </a:t>
            </a:r>
            <a:r>
              <a:rPr lang="en-US" dirty="0"/>
              <a:t>=</a:t>
            </a:r>
            <a:r>
              <a:rPr lang="en-US" dirty="0" smtClean="0"/>
              <a:t> </a:t>
            </a:r>
            <a:r>
              <a:rPr lang="en-US" dirty="0" err="1" smtClean="0"/>
              <a:t>A.bk_id</a:t>
            </a:r>
            <a:r>
              <a:rPr lang="en-US" dirty="0" smtClean="0"/>
              <a:t>;</a:t>
            </a:r>
            <a:endParaRPr lang="en-US" dirty="0"/>
          </a:p>
          <a:p>
            <a:pPr eaLnBrk="1" hangingPunct="1">
              <a:buFont typeface="Wingdings" charset="2"/>
              <a:buNone/>
            </a:pPr>
            <a:endParaRPr lang="en-US" dirty="0"/>
          </a:p>
          <a:p>
            <a:pPr eaLnBrk="1" hangingPunct="1">
              <a:buFont typeface="Wingdings" charset="2"/>
              <a:buNone/>
            </a:pPr>
            <a:r>
              <a:rPr lang="en-US" dirty="0" smtClean="0"/>
              <a:t>+</a:t>
            </a:r>
            <a:r>
              <a:rPr lang="en-US" dirty="0" err="1" smtClean="0"/>
              <a:t>A(yT,yOid,yBkid,yP,yV</a:t>
            </a:r>
            <a:r>
              <a:rPr lang="en-US" dirty="0" smtClean="0"/>
              <a:t>)      </a:t>
            </a:r>
            <a:r>
              <a:rPr lang="en-US" dirty="0" err="1"/>
              <a:t>q</a:t>
            </a:r>
            <a:r>
              <a:rPr lang="en-US" dirty="0"/>
              <a:t>[] += ...</a:t>
            </a:r>
          </a:p>
          <a:p>
            <a:pPr eaLnBrk="1" hangingPunct="1">
              <a:buFont typeface="Wingdings" charset="2"/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Compilation Example</a:t>
            </a:r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None/>
            </a:pP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q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[] = select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sum((A.p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*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A.v-B.p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*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B.v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)*(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A.t-B.t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))</a:t>
            </a:r>
          </a:p>
          <a:p>
            <a:pPr eaLnBrk="1" hangingPunct="1">
              <a:buNone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     from Bids B, Asks A</a:t>
            </a:r>
          </a:p>
          <a:p>
            <a:pPr eaLnBrk="1" hangingPunct="1">
              <a:buNone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     where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B.bk_id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=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A.bk_id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;</a:t>
            </a:r>
          </a:p>
          <a:p>
            <a:pPr eaLnBrk="1" hangingPunct="1">
              <a:buFont typeface="Wingdings" charset="2"/>
              <a:buNone/>
            </a:pPr>
            <a:endParaRPr lang="en-US" dirty="0" smtClean="0">
              <a:solidFill>
                <a:srgbClr val="CCC5BE"/>
              </a:solidFill>
            </a:endParaRPr>
          </a:p>
          <a:p>
            <a:pPr eaLnBrk="1" hangingPunct="1">
              <a:buFont typeface="Wingdings" charset="2"/>
              <a:buNone/>
            </a:pPr>
            <a:r>
              <a:rPr lang="en-US" dirty="0" smtClean="0"/>
              <a:t>+</a:t>
            </a:r>
            <a:r>
              <a:rPr lang="en-US" dirty="0" err="1" smtClean="0"/>
              <a:t>B(xT,xOID,xBKID,xP,xV</a:t>
            </a:r>
            <a:r>
              <a:rPr lang="en-US" dirty="0" smtClean="0"/>
              <a:t>) </a:t>
            </a:r>
            <a:r>
              <a:rPr lang="en-US" dirty="0" err="1"/>
              <a:t>q</a:t>
            </a:r>
            <a:r>
              <a:rPr lang="en-US" dirty="0"/>
              <a:t>[] +=</a:t>
            </a:r>
          </a:p>
          <a:p>
            <a:pPr eaLnBrk="1" hangingPunct="1">
              <a:buFont typeface="Wingdings" charset="2"/>
              <a:buNone/>
            </a:pPr>
            <a:endParaRPr lang="en-US" dirty="0"/>
          </a:p>
          <a:p>
            <a:pPr eaLnBrk="1" hangingPunct="1">
              <a:buFont typeface="Wingdings" charset="2"/>
              <a:buNone/>
            </a:pPr>
            <a:r>
              <a:rPr lang="en-US" dirty="0"/>
              <a:t>      select </a:t>
            </a:r>
            <a:r>
              <a:rPr lang="en-US" dirty="0" err="1"/>
              <a:t>sum</a:t>
            </a:r>
            <a:r>
              <a:rPr lang="en-US" dirty="0" err="1" smtClean="0"/>
              <a:t>(A.p</a:t>
            </a:r>
            <a:r>
              <a:rPr lang="en-US" dirty="0" smtClean="0"/>
              <a:t>*</a:t>
            </a:r>
            <a:r>
              <a:rPr lang="en-US" dirty="0" err="1" smtClean="0"/>
              <a:t>A.v</a:t>
            </a:r>
            <a:r>
              <a:rPr lang="en-US" dirty="0" smtClean="0"/>
              <a:t>*</a:t>
            </a:r>
            <a:r>
              <a:rPr lang="en-US" dirty="0" err="1" smtClean="0"/>
              <a:t>A.t</a:t>
            </a:r>
            <a:r>
              <a:rPr lang="en-US" dirty="0" smtClean="0"/>
              <a:t>)</a:t>
            </a:r>
          </a:p>
          <a:p>
            <a:pPr eaLnBrk="1" hangingPunct="1">
              <a:buFont typeface="Wingdings" charset="2"/>
              <a:buNone/>
              <a:tabLst>
                <a:tab pos="2005013" algn="l"/>
              </a:tabLst>
            </a:pPr>
            <a:r>
              <a:rPr lang="en-US" dirty="0" smtClean="0"/>
              <a:t>		- </a:t>
            </a:r>
            <a:r>
              <a:rPr lang="en-US" dirty="0" err="1" smtClean="0"/>
              <a:t>xT</a:t>
            </a:r>
            <a:r>
              <a:rPr lang="en-US" dirty="0" smtClean="0"/>
              <a:t>*</a:t>
            </a:r>
            <a:r>
              <a:rPr lang="en-US" dirty="0" err="1" smtClean="0"/>
              <a:t>sum(A.p</a:t>
            </a:r>
            <a:r>
              <a:rPr lang="en-US" dirty="0" smtClean="0"/>
              <a:t>*</a:t>
            </a:r>
            <a:r>
              <a:rPr lang="en-US" dirty="0" err="1" smtClean="0"/>
              <a:t>A.v</a:t>
            </a:r>
            <a:r>
              <a:rPr lang="en-US" dirty="0" smtClean="0"/>
              <a:t>)</a:t>
            </a:r>
          </a:p>
          <a:p>
            <a:pPr eaLnBrk="1" hangingPunct="1">
              <a:buFont typeface="Wingdings" charset="2"/>
              <a:buNone/>
              <a:tabLst>
                <a:tab pos="2005013" algn="l"/>
              </a:tabLst>
            </a:pPr>
            <a:r>
              <a:rPr lang="en-US" dirty="0" smtClean="0"/>
              <a:t>		- </a:t>
            </a:r>
            <a:r>
              <a:rPr lang="en-US" dirty="0" err="1" smtClean="0"/>
              <a:t>xP</a:t>
            </a:r>
            <a:r>
              <a:rPr lang="en-US" dirty="0" smtClean="0"/>
              <a:t>*</a:t>
            </a:r>
            <a:r>
              <a:rPr lang="en-US" dirty="0" err="1" smtClean="0"/>
              <a:t>xV</a:t>
            </a:r>
            <a:r>
              <a:rPr lang="en-US" dirty="0" smtClean="0"/>
              <a:t>*</a:t>
            </a:r>
            <a:r>
              <a:rPr lang="en-US" dirty="0" err="1" smtClean="0"/>
              <a:t>sum(A.t</a:t>
            </a:r>
            <a:r>
              <a:rPr lang="en-US" dirty="0" smtClean="0"/>
              <a:t>)</a:t>
            </a:r>
          </a:p>
          <a:p>
            <a:pPr eaLnBrk="1" hangingPunct="1">
              <a:buFont typeface="Wingdings" charset="2"/>
              <a:buNone/>
              <a:tabLst>
                <a:tab pos="2005013" algn="l"/>
              </a:tabLst>
            </a:pPr>
            <a:r>
              <a:rPr lang="en-US" dirty="0" smtClean="0"/>
              <a:t>		+ </a:t>
            </a:r>
            <a:r>
              <a:rPr lang="en-US" dirty="0" err="1" smtClean="0"/>
              <a:t>xP</a:t>
            </a:r>
            <a:r>
              <a:rPr lang="en-US" dirty="0" smtClean="0"/>
              <a:t>*</a:t>
            </a:r>
            <a:r>
              <a:rPr lang="en-US" dirty="0" err="1" smtClean="0"/>
              <a:t>xV</a:t>
            </a:r>
            <a:r>
              <a:rPr lang="en-US" dirty="0" smtClean="0"/>
              <a:t>*</a:t>
            </a:r>
            <a:r>
              <a:rPr lang="en-US" dirty="0" err="1" smtClean="0"/>
              <a:t>xT</a:t>
            </a:r>
            <a:endParaRPr lang="en-US" dirty="0" smtClean="0"/>
          </a:p>
          <a:p>
            <a:pPr eaLnBrk="1" hangingPunct="1">
              <a:buFont typeface="Wingdings" charset="2"/>
              <a:buNone/>
              <a:tabLst>
                <a:tab pos="2005013" algn="l"/>
              </a:tabLst>
            </a:pPr>
            <a:r>
              <a:rPr lang="en-US" dirty="0" smtClean="0"/>
              <a:t>      from 	Asks A</a:t>
            </a:r>
          </a:p>
          <a:p>
            <a:pPr eaLnBrk="1" hangingPunct="1">
              <a:buFont typeface="Wingdings" charset="2"/>
              <a:buNone/>
              <a:tabLst>
                <a:tab pos="2005013" algn="l"/>
              </a:tabLst>
            </a:pPr>
            <a:r>
              <a:rPr lang="en-US" dirty="0" smtClean="0"/>
              <a:t>      </a:t>
            </a:r>
            <a:r>
              <a:rPr lang="en-US" dirty="0"/>
              <a:t>where</a:t>
            </a:r>
            <a:r>
              <a:rPr lang="en-US" dirty="0" smtClean="0"/>
              <a:t> 	</a:t>
            </a:r>
            <a:r>
              <a:rPr lang="en-US" dirty="0" err="1" smtClean="0">
                <a:solidFill>
                  <a:schemeClr val="tx1"/>
                </a:solidFill>
              </a:rPr>
              <a:t>xBKID</a:t>
            </a:r>
            <a:r>
              <a:rPr lang="en-US" dirty="0" smtClean="0"/>
              <a:t> </a:t>
            </a:r>
            <a:r>
              <a:rPr lang="en-US" dirty="0"/>
              <a:t>=</a:t>
            </a:r>
            <a:r>
              <a:rPr lang="en-US" dirty="0" smtClean="0"/>
              <a:t> </a:t>
            </a:r>
            <a:r>
              <a:rPr lang="en-US" dirty="0" err="1" smtClean="0"/>
              <a:t>A.bk_id</a:t>
            </a:r>
            <a:r>
              <a:rPr lang="en-US" dirty="0" smtClean="0"/>
              <a:t>;</a:t>
            </a:r>
            <a:endParaRPr lang="en-US" dirty="0"/>
          </a:p>
          <a:p>
            <a:pPr eaLnBrk="1" hangingPunct="1">
              <a:buFont typeface="Wingdings" charset="2"/>
              <a:buNone/>
            </a:pPr>
            <a:endParaRPr lang="en-US" dirty="0"/>
          </a:p>
          <a:p>
            <a:pPr eaLnBrk="1" hangingPunct="1">
              <a:buFont typeface="Wingdings" charset="2"/>
              <a:buNone/>
            </a:pPr>
            <a:r>
              <a:rPr lang="en-US" dirty="0" smtClean="0"/>
              <a:t>+</a:t>
            </a:r>
            <a:r>
              <a:rPr lang="en-US" dirty="0" err="1" smtClean="0"/>
              <a:t>A(yT,yOid,yBkid,yP,yV</a:t>
            </a:r>
            <a:r>
              <a:rPr lang="en-US" dirty="0" smtClean="0"/>
              <a:t>)      </a:t>
            </a:r>
            <a:r>
              <a:rPr lang="en-US" dirty="0" err="1"/>
              <a:t>q</a:t>
            </a:r>
            <a:r>
              <a:rPr lang="en-US" dirty="0"/>
              <a:t>[] += ...</a:t>
            </a:r>
          </a:p>
          <a:p>
            <a:pPr eaLnBrk="1" hangingPunct="1">
              <a:buFont typeface="Wingdings" charset="2"/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Compilation Example</a:t>
            </a:r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None/>
            </a:pP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q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[] = select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sum((A.p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*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A.v-B.p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*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B.v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)*(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A.t-B.t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))</a:t>
            </a:r>
          </a:p>
          <a:p>
            <a:pPr eaLnBrk="1" hangingPunct="1">
              <a:buNone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     from Bids B, Asks A</a:t>
            </a:r>
          </a:p>
          <a:p>
            <a:pPr eaLnBrk="1" hangingPunct="1">
              <a:buNone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     where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B.bk_id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=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A.bk_id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;</a:t>
            </a:r>
          </a:p>
          <a:p>
            <a:pPr eaLnBrk="1" hangingPunct="1">
              <a:buFont typeface="Wingdings" charset="2"/>
              <a:buNone/>
            </a:pPr>
            <a:endParaRPr lang="en-US" dirty="0" smtClean="0">
              <a:solidFill>
                <a:srgbClr val="CCC5BE"/>
              </a:solidFill>
            </a:endParaRPr>
          </a:p>
          <a:p>
            <a:pPr eaLnBrk="1" hangingPunct="1">
              <a:buFont typeface="Wingdings" charset="2"/>
              <a:buNone/>
            </a:pPr>
            <a:r>
              <a:rPr lang="en-US" dirty="0" smtClean="0"/>
              <a:t>+</a:t>
            </a:r>
            <a:r>
              <a:rPr lang="en-US" dirty="0" err="1" smtClean="0"/>
              <a:t>B(xT,xOID,xBKID,xP,xV</a:t>
            </a:r>
            <a:r>
              <a:rPr lang="en-US" dirty="0" smtClean="0"/>
              <a:t>) </a:t>
            </a:r>
            <a:r>
              <a:rPr lang="en-US" dirty="0" err="1"/>
              <a:t>q</a:t>
            </a:r>
            <a:r>
              <a:rPr lang="en-US" dirty="0"/>
              <a:t>[] +</a:t>
            </a:r>
            <a:r>
              <a:rPr lang="en-US" dirty="0" smtClean="0"/>
              <a:t>= </a:t>
            </a:r>
            <a:r>
              <a:rPr lang="en-US" dirty="0" err="1" smtClean="0"/>
              <a:t>xP</a:t>
            </a:r>
            <a:r>
              <a:rPr lang="en-US" dirty="0" smtClean="0"/>
              <a:t>*</a:t>
            </a:r>
            <a:r>
              <a:rPr lang="en-US" dirty="0" err="1" smtClean="0"/>
              <a:t>xV</a:t>
            </a:r>
            <a:r>
              <a:rPr lang="en-US" dirty="0" smtClean="0"/>
              <a:t>*</a:t>
            </a:r>
            <a:r>
              <a:rPr lang="en-US" dirty="0" err="1" smtClean="0"/>
              <a:t>xT</a:t>
            </a:r>
            <a:r>
              <a:rPr lang="en-US" dirty="0" smtClean="0"/>
              <a:t> +</a:t>
            </a:r>
          </a:p>
          <a:p>
            <a:pPr eaLnBrk="1" hangingPunct="1">
              <a:spcBef>
                <a:spcPts val="600"/>
              </a:spcBef>
              <a:buFont typeface="Wingdings" charset="2"/>
              <a:buNone/>
            </a:pPr>
            <a:r>
              <a:rPr lang="en-US" dirty="0"/>
              <a:t>     </a:t>
            </a:r>
            <a:r>
              <a:rPr lang="en-US" dirty="0" smtClean="0"/>
              <a:t> (select </a:t>
            </a:r>
            <a:r>
              <a:rPr lang="en-US" dirty="0" err="1"/>
              <a:t>sum</a:t>
            </a:r>
            <a:r>
              <a:rPr lang="en-US" dirty="0" err="1" smtClean="0"/>
              <a:t>(A.p</a:t>
            </a:r>
            <a:r>
              <a:rPr lang="en-US" dirty="0" smtClean="0"/>
              <a:t>*</a:t>
            </a:r>
            <a:r>
              <a:rPr lang="en-US" dirty="0" err="1" smtClean="0"/>
              <a:t>A.v</a:t>
            </a:r>
            <a:r>
              <a:rPr lang="en-US" dirty="0" smtClean="0"/>
              <a:t>*</a:t>
            </a:r>
            <a:r>
              <a:rPr lang="en-US" dirty="0" err="1" smtClean="0"/>
              <a:t>A.t</a:t>
            </a:r>
            <a:r>
              <a:rPr lang="en-US" dirty="0" smtClean="0"/>
              <a:t>)  from Asks A</a:t>
            </a:r>
          </a:p>
          <a:p>
            <a:pPr eaLnBrk="1" hangingPunct="1">
              <a:buFont typeface="Wingdings" charset="2"/>
              <a:buNone/>
              <a:tabLst>
                <a:tab pos="2005013" algn="l"/>
              </a:tabLst>
            </a:pPr>
            <a:r>
              <a:rPr lang="en-US" dirty="0" smtClean="0"/>
              <a:t>      </a:t>
            </a:r>
            <a:r>
              <a:rPr lang="en-US" dirty="0"/>
              <a:t>where</a:t>
            </a:r>
            <a:r>
              <a:rPr lang="en-US" dirty="0" smtClean="0"/>
              <a:t> 	</a:t>
            </a:r>
            <a:r>
              <a:rPr lang="en-US" dirty="0" err="1" smtClean="0">
                <a:solidFill>
                  <a:schemeClr val="tx1"/>
                </a:solidFill>
              </a:rPr>
              <a:t>xBKID</a:t>
            </a:r>
            <a:r>
              <a:rPr lang="en-US" dirty="0" smtClean="0"/>
              <a:t> </a:t>
            </a:r>
            <a:r>
              <a:rPr lang="en-US" dirty="0"/>
              <a:t>=</a:t>
            </a:r>
            <a:r>
              <a:rPr lang="en-US" dirty="0" smtClean="0"/>
              <a:t> </a:t>
            </a:r>
            <a:r>
              <a:rPr lang="en-US" dirty="0" err="1" smtClean="0"/>
              <a:t>A.bk_id</a:t>
            </a:r>
            <a:r>
              <a:rPr lang="en-US" dirty="0" smtClean="0"/>
              <a:t>)</a:t>
            </a:r>
          </a:p>
          <a:p>
            <a:pPr eaLnBrk="1" hangingPunct="1">
              <a:spcBef>
                <a:spcPts val="600"/>
              </a:spcBef>
              <a:buNone/>
            </a:pPr>
            <a:r>
              <a:rPr lang="en-US" dirty="0" smtClean="0"/>
              <a:t>		- </a:t>
            </a:r>
            <a:r>
              <a:rPr lang="en-US" dirty="0" err="1" smtClean="0"/>
              <a:t>xT</a:t>
            </a:r>
            <a:r>
              <a:rPr lang="en-US" dirty="0" smtClean="0"/>
              <a:t>*(select </a:t>
            </a:r>
            <a:r>
              <a:rPr lang="en-US" dirty="0" err="1" smtClean="0"/>
              <a:t>sum(A.p</a:t>
            </a:r>
            <a:r>
              <a:rPr lang="en-US" dirty="0" smtClean="0"/>
              <a:t>*</a:t>
            </a:r>
            <a:r>
              <a:rPr lang="en-US" dirty="0" err="1" smtClean="0"/>
              <a:t>A.v</a:t>
            </a:r>
            <a:r>
              <a:rPr lang="en-US" dirty="0" smtClean="0"/>
              <a:t>) from Asks A</a:t>
            </a:r>
          </a:p>
          <a:p>
            <a:pPr eaLnBrk="1" hangingPunct="1">
              <a:buNone/>
              <a:tabLst>
                <a:tab pos="1828800" algn="l"/>
                <a:tab pos="2005013" algn="l"/>
              </a:tabLst>
            </a:pPr>
            <a:r>
              <a:rPr lang="en-US" dirty="0" smtClean="0"/>
              <a:t>      	where </a:t>
            </a:r>
            <a:r>
              <a:rPr lang="en-US" dirty="0" err="1" smtClean="0">
                <a:solidFill>
                  <a:schemeClr val="tx1"/>
                </a:solidFill>
              </a:rPr>
              <a:t>xBKID</a:t>
            </a:r>
            <a:r>
              <a:rPr lang="en-US" dirty="0" smtClean="0"/>
              <a:t> = </a:t>
            </a:r>
            <a:r>
              <a:rPr lang="en-US" dirty="0" err="1" smtClean="0"/>
              <a:t>A.bk_id</a:t>
            </a:r>
            <a:r>
              <a:rPr lang="en-US" dirty="0" smtClean="0"/>
              <a:t>)</a:t>
            </a:r>
          </a:p>
          <a:p>
            <a:pPr eaLnBrk="1" hangingPunct="1">
              <a:spcBef>
                <a:spcPts val="600"/>
              </a:spcBef>
              <a:buNone/>
            </a:pPr>
            <a:r>
              <a:rPr lang="en-US" dirty="0" smtClean="0"/>
              <a:t>		- </a:t>
            </a:r>
            <a:r>
              <a:rPr lang="en-US" dirty="0" err="1" smtClean="0"/>
              <a:t>xP</a:t>
            </a:r>
            <a:r>
              <a:rPr lang="en-US" dirty="0" smtClean="0"/>
              <a:t>*</a:t>
            </a:r>
            <a:r>
              <a:rPr lang="en-US" dirty="0" err="1" smtClean="0"/>
              <a:t>xV</a:t>
            </a:r>
            <a:r>
              <a:rPr lang="en-US" dirty="0" smtClean="0"/>
              <a:t>*(select </a:t>
            </a:r>
            <a:r>
              <a:rPr lang="en-US" dirty="0" err="1" smtClean="0"/>
              <a:t>sum(A.t</a:t>
            </a:r>
            <a:r>
              <a:rPr lang="en-US" dirty="0" smtClean="0"/>
              <a:t>)  from Asks A</a:t>
            </a:r>
          </a:p>
          <a:p>
            <a:pPr eaLnBrk="1" hangingPunct="1">
              <a:buNone/>
              <a:tabLst>
                <a:tab pos="2286000" algn="l"/>
              </a:tabLst>
            </a:pPr>
            <a:r>
              <a:rPr lang="en-US" dirty="0" smtClean="0"/>
              <a:t>      	where </a:t>
            </a:r>
            <a:r>
              <a:rPr lang="en-US" dirty="0" err="1" smtClean="0">
                <a:solidFill>
                  <a:schemeClr val="tx1"/>
                </a:solidFill>
              </a:rPr>
              <a:t>xBKID</a:t>
            </a:r>
            <a:r>
              <a:rPr lang="en-US" dirty="0" smtClean="0"/>
              <a:t> = </a:t>
            </a:r>
            <a:r>
              <a:rPr lang="en-US" dirty="0" err="1" smtClean="0"/>
              <a:t>A.bk_id</a:t>
            </a:r>
            <a:r>
              <a:rPr lang="en-US" dirty="0" smtClean="0"/>
              <a:t>)</a:t>
            </a:r>
          </a:p>
          <a:p>
            <a:pPr eaLnBrk="1" hangingPunct="1">
              <a:buNone/>
              <a:tabLst>
                <a:tab pos="2005013" algn="l"/>
              </a:tabLst>
            </a:pPr>
            <a:r>
              <a:rPr lang="en-US" dirty="0" smtClean="0"/>
              <a:t>`</a:t>
            </a:r>
          </a:p>
          <a:p>
            <a:pPr eaLnBrk="1" hangingPunct="1">
              <a:buFont typeface="Wingdings" charset="2"/>
              <a:buNone/>
            </a:pPr>
            <a:r>
              <a:rPr lang="en-US" dirty="0" smtClean="0"/>
              <a:t>+</a:t>
            </a:r>
            <a:r>
              <a:rPr lang="en-US" dirty="0" err="1" smtClean="0"/>
              <a:t>A(yT,yOid,yBkid,yP,yV</a:t>
            </a:r>
            <a:r>
              <a:rPr lang="en-US" dirty="0" smtClean="0"/>
              <a:t>)      </a:t>
            </a:r>
            <a:r>
              <a:rPr lang="en-US" dirty="0" err="1"/>
              <a:t>q</a:t>
            </a:r>
            <a:r>
              <a:rPr lang="en-US" dirty="0"/>
              <a:t>[] += ...</a:t>
            </a:r>
          </a:p>
          <a:p>
            <a:pPr eaLnBrk="1" hangingPunct="1">
              <a:buFont typeface="Wingdings" charset="2"/>
              <a:buNone/>
            </a:pPr>
            <a:endParaRPr lang="en-US" dirty="0"/>
          </a:p>
        </p:txBody>
      </p:sp>
      <p:sp>
        <p:nvSpPr>
          <p:cNvPr id="4" name="Right Brace 3"/>
          <p:cNvSpPr/>
          <p:nvPr/>
        </p:nvSpPr>
        <p:spPr>
          <a:xfrm>
            <a:off x="7239000" y="3886200"/>
            <a:ext cx="152400" cy="457200"/>
          </a:xfrm>
          <a:prstGeom prst="rightBrac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/>
          <p:cNvSpPr/>
          <p:nvPr/>
        </p:nvSpPr>
        <p:spPr>
          <a:xfrm>
            <a:off x="7239000" y="4572000"/>
            <a:ext cx="152400" cy="457200"/>
          </a:xfrm>
          <a:prstGeom prst="rightBrac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/>
          <p:cNvSpPr/>
          <p:nvPr/>
        </p:nvSpPr>
        <p:spPr>
          <a:xfrm>
            <a:off x="7239000" y="5257800"/>
            <a:ext cx="152400" cy="457200"/>
          </a:xfrm>
          <a:prstGeom prst="rightBrac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391400" y="3886200"/>
            <a:ext cx="1431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q1[xBKID]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391400" y="4583668"/>
            <a:ext cx="1431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q2[xBKID]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391400" y="5269468"/>
            <a:ext cx="1431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q3[xBKID]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</a:t>
            </a:r>
            <a:r>
              <a:rPr lang="en-US" smtClean="0"/>
              <a:t>M3 Evaluation Example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323669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ΔC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4241796"/>
          <a:ext cx="1752600" cy="37084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Δq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9307303" y="1904998"/>
          <a:ext cx="128449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8449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q1[US]+=1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q1[UK]-=1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326353" y="4318913"/>
          <a:ext cx="126544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6544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Δq2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q2[1,US]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q2[2,UK]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q2[4,US]+=1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q2[3,UK]-=1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q2[3,US]+=1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7"/>
          <a:ext cx="990600" cy="445008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755228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49367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543800" y="3856357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64733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ΔC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1,US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4241796"/>
          <a:ext cx="1752600" cy="7416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Δq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9307303" y="1904998"/>
          <a:ext cx="128449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8449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q1[US]+=1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q1[UK]-=1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326353" y="4318913"/>
          <a:ext cx="126544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6544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Δq2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q2[1,US]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q2[2,UK]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q2[4,US]+=1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q2[3,UK]-=1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q2[3,US]+=1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7"/>
          <a:ext cx="990600" cy="890016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755228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49367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543800" y="3856357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64733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ΔC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1,US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4241796"/>
          <a:ext cx="1752600" cy="7416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Δq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9307303" y="1904998"/>
          <a:ext cx="128449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8449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q1[US]+=1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q1[UK]-=1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326353" y="4318913"/>
          <a:ext cx="126544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6544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Δq2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q2[1,US]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q2[2,UK]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q2[4,US]+=1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q2[3,UK]-=1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q2[3,US]+=1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7"/>
          <a:ext cx="990600" cy="890016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1510456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US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83690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US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43800" y="3856357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971007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ΔC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2,UK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4241796"/>
          <a:ext cx="1752600" cy="111252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Δq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9307303" y="1904998"/>
          <a:ext cx="128449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8449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q1[US]+=1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q1[UK]-=1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326353" y="4318913"/>
          <a:ext cx="126544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6544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Δq2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q2[1,US]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q2[2,UK]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q2[4,US]+=1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q2[3,UK]-=1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q2[3,US]+=1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6"/>
          <a:ext cx="990600" cy="133502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2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1510456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83690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43800" y="3856357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971007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ΔC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2,UK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4241796"/>
          <a:ext cx="1752600" cy="111252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Δq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9307303" y="1904998"/>
          <a:ext cx="128449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8449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q1[US]+=1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q1[UK]-=1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326353" y="4318913"/>
          <a:ext cx="126544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6544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Δq2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q2[1,US]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q2[2,UK]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q2[4,US]+=1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q2[3,UK]-=1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q2[3,US]+=1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6"/>
          <a:ext cx="990600" cy="133502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226568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UK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118012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2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UK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43800" y="3856357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1294676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ΔC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2,UK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3.UK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4241797"/>
          <a:ext cx="1752600" cy="164592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Δq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+= q1[UK] + 1</a:t>
                      </a:r>
                    </a:p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q2[2,UK]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9307303" y="1904998"/>
          <a:ext cx="128449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8449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q1[US]+=1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q1[UK]-=1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326353" y="4318913"/>
          <a:ext cx="126544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6544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Δq2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q2[1,US]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q2[2,UK]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q2[4,US]+=1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q2[3,UK]-=1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q2[3,US]+=1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6"/>
          <a:ext cx="990600" cy="1780032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3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2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226568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118012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43800" y="3856357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Apps in the 2010s: </a:t>
            </a:r>
            <a:r>
              <a:rPr lang="en-US" sz="3200" dirty="0" err="1" smtClean="0"/>
              <a:t>Microblogging</a:t>
            </a:r>
            <a:r>
              <a:rPr lang="en-US" sz="3200" dirty="0" smtClean="0"/>
              <a:t>, Personal Feeds</a:t>
            </a:r>
            <a:endParaRPr lang="en-US" sz="32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4364037" cy="4013200"/>
          </a:xfrm>
        </p:spPr>
        <p:txBody>
          <a:bodyPr/>
          <a:lstStyle/>
          <a:p>
            <a:r>
              <a:rPr lang="en-US" dirty="0" err="1" smtClean="0"/>
              <a:t>Facebook</a:t>
            </a:r>
            <a:r>
              <a:rPr lang="en-US" dirty="0" smtClean="0"/>
              <a:t>, Twitter streams</a:t>
            </a:r>
          </a:p>
          <a:p>
            <a:r>
              <a:rPr lang="en-US" dirty="0" smtClean="0"/>
              <a:t>Status feed update examples:</a:t>
            </a:r>
          </a:p>
          <a:p>
            <a:pPr lvl="1"/>
            <a:r>
              <a:rPr lang="en-US" dirty="0" smtClean="0"/>
              <a:t>Comments added to threads at any time</a:t>
            </a:r>
          </a:p>
          <a:p>
            <a:pPr lvl="1"/>
            <a:r>
              <a:rPr lang="en-US" dirty="0" smtClean="0"/>
              <a:t>Posts removed from threads at any time</a:t>
            </a:r>
          </a:p>
          <a:p>
            <a:r>
              <a:rPr lang="en-US" dirty="0" smtClean="0"/>
              <a:t>Queries:</a:t>
            </a:r>
          </a:p>
          <a:p>
            <a:pPr lvl="1"/>
            <a:r>
              <a:rPr lang="en-US" dirty="0" smtClean="0"/>
              <a:t>Status analysis (e.g. to find hot trends)</a:t>
            </a:r>
          </a:p>
          <a:p>
            <a:pPr lvl="1"/>
            <a:r>
              <a:rPr lang="en-US" dirty="0" smtClean="0"/>
              <a:t>Useful for advertising</a:t>
            </a:r>
            <a:endParaRPr lang="en-US" dirty="0"/>
          </a:p>
        </p:txBody>
      </p:sp>
      <p:pic>
        <p:nvPicPr>
          <p:cNvPr id="7" name="Picture 6" descr="fbstatu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782" y="2400810"/>
            <a:ext cx="2896668" cy="1751579"/>
          </a:xfrm>
          <a:prstGeom prst="rect">
            <a:avLst/>
          </a:prstGeom>
        </p:spPr>
      </p:pic>
      <p:pic>
        <p:nvPicPr>
          <p:cNvPr id="10" name="Picture 9" descr="fbthread.png"/>
          <p:cNvPicPr>
            <a:picLocks noChangeAspect="1"/>
          </p:cNvPicPr>
          <p:nvPr/>
        </p:nvPicPr>
        <p:blipFill>
          <a:blip r:embed="rId3"/>
          <a:srcRect b="36450"/>
          <a:stretch>
            <a:fillRect/>
          </a:stretch>
        </p:blipFill>
        <p:spPr>
          <a:xfrm>
            <a:off x="5107731" y="3505200"/>
            <a:ext cx="3173260" cy="2862537"/>
          </a:xfrm>
          <a:prstGeom prst="rect">
            <a:avLst/>
          </a:prstGeom>
        </p:spPr>
      </p:pic>
      <p:pic>
        <p:nvPicPr>
          <p:cNvPr id="4" name="Picture 3" descr="twitter-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833" y="1985267"/>
            <a:ext cx="999420" cy="999420"/>
          </a:xfrm>
          <a:prstGeom prst="rect">
            <a:avLst/>
          </a:prstGeom>
        </p:spPr>
      </p:pic>
      <p:pic>
        <p:nvPicPr>
          <p:cNvPr id="5" name="Picture 4" descr="facebook-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7731" y="1985267"/>
            <a:ext cx="1032102" cy="1032102"/>
          </a:xfrm>
          <a:prstGeom prst="rect">
            <a:avLst/>
          </a:prstGeom>
        </p:spPr>
      </p:pic>
      <p:sp>
        <p:nvSpPr>
          <p:cNvPr id="11" name="Rounded Rectangular Callout 10"/>
          <p:cNvSpPr/>
          <p:nvPr/>
        </p:nvSpPr>
        <p:spPr>
          <a:xfrm>
            <a:off x="4953000" y="3505201"/>
            <a:ext cx="3327991" cy="2995590"/>
          </a:xfrm>
          <a:prstGeom prst="wedgeRoundRectCallout">
            <a:avLst>
              <a:gd name="adj1" fmla="val 15845"/>
              <a:gd name="adj2" fmla="val -62159"/>
              <a:gd name="adj3" fmla="val 16667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6718300" y="3898901"/>
            <a:ext cx="420953" cy="20955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526873" y="5086351"/>
            <a:ext cx="420027" cy="18415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1294676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ΔC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2,UK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3.UK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4241797"/>
          <a:ext cx="1752600" cy="164592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Δq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+= q1[UK] + 1</a:t>
                      </a:r>
                    </a:p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q2[2,UK]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9307303" y="1904998"/>
          <a:ext cx="128449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8449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q1[US]+=1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q1[UK]-=1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326353" y="4318913"/>
          <a:ext cx="126544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6544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Δq2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q2[1,US]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q2[2,UK]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q2[4,US]+=1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q2[3,UK]-=1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q2[3,US]+=1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6"/>
          <a:ext cx="990600" cy="1780032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226568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152335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3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UK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43800" y="3856357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1618345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ΔC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2,UK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4,US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4241797"/>
          <a:ext cx="1752600" cy="217932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Δq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+= q1[UK] + 1</a:t>
                      </a:r>
                    </a:p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q2[2,UK]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q[4] += q1[US] + 1</a:t>
                      </a:r>
                    </a:p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q2[1,US]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9307303" y="1904998"/>
          <a:ext cx="128449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8449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q1[US]+=1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q1[UK]-=1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326353" y="4318913"/>
          <a:ext cx="126544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6544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Δq2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q2[1,US]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q2[2,UK]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q2[4,US]+=1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q2[3,UK]-=1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q2[3,US]+=1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6"/>
          <a:ext cx="990600" cy="22250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4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2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226568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152335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43800" y="3856357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1618345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ΔC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2,UK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4,US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4241797"/>
          <a:ext cx="1752600" cy="217932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Δq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+= q1[UK] + 1</a:t>
                      </a:r>
                    </a:p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q2[2,UK]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q[4] += q1[US] + 1</a:t>
                      </a:r>
                    </a:p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q2[1,US]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9307303" y="1904998"/>
          <a:ext cx="128449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8449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q1[US]+=1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q1[UK]-=1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326353" y="4318913"/>
          <a:ext cx="126544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6544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Δq2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q2[1,US]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q2[2,UK]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q2[4,US]+=1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q2[3,UK]-=1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q2[3,US]+=1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6"/>
          <a:ext cx="990600" cy="22250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226568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186657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4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US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43800" y="3856357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1942014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ΔC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2,UK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3,UK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3754116"/>
          <a:ext cx="1752600" cy="271272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Δq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+= q1[UK] + 1</a:t>
                      </a:r>
                    </a:p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q2[2,UK]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q[4] += q1[US] + 1</a:t>
                      </a:r>
                    </a:p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q2[1,US]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-= q1[UK] - 1</a:t>
                      </a:r>
                    </a:p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-= q2[2,UK]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9307303" y="1904998"/>
          <a:ext cx="128449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8449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q1[US]+=1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q1[UK]-=1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326353" y="4318913"/>
          <a:ext cx="126544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6544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Δq2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q2[1,US]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q2[2,UK]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q2[4,US]+=1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q2[3,UK]-=1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q2[3,US]+=1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6"/>
          <a:ext cx="990600" cy="22250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226568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186657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43800" y="3352800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1942014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ΔC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2,UK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3,UK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3754116"/>
          <a:ext cx="1752600" cy="271272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Δq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+= q1[UK] + 1</a:t>
                      </a:r>
                    </a:p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q2[2,UK]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q[4] += q1[US] + 1</a:t>
                      </a:r>
                    </a:p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q2[1,US]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-= q1[UK] - 1</a:t>
                      </a:r>
                    </a:p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-= q2[2,UK]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9307303" y="1904998"/>
          <a:ext cx="128449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8449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q1[US]+=1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q1[UK]-=1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326353" y="4318913"/>
          <a:ext cx="126544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6544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Δq2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q2[1,US]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q2[2,UK]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q2[4,US]+=1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q2[3,UK]-=1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q2[3,US]+=1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6"/>
          <a:ext cx="990600" cy="22250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226568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186657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43800" y="3352800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2265683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ΔC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2,UK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3,UK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3,US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3048000"/>
          <a:ext cx="1752600" cy="34594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Δq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+= q1[UK] + 1</a:t>
                      </a:r>
                    </a:p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q2[2,UK]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q[4] += q1[US] + 1</a:t>
                      </a:r>
                    </a:p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q2[1,US]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-= q1[UK] - 1</a:t>
                      </a:r>
                    </a:p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-= q2[2,UK]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+=</a:t>
                      </a:r>
                      <a:r>
                        <a:rPr lang="en-US" sz="1400" baseline="0" dirty="0" smtClean="0"/>
                        <a:t> q1[US] + 1</a:t>
                      </a:r>
                    </a:p>
                    <a:p>
                      <a:r>
                        <a:rPr lang="en-US" sz="1400" baseline="0" dirty="0" smtClean="0"/>
                        <a:t>q[1] += q2[1,US]</a:t>
                      </a:r>
                    </a:p>
                    <a:p>
                      <a:r>
                        <a:rPr lang="en-US" sz="1400" baseline="0" dirty="0" smtClean="0"/>
                        <a:t>q[4] += q2[4,US]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9307303" y="1904998"/>
          <a:ext cx="128449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8449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q1[US]+=1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q1[UK]-=1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326353" y="4318913"/>
          <a:ext cx="126544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6544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Δq2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q2[1,US]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q2[2,UK]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q2[4,US]+=1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q2[3,UK]-=1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q2[3,US]+=1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6"/>
          <a:ext cx="990600" cy="22250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226568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186657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43800" y="2678668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2265683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ΔC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2,UK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3,UK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3,US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3048000"/>
          <a:ext cx="1752600" cy="34594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Δq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+= q1[UK] + 1</a:t>
                      </a:r>
                    </a:p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q2[2,UK]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q[4] += q1[US] + 1</a:t>
                      </a:r>
                    </a:p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q2[1,US]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-= q1[UK] - 1</a:t>
                      </a:r>
                    </a:p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-= q2[2,UK]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+=</a:t>
                      </a:r>
                      <a:r>
                        <a:rPr lang="en-US" sz="1400" baseline="0" dirty="0" smtClean="0"/>
                        <a:t> q1[US] + 1</a:t>
                      </a:r>
                    </a:p>
                    <a:p>
                      <a:r>
                        <a:rPr lang="en-US" sz="1400" baseline="0" dirty="0" smtClean="0"/>
                        <a:t>q[1] += q2[1,US]</a:t>
                      </a:r>
                    </a:p>
                    <a:p>
                      <a:r>
                        <a:rPr lang="en-US" sz="1400" baseline="0" dirty="0" smtClean="0"/>
                        <a:t>q[4] += q2[4,US]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9307303" y="1904998"/>
          <a:ext cx="128449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8449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q1[US]+=1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q1[UK]-=1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326353" y="4318913"/>
          <a:ext cx="126544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6544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Δq2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q2[1,US]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q2[2,UK]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q2[4,US]+=1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q2[3,UK]-=1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q2[3,US]+=1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6"/>
          <a:ext cx="990600" cy="22250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226568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220980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3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US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43800" y="2678668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 Processing Slides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ight Arrow 58"/>
          <p:cNvSpPr/>
          <p:nvPr/>
        </p:nvSpPr>
        <p:spPr>
          <a:xfrm>
            <a:off x="887085" y="3950732"/>
            <a:ext cx="7647315" cy="849449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State of the Art in Update Processing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1981200"/>
            <a:ext cx="5079168" cy="3048000"/>
          </a:xfrm>
        </p:spPr>
        <p:txBody>
          <a:bodyPr>
            <a:normAutofit/>
          </a:bodyPr>
          <a:lstStyle/>
          <a:p>
            <a:r>
              <a:rPr lang="en-US" dirty="0" smtClean="0"/>
              <a:t>Stream processing is unsuitable for update-intensive apps</a:t>
            </a:r>
          </a:p>
          <a:p>
            <a:pPr lvl="1"/>
            <a:r>
              <a:rPr lang="en-US" dirty="0" smtClean="0"/>
              <a:t>Streams do not decouple data scoping and data manipulation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04800" y="4636532"/>
            <a:ext cx="106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rbel"/>
                <a:cs typeface="Corbel"/>
              </a:rPr>
              <a:t>Data stream</a:t>
            </a:r>
            <a:endParaRPr lang="en-US" sz="2400" dirty="0">
              <a:latin typeface="Corbel"/>
              <a:cs typeface="Corbel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533900" y="4138057"/>
            <a:ext cx="92075" cy="466725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733800" y="4138057"/>
            <a:ext cx="92075" cy="466725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752600" y="4138057"/>
            <a:ext cx="92075" cy="466725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2743200" y="4138057"/>
            <a:ext cx="92075" cy="466725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4054475" y="3733800"/>
            <a:ext cx="14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Snapshots</a:t>
            </a:r>
            <a:endParaRPr lang="en-US" dirty="0">
              <a:latin typeface="Corbel"/>
              <a:cs typeface="Corbel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rot="10800000" flipV="1">
            <a:off x="841375" y="3950215"/>
            <a:ext cx="3213100" cy="5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ular Callout 20"/>
          <p:cNvSpPr/>
          <p:nvPr/>
        </p:nvSpPr>
        <p:spPr>
          <a:xfrm>
            <a:off x="5191125" y="4724400"/>
            <a:ext cx="2581275" cy="1961118"/>
          </a:xfrm>
          <a:prstGeom prst="wedgeRoundRectCallout">
            <a:avLst>
              <a:gd name="adj1" fmla="val -73724"/>
              <a:gd name="adj2" fmla="val -5624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ular Callout 22"/>
          <p:cNvSpPr/>
          <p:nvPr/>
        </p:nvSpPr>
        <p:spPr>
          <a:xfrm>
            <a:off x="2057400" y="4865132"/>
            <a:ext cx="2581275" cy="1246743"/>
          </a:xfrm>
          <a:prstGeom prst="wedgeRoundRectCallout">
            <a:avLst>
              <a:gd name="adj1" fmla="val -20218"/>
              <a:gd name="adj2" fmla="val -6595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5" name="Table 24"/>
          <p:cNvGraphicFramePr>
            <a:graphicFrameLocks noGrp="1"/>
          </p:cNvGraphicFramePr>
          <p:nvPr/>
        </p:nvGraphicFramePr>
        <p:xfrm>
          <a:off x="2263775" y="5000625"/>
          <a:ext cx="2133599" cy="97289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90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5410201" y="4940227"/>
          <a:ext cx="2133599" cy="161297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90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ight Arrow 58"/>
          <p:cNvSpPr/>
          <p:nvPr/>
        </p:nvSpPr>
        <p:spPr>
          <a:xfrm>
            <a:off x="887085" y="4191000"/>
            <a:ext cx="7190115" cy="849449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State of the Art in Update Processing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1981200"/>
            <a:ext cx="5079168" cy="3048000"/>
          </a:xfrm>
        </p:spPr>
        <p:txBody>
          <a:bodyPr>
            <a:normAutofit/>
          </a:bodyPr>
          <a:lstStyle/>
          <a:p>
            <a:r>
              <a:rPr lang="en-US" dirty="0" smtClean="0"/>
              <a:t>Stream processing is unsuitable for update-intensive apps</a:t>
            </a:r>
          </a:p>
          <a:p>
            <a:pPr lvl="1"/>
            <a:r>
              <a:rPr lang="en-US" dirty="0" smtClean="0"/>
              <a:t>Streams do not decouple data scoping and data manipulation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04800" y="4876800"/>
            <a:ext cx="106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rbel"/>
                <a:cs typeface="Corbel"/>
              </a:rPr>
              <a:t>Data stream</a:t>
            </a:r>
            <a:endParaRPr lang="en-US" sz="2400" dirty="0">
              <a:latin typeface="Corbel"/>
              <a:cs typeface="Corbel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533900" y="4378325"/>
            <a:ext cx="92075" cy="466725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733800" y="4378325"/>
            <a:ext cx="92075" cy="466725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752600" y="4378325"/>
            <a:ext cx="92075" cy="466725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2743200" y="4378325"/>
            <a:ext cx="92075" cy="466725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3810000" y="3733800"/>
            <a:ext cx="14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Scope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18" name="Rounded Rectangular Callout 17"/>
          <p:cNvSpPr/>
          <p:nvPr/>
        </p:nvSpPr>
        <p:spPr>
          <a:xfrm>
            <a:off x="5857874" y="2069067"/>
            <a:ext cx="2676525" cy="2034065"/>
          </a:xfrm>
          <a:prstGeom prst="wedgeRoundRectCallout">
            <a:avLst>
              <a:gd name="adj1" fmla="val -88015"/>
              <a:gd name="adj2" fmla="val 56257"/>
              <a:gd name="adj3" fmla="val 16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6172201" y="2526267"/>
          <a:ext cx="2133599" cy="12929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9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5943600" y="2069067"/>
            <a:ext cx="186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Continuous query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276600" y="4191000"/>
            <a:ext cx="1660525" cy="838200"/>
          </a:xfrm>
          <a:prstGeom prst="roundRect">
            <a:avLst/>
          </a:prstGeom>
          <a:noFill/>
          <a:ln w="1016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Apps in the 2010</a:t>
            </a:r>
            <a:r>
              <a:rPr lang="en-US" sz="3000" dirty="0" smtClean="0"/>
              <a:t>s</a:t>
            </a:r>
            <a:r>
              <a:rPr lang="en-US" sz="4000" dirty="0" smtClean="0"/>
              <a:t>: Cloud Management</a:t>
            </a:r>
            <a:endParaRPr lang="en-US" sz="40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1981200"/>
            <a:ext cx="7564437" cy="4013200"/>
          </a:xfrm>
        </p:spPr>
        <p:txBody>
          <a:bodyPr/>
          <a:lstStyle/>
          <a:p>
            <a:r>
              <a:rPr lang="en-US" dirty="0" smtClean="0"/>
              <a:t>Data management for cloud infrastructure metadata</a:t>
            </a:r>
          </a:p>
          <a:p>
            <a:r>
              <a:rPr lang="en-US" dirty="0" smtClean="0"/>
              <a:t>Metadata updates:</a:t>
            </a:r>
          </a:p>
          <a:p>
            <a:pPr marL="635000" lvl="1" indent="-280988"/>
            <a:r>
              <a:rPr lang="en-US" dirty="0" smtClean="0"/>
              <a:t>VM / slice instantiation</a:t>
            </a:r>
          </a:p>
          <a:p>
            <a:pPr marL="635000" lvl="1" indent="-280988">
              <a:spcBef>
                <a:spcPts val="0"/>
              </a:spcBef>
              <a:buNone/>
            </a:pPr>
            <a:r>
              <a:rPr lang="en-US" dirty="0" smtClean="0"/>
              <a:t>	and migration</a:t>
            </a:r>
          </a:p>
          <a:p>
            <a:pPr marL="635000" lvl="1" indent="-280988"/>
            <a:r>
              <a:rPr lang="en-US" dirty="0" smtClean="0"/>
              <a:t>Resource replenishment</a:t>
            </a:r>
          </a:p>
          <a:p>
            <a:pPr marL="635000" lvl="1" indent="-280988">
              <a:spcBef>
                <a:spcPts val="0"/>
              </a:spcBef>
              <a:buNone/>
            </a:pPr>
            <a:r>
              <a:rPr lang="en-US" dirty="0" smtClean="0"/>
              <a:t>	and accountability</a:t>
            </a:r>
          </a:p>
        </p:txBody>
      </p:sp>
      <p:pic>
        <p:nvPicPr>
          <p:cNvPr id="4" name="Picture 3" descr="righscale-ec2-instances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3268601"/>
            <a:ext cx="4634288" cy="3055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5483" y="4724400"/>
            <a:ext cx="422031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4025" lvl="0" indent="-454025" defTabSz="914400" eaLnBrk="0" fontAlgn="base" hangingPunct="0"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Char char=""/>
            </a:pPr>
            <a:r>
              <a:rPr lang="en-US" sz="2400" dirty="0" smtClean="0">
                <a:solidFill>
                  <a:srgbClr val="262626"/>
                </a:solidFill>
                <a:latin typeface="Corbel"/>
                <a:cs typeface="Corbel"/>
              </a:rPr>
              <a:t>Queries:</a:t>
            </a:r>
          </a:p>
          <a:p>
            <a:pPr marL="635000" lvl="1" indent="-339725" defTabSz="9144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2200" dirty="0" smtClean="0">
                <a:solidFill>
                  <a:srgbClr val="262626"/>
                </a:solidFill>
                <a:latin typeface="Corbel"/>
                <a:cs typeface="Corbel"/>
              </a:rPr>
              <a:t>Cloud monitoring</a:t>
            </a:r>
          </a:p>
          <a:p>
            <a:pPr marL="635000" lvl="1" indent="-339725" defTabSz="9144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2200" dirty="0" smtClean="0">
                <a:solidFill>
                  <a:srgbClr val="262626"/>
                </a:solidFill>
                <a:latin typeface="Corbel"/>
                <a:cs typeface="Corbel"/>
              </a:rPr>
              <a:t>Billing queries</a:t>
            </a:r>
          </a:p>
          <a:p>
            <a:endParaRPr lang="en-US" dirty="0"/>
          </a:p>
        </p:txBody>
      </p:sp>
      <p:pic>
        <p:nvPicPr>
          <p:cNvPr id="6" name="Picture 5" descr="aws_logo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480373"/>
            <a:ext cx="1339734" cy="490147"/>
          </a:xfrm>
          <a:prstGeom prst="rect">
            <a:avLst/>
          </a:prstGeom>
        </p:spPr>
      </p:pic>
      <p:pic>
        <p:nvPicPr>
          <p:cNvPr id="7" name="Picture 6" descr="gogrid_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703" y="2696399"/>
            <a:ext cx="1538315" cy="272927"/>
          </a:xfrm>
          <a:prstGeom prst="rect">
            <a:avLst/>
          </a:prstGeom>
        </p:spPr>
      </p:pic>
      <p:pic>
        <p:nvPicPr>
          <p:cNvPr id="8" name="Picture 7" descr="joyent_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7426" y="2486851"/>
            <a:ext cx="1374062" cy="4836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ight Arrow 58"/>
          <p:cNvSpPr/>
          <p:nvPr/>
        </p:nvSpPr>
        <p:spPr>
          <a:xfrm>
            <a:off x="887085" y="4191000"/>
            <a:ext cx="7190115" cy="849449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State of the Art in Update Processing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1981200"/>
            <a:ext cx="5079168" cy="3048000"/>
          </a:xfrm>
        </p:spPr>
        <p:txBody>
          <a:bodyPr>
            <a:normAutofit/>
          </a:bodyPr>
          <a:lstStyle/>
          <a:p>
            <a:r>
              <a:rPr lang="en-US" dirty="0" smtClean="0"/>
              <a:t>Stream processing is unsuitable for update-intensive apps</a:t>
            </a:r>
          </a:p>
          <a:p>
            <a:pPr lvl="1"/>
            <a:r>
              <a:rPr lang="en-US" dirty="0" smtClean="0"/>
              <a:t>Streams do not decouple data scoping and data manipulation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04800" y="4876800"/>
            <a:ext cx="106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rbel"/>
                <a:cs typeface="Corbel"/>
              </a:rPr>
              <a:t>Data stream</a:t>
            </a:r>
            <a:endParaRPr lang="en-US" sz="2400" dirty="0">
              <a:latin typeface="Corbel"/>
              <a:cs typeface="Corbel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533900" y="4378325"/>
            <a:ext cx="92075" cy="466725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733800" y="4378325"/>
            <a:ext cx="92075" cy="466725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752600" y="4378325"/>
            <a:ext cx="92075" cy="466725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2743200" y="4378325"/>
            <a:ext cx="92075" cy="466725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3810000" y="3733800"/>
            <a:ext cx="14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Scope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18" name="Rounded Rectangular Callout 17"/>
          <p:cNvSpPr/>
          <p:nvPr/>
        </p:nvSpPr>
        <p:spPr>
          <a:xfrm>
            <a:off x="5857874" y="2069067"/>
            <a:ext cx="2676525" cy="2034065"/>
          </a:xfrm>
          <a:prstGeom prst="wedgeRoundRectCallout">
            <a:avLst>
              <a:gd name="adj1" fmla="val -88015"/>
              <a:gd name="adj2" fmla="val 56257"/>
              <a:gd name="adj3" fmla="val 16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6172201" y="2526267"/>
          <a:ext cx="2133599" cy="12929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9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5943600" y="2069067"/>
            <a:ext cx="186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Continuous query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276600" y="4191000"/>
            <a:ext cx="1660525" cy="838200"/>
          </a:xfrm>
          <a:prstGeom prst="roundRect">
            <a:avLst/>
          </a:prstGeom>
          <a:noFill/>
          <a:ln w="1016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5"/>
          <p:cNvSpPr/>
          <p:nvPr/>
        </p:nvSpPr>
        <p:spPr>
          <a:xfrm>
            <a:off x="1219200" y="3733800"/>
            <a:ext cx="2286000" cy="1745397"/>
          </a:xfrm>
          <a:prstGeom prst="mathMultiply">
            <a:avLst>
              <a:gd name="adj1" fmla="val 1377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rved Up Arrow 66"/>
          <p:cNvSpPr/>
          <p:nvPr/>
        </p:nvSpPr>
        <p:spPr>
          <a:xfrm>
            <a:off x="2743200" y="4953000"/>
            <a:ext cx="1219200" cy="365760"/>
          </a:xfrm>
          <a:prstGeom prst="curvedUpArrow">
            <a:avLst>
              <a:gd name="adj1" fmla="val 35254"/>
              <a:gd name="adj2" fmla="val 95500"/>
              <a:gd name="adj3" fmla="val 3715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Right Arrow 58"/>
          <p:cNvSpPr/>
          <p:nvPr/>
        </p:nvSpPr>
        <p:spPr>
          <a:xfrm>
            <a:off x="887085" y="4191000"/>
            <a:ext cx="7190115" cy="849449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ular Callout 59"/>
          <p:cNvSpPr/>
          <p:nvPr/>
        </p:nvSpPr>
        <p:spPr>
          <a:xfrm>
            <a:off x="3819525" y="5105400"/>
            <a:ext cx="2581275" cy="1606550"/>
          </a:xfrm>
          <a:prstGeom prst="wedgeRoundRectCallout">
            <a:avLst>
              <a:gd name="adj1" fmla="val -20218"/>
              <a:gd name="adj2" fmla="val -6595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State of the Art in Update Processing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1981200"/>
            <a:ext cx="5079168" cy="3048000"/>
          </a:xfrm>
        </p:spPr>
        <p:txBody>
          <a:bodyPr>
            <a:normAutofit/>
          </a:bodyPr>
          <a:lstStyle/>
          <a:p>
            <a:r>
              <a:rPr lang="en-US" dirty="0" smtClean="0"/>
              <a:t>Stream processing is unsuitable for update-intensive apps</a:t>
            </a:r>
          </a:p>
          <a:p>
            <a:pPr lvl="1"/>
            <a:r>
              <a:rPr lang="en-US" dirty="0" smtClean="0"/>
              <a:t>Streams do not decouple data scoping and data manipulation</a:t>
            </a:r>
          </a:p>
        </p:txBody>
      </p:sp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4011285" y="5260267"/>
          <a:ext cx="2133599" cy="12929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9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304800" y="4876800"/>
            <a:ext cx="106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rbel"/>
                <a:cs typeface="Corbel"/>
              </a:rPr>
              <a:t>Data stream</a:t>
            </a:r>
            <a:endParaRPr lang="en-US" sz="2400" dirty="0">
              <a:latin typeface="Corbel"/>
              <a:cs typeface="Corbel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533900" y="4378325"/>
            <a:ext cx="92075" cy="46672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733800" y="4378325"/>
            <a:ext cx="92075" cy="46672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752600" y="4378325"/>
            <a:ext cx="92075" cy="46672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2743200" y="4378325"/>
            <a:ext cx="92075" cy="46672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Curved Up Arrow 65"/>
          <p:cNvSpPr/>
          <p:nvPr/>
        </p:nvSpPr>
        <p:spPr>
          <a:xfrm>
            <a:off x="1752600" y="4894507"/>
            <a:ext cx="1219200" cy="365760"/>
          </a:xfrm>
          <a:prstGeom prst="curvedUpArrow">
            <a:avLst>
              <a:gd name="adj1" fmla="val 35254"/>
              <a:gd name="adj2" fmla="val 95500"/>
              <a:gd name="adj3" fmla="val 3715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844675" y="5297269"/>
            <a:ext cx="1127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Snapshot updates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054475" y="3974068"/>
            <a:ext cx="14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Snapshots</a:t>
            </a:r>
            <a:endParaRPr lang="en-US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ular Callout 20"/>
          <p:cNvSpPr/>
          <p:nvPr/>
        </p:nvSpPr>
        <p:spPr>
          <a:xfrm>
            <a:off x="5857874" y="2004535"/>
            <a:ext cx="2676525" cy="2034065"/>
          </a:xfrm>
          <a:prstGeom prst="wedgeRoundRectCallout">
            <a:avLst>
              <a:gd name="adj1" fmla="val -93946"/>
              <a:gd name="adj2" fmla="val 57818"/>
              <a:gd name="adj3" fmla="val 16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Curved Up Arrow 66"/>
          <p:cNvSpPr/>
          <p:nvPr/>
        </p:nvSpPr>
        <p:spPr>
          <a:xfrm>
            <a:off x="2743200" y="4953000"/>
            <a:ext cx="1219200" cy="365760"/>
          </a:xfrm>
          <a:prstGeom prst="curvedUpArrow">
            <a:avLst>
              <a:gd name="adj1" fmla="val 35254"/>
              <a:gd name="adj2" fmla="val 95500"/>
              <a:gd name="adj3" fmla="val 3715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Right Arrow 58"/>
          <p:cNvSpPr/>
          <p:nvPr/>
        </p:nvSpPr>
        <p:spPr>
          <a:xfrm>
            <a:off x="887085" y="4191000"/>
            <a:ext cx="7190115" cy="849449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ular Callout 59"/>
          <p:cNvSpPr/>
          <p:nvPr/>
        </p:nvSpPr>
        <p:spPr>
          <a:xfrm>
            <a:off x="3819525" y="5105400"/>
            <a:ext cx="2581275" cy="1606550"/>
          </a:xfrm>
          <a:prstGeom prst="wedgeRoundRectCallout">
            <a:avLst>
              <a:gd name="adj1" fmla="val -20218"/>
              <a:gd name="adj2" fmla="val -6595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State of the Art in Update Processing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1981200"/>
            <a:ext cx="5079168" cy="3048000"/>
          </a:xfrm>
        </p:spPr>
        <p:txBody>
          <a:bodyPr>
            <a:normAutofit/>
          </a:bodyPr>
          <a:lstStyle/>
          <a:p>
            <a:r>
              <a:rPr lang="en-US" dirty="0" smtClean="0"/>
              <a:t>Stream processing is unsuitable for update-intensive apps</a:t>
            </a:r>
          </a:p>
          <a:p>
            <a:pPr lvl="1"/>
            <a:r>
              <a:rPr lang="en-US" dirty="0" smtClean="0"/>
              <a:t>Streams do not decouple data scoping and data manipulation</a:t>
            </a:r>
          </a:p>
        </p:txBody>
      </p:sp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4011285" y="5260267"/>
          <a:ext cx="2133599" cy="12929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9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3" name="Table 52"/>
          <p:cNvGraphicFramePr>
            <a:graphicFrameLocks noGrp="1"/>
          </p:cNvGraphicFramePr>
          <p:nvPr/>
        </p:nvGraphicFramePr>
        <p:xfrm>
          <a:off x="6172201" y="2461735"/>
          <a:ext cx="2133599" cy="12929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9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5943600" y="2004535"/>
            <a:ext cx="186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Continuous query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533900" y="4378325"/>
            <a:ext cx="92075" cy="46672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733800" y="4378325"/>
            <a:ext cx="92075" cy="46672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752600" y="4378325"/>
            <a:ext cx="92075" cy="46672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2743200" y="4378325"/>
            <a:ext cx="92075" cy="46672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4441825" y="4196318"/>
            <a:ext cx="282575" cy="909082"/>
          </a:xfrm>
          <a:prstGeom prst="ellipse">
            <a:avLst/>
          </a:prstGeom>
          <a:noFill/>
          <a:ln w="1016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Curved Up Arrow 65"/>
          <p:cNvSpPr/>
          <p:nvPr/>
        </p:nvSpPr>
        <p:spPr>
          <a:xfrm>
            <a:off x="1752600" y="4894507"/>
            <a:ext cx="1219200" cy="365760"/>
          </a:xfrm>
          <a:prstGeom prst="curvedUpArrow">
            <a:avLst>
              <a:gd name="adj1" fmla="val 35254"/>
              <a:gd name="adj2" fmla="val 95500"/>
              <a:gd name="adj3" fmla="val 3715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844675" y="5297269"/>
            <a:ext cx="1127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Snapshot updates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505200" y="3733800"/>
            <a:ext cx="14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Query scope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4800" y="4876800"/>
            <a:ext cx="106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rbel"/>
                <a:cs typeface="Corbel"/>
              </a:rPr>
              <a:t>Data stream</a:t>
            </a:r>
            <a:endParaRPr lang="en-US" sz="2400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ular Callout 20"/>
          <p:cNvSpPr/>
          <p:nvPr/>
        </p:nvSpPr>
        <p:spPr>
          <a:xfrm>
            <a:off x="5857874" y="1981200"/>
            <a:ext cx="2676525" cy="2034065"/>
          </a:xfrm>
          <a:prstGeom prst="wedgeRoundRectCallout">
            <a:avLst>
              <a:gd name="adj1" fmla="val -85642"/>
              <a:gd name="adj2" fmla="val 55477"/>
              <a:gd name="adj3" fmla="val 16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Curved Up Arrow 66"/>
          <p:cNvSpPr/>
          <p:nvPr/>
        </p:nvSpPr>
        <p:spPr>
          <a:xfrm>
            <a:off x="2743200" y="4953000"/>
            <a:ext cx="1219200" cy="365760"/>
          </a:xfrm>
          <a:prstGeom prst="curvedUpArrow">
            <a:avLst>
              <a:gd name="adj1" fmla="val 35254"/>
              <a:gd name="adj2" fmla="val 95500"/>
              <a:gd name="adj3" fmla="val 3715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Right Arrow 58"/>
          <p:cNvSpPr/>
          <p:nvPr/>
        </p:nvSpPr>
        <p:spPr>
          <a:xfrm>
            <a:off x="887085" y="4191000"/>
            <a:ext cx="7190115" cy="849449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ular Callout 59"/>
          <p:cNvSpPr/>
          <p:nvPr/>
        </p:nvSpPr>
        <p:spPr>
          <a:xfrm>
            <a:off x="3819525" y="5105400"/>
            <a:ext cx="2581275" cy="1606550"/>
          </a:xfrm>
          <a:prstGeom prst="wedgeRoundRectCallout">
            <a:avLst>
              <a:gd name="adj1" fmla="val -20218"/>
              <a:gd name="adj2" fmla="val -6595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State of the Art in Update Processing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1981200"/>
            <a:ext cx="5079168" cy="3048000"/>
          </a:xfrm>
        </p:spPr>
        <p:txBody>
          <a:bodyPr>
            <a:normAutofit/>
          </a:bodyPr>
          <a:lstStyle/>
          <a:p>
            <a:r>
              <a:rPr lang="en-US" dirty="0" smtClean="0"/>
              <a:t>Stream processing is unsuitable for update-intensive apps</a:t>
            </a:r>
          </a:p>
          <a:p>
            <a:pPr lvl="1"/>
            <a:r>
              <a:rPr lang="en-US" dirty="0" smtClean="0"/>
              <a:t>Streams do not decouple data scoping and data manipulation</a:t>
            </a:r>
          </a:p>
        </p:txBody>
      </p:sp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4011285" y="5260267"/>
          <a:ext cx="2133599" cy="12929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9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3" name="Table 52"/>
          <p:cNvGraphicFramePr>
            <a:graphicFrameLocks noGrp="1"/>
          </p:cNvGraphicFramePr>
          <p:nvPr/>
        </p:nvGraphicFramePr>
        <p:xfrm>
          <a:off x="6172201" y="2438400"/>
          <a:ext cx="2133599" cy="12929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9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5943600" y="1981200"/>
            <a:ext cx="186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Continuous query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533900" y="4378325"/>
            <a:ext cx="92075" cy="46672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733800" y="4378325"/>
            <a:ext cx="92075" cy="46672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752600" y="4378325"/>
            <a:ext cx="92075" cy="46672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2743200" y="4378325"/>
            <a:ext cx="92075" cy="46672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Curved Up Arrow 65"/>
          <p:cNvSpPr/>
          <p:nvPr/>
        </p:nvSpPr>
        <p:spPr>
          <a:xfrm>
            <a:off x="1752600" y="4894507"/>
            <a:ext cx="1219200" cy="365760"/>
          </a:xfrm>
          <a:prstGeom prst="curvedUpArrow">
            <a:avLst>
              <a:gd name="adj1" fmla="val 35254"/>
              <a:gd name="adj2" fmla="val 95500"/>
              <a:gd name="adj3" fmla="val 3715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844675" y="5297269"/>
            <a:ext cx="1127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Snapshot updates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505200" y="3733800"/>
            <a:ext cx="14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Query scope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4800" y="4876800"/>
            <a:ext cx="106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rbel"/>
                <a:cs typeface="Corbel"/>
              </a:rPr>
              <a:t>Data stream</a:t>
            </a:r>
            <a:endParaRPr lang="en-US" sz="2400" dirty="0">
              <a:latin typeface="Corbel"/>
              <a:cs typeface="Corbel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349625" y="4191000"/>
            <a:ext cx="1587500" cy="838200"/>
          </a:xfrm>
          <a:prstGeom prst="roundRect">
            <a:avLst/>
          </a:prstGeom>
          <a:noFill/>
          <a:ln w="1016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Bulk Processing Slides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DBToaster</a:t>
            </a:r>
            <a:r>
              <a:rPr lang="en-US" dirty="0" smtClean="0"/>
              <a:t>: Next Directions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4" y="2133600"/>
            <a:ext cx="3377866" cy="4013200"/>
          </a:xfrm>
        </p:spPr>
        <p:txBody>
          <a:bodyPr>
            <a:normAutofit/>
          </a:bodyPr>
          <a:lstStyle/>
          <a:p>
            <a:pPr marL="339725" indent="-339725"/>
            <a:r>
              <a:rPr lang="en-US" dirty="0" smtClean="0"/>
              <a:t>Bulk vs. incremental query processing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733800" y="2133600"/>
            <a:ext cx="5257800" cy="399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[] = select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sum(LI.P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* O.XCH)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     from Order O,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LineItem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LI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     where O.OK = LI.OK;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+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O(xOK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xCK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xD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xXCH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[] +=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xXCH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*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qO[xOK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];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+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LI(yOK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yPK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yP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     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qO[yOK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 +=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yP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;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+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LI(yOK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yPK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yP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     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[] +=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yP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*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qLI[yOK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];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+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O(xOK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xCK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xD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xXCH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qLI[xOK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 +=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xXCH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;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charset="0"/>
              <a:ea typeface="ＭＳ Ｐゴシック"/>
              <a:cs typeface="ＭＳ Ｐゴシック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581400" y="4343400"/>
            <a:ext cx="5196220" cy="1588"/>
          </a:xfrm>
          <a:prstGeom prst="line">
            <a:avLst/>
          </a:prstGeom>
          <a:ln w="2540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19800" y="4495800"/>
            <a:ext cx="554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latin typeface="Courier New"/>
                <a:cs typeface="Courier New"/>
              </a:rPr>
              <a:t>q</a:t>
            </a:r>
            <a:r>
              <a:rPr lang="en-US" sz="1600" b="1" dirty="0" smtClean="0">
                <a:latin typeface="Courier New"/>
                <a:cs typeface="Courier New"/>
              </a:rPr>
              <a:t>[]</a:t>
            </a:r>
            <a:endParaRPr lang="en-US" sz="1600" b="1" dirty="0">
              <a:latin typeface="Courier New"/>
              <a:cs typeface="Courier New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53221" y="4820958"/>
            <a:ext cx="430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Courier New"/>
                <a:cs typeface="Courier New"/>
              </a:rPr>
              <a:t>+O</a:t>
            </a:r>
            <a:endParaRPr lang="en-US" sz="1600" b="1" dirty="0">
              <a:latin typeface="Courier New"/>
              <a:cs typeface="Courier New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79942" y="5638800"/>
            <a:ext cx="554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Courier New"/>
                <a:cs typeface="Courier New"/>
              </a:rPr>
              <a:t>+LI</a:t>
            </a:r>
            <a:endParaRPr lang="en-US" sz="1600" b="1" dirty="0">
              <a:latin typeface="Courier New"/>
              <a:cs typeface="Courier New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03904" y="5638800"/>
            <a:ext cx="430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Courier New"/>
                <a:cs typeface="Courier New"/>
              </a:rPr>
              <a:t>+O</a:t>
            </a:r>
            <a:endParaRPr lang="en-US" sz="1600" b="1" dirty="0">
              <a:latin typeface="Courier New"/>
              <a:cs typeface="Courier New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11195" y="4818750"/>
            <a:ext cx="554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Courier New"/>
                <a:cs typeface="Courier New"/>
              </a:rPr>
              <a:t>+LI</a:t>
            </a:r>
            <a:endParaRPr lang="en-US" sz="1600" b="1" dirty="0">
              <a:latin typeface="Courier New"/>
              <a:cs typeface="Courier New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76800" y="5269468"/>
            <a:ext cx="10465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latin typeface="Courier New"/>
                <a:cs typeface="Courier New"/>
              </a:rPr>
              <a:t>qO[yOK</a:t>
            </a:r>
            <a:r>
              <a:rPr lang="en-US" sz="1600" b="1" dirty="0" smtClean="0">
                <a:latin typeface="Courier New"/>
                <a:cs typeface="Courier New"/>
              </a:rPr>
              <a:t>]</a:t>
            </a:r>
            <a:endParaRPr lang="en-US" sz="1600" b="1" dirty="0">
              <a:latin typeface="Courier New"/>
              <a:cs typeface="Courier New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87905" y="5269468"/>
            <a:ext cx="1169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latin typeface="Courier New"/>
                <a:cs typeface="Courier New"/>
              </a:rPr>
              <a:t>qLI[xOK</a:t>
            </a:r>
            <a:r>
              <a:rPr lang="en-US" sz="1600" b="1" dirty="0" smtClean="0">
                <a:latin typeface="Courier New"/>
                <a:cs typeface="Courier New"/>
              </a:rPr>
              <a:t>]</a:t>
            </a:r>
            <a:endParaRPr lang="en-US" sz="1600" b="1" dirty="0">
              <a:latin typeface="Courier New"/>
              <a:cs typeface="Courier New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99119" y="6086061"/>
            <a:ext cx="430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latin typeface="Courier New"/>
                <a:cs typeface="Courier New"/>
              </a:rPr>
              <a:t>yP</a:t>
            </a:r>
            <a:endParaRPr lang="en-US" sz="1600" b="1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391400" y="6138446"/>
            <a:ext cx="677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latin typeface="Courier New"/>
                <a:cs typeface="Courier New"/>
              </a:rPr>
              <a:t>xXCH</a:t>
            </a:r>
            <a:endParaRPr lang="en-US" sz="1600" b="1" dirty="0">
              <a:latin typeface="Courier New"/>
              <a:cs typeface="Courier New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5599042" y="4826000"/>
            <a:ext cx="485918" cy="4748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 flipV="1">
            <a:off x="6427305" y="4859131"/>
            <a:ext cx="452782" cy="4306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16200000" flipV="1">
            <a:off x="7138150" y="5685182"/>
            <a:ext cx="452782" cy="4306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 flipH="1" flipV="1">
            <a:off x="5099881" y="5764695"/>
            <a:ext cx="477077" cy="2076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DBToaster</a:t>
            </a:r>
            <a:r>
              <a:rPr lang="en-US" dirty="0" smtClean="0"/>
              <a:t>: Next Directions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4" y="2133600"/>
            <a:ext cx="3377866" cy="4013200"/>
          </a:xfrm>
        </p:spPr>
        <p:txBody>
          <a:bodyPr>
            <a:normAutofit/>
          </a:bodyPr>
          <a:lstStyle/>
          <a:p>
            <a:pPr marL="339725" indent="-339725"/>
            <a:r>
              <a:rPr lang="en-US" dirty="0" smtClean="0"/>
              <a:t>Bulk vs. incremental query processing</a:t>
            </a:r>
          </a:p>
          <a:p>
            <a:pPr marL="398463" lvl="1" indent="-280988"/>
            <a:r>
              <a:rPr lang="en-US" dirty="0" smtClean="0"/>
              <a:t>No need to compute all paths, just one</a:t>
            </a:r>
          </a:p>
          <a:p>
            <a:pPr marL="398463" lvl="1" indent="-280988"/>
            <a:r>
              <a:rPr lang="en-US" dirty="0" smtClean="0"/>
              <a:t>Picking the right one seems like join ordering</a:t>
            </a:r>
          </a:p>
          <a:p>
            <a:pPr marL="639763" lvl="2" indent="-300038"/>
            <a:r>
              <a:rPr lang="en-US" dirty="0" smtClean="0"/>
              <a:t>Different cost model because of aggregate </a:t>
            </a:r>
            <a:r>
              <a:rPr lang="en-US" dirty="0" err="1" smtClean="0"/>
              <a:t>distributivity</a:t>
            </a:r>
            <a:endParaRPr lang="en-US" dirty="0" smtClean="0"/>
          </a:p>
        </p:txBody>
      </p:sp>
      <p:pic>
        <p:nvPicPr>
          <p:cNvPr id="4" name="Picture 3" descr="compile-tree.jpg"/>
          <p:cNvPicPr>
            <a:picLocks noChangeAspect="1"/>
          </p:cNvPicPr>
          <p:nvPr/>
        </p:nvPicPr>
        <p:blipFill>
          <a:blip r:embed="rId2"/>
          <a:srcRect r="33192"/>
          <a:stretch>
            <a:fillRect/>
          </a:stretch>
        </p:blipFill>
        <p:spPr>
          <a:xfrm>
            <a:off x="3670468" y="2587512"/>
            <a:ext cx="5074689" cy="35265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09252" y="2057400"/>
            <a:ext cx="530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select </a:t>
            </a:r>
            <a:r>
              <a:rPr lang="en-US" dirty="0" err="1" smtClean="0">
                <a:latin typeface="Corbel"/>
                <a:cs typeface="Corbel"/>
              </a:rPr>
              <a:t>sum(a</a:t>
            </a:r>
            <a:r>
              <a:rPr lang="en-US" dirty="0" smtClean="0">
                <a:latin typeface="Corbel"/>
                <a:cs typeface="Corbel"/>
              </a:rPr>
              <a:t>*</a:t>
            </a:r>
            <a:r>
              <a:rPr lang="en-US" dirty="0" err="1" smtClean="0">
                <a:latin typeface="Corbel"/>
                <a:cs typeface="Corbel"/>
              </a:rPr>
              <a:t>d</a:t>
            </a:r>
            <a:r>
              <a:rPr lang="en-US" dirty="0" smtClean="0">
                <a:latin typeface="Corbel"/>
                <a:cs typeface="Corbel"/>
              </a:rPr>
              <a:t>) from R,S,T where </a:t>
            </a:r>
            <a:r>
              <a:rPr lang="en-US" dirty="0" err="1" smtClean="0">
                <a:latin typeface="Corbel"/>
                <a:cs typeface="Corbel"/>
              </a:rPr>
              <a:t>R.b</a:t>
            </a:r>
            <a:r>
              <a:rPr lang="en-US" dirty="0" smtClean="0">
                <a:latin typeface="Corbel"/>
                <a:cs typeface="Corbel"/>
              </a:rPr>
              <a:t>=</a:t>
            </a:r>
            <a:r>
              <a:rPr lang="en-US" dirty="0" err="1" smtClean="0">
                <a:latin typeface="Corbel"/>
                <a:cs typeface="Corbel"/>
              </a:rPr>
              <a:t>S.b</a:t>
            </a:r>
            <a:r>
              <a:rPr lang="en-US" dirty="0" smtClean="0">
                <a:latin typeface="Corbel"/>
                <a:cs typeface="Corbel"/>
              </a:rPr>
              <a:t> and </a:t>
            </a:r>
            <a:r>
              <a:rPr lang="en-US" dirty="0" err="1" smtClean="0">
                <a:latin typeface="Corbel"/>
                <a:cs typeface="Corbel"/>
              </a:rPr>
              <a:t>S.c</a:t>
            </a:r>
            <a:r>
              <a:rPr lang="en-US" dirty="0" smtClean="0">
                <a:latin typeface="Corbel"/>
                <a:cs typeface="Corbel"/>
              </a:rPr>
              <a:t>=</a:t>
            </a:r>
            <a:r>
              <a:rPr lang="en-US" dirty="0" err="1" smtClean="0">
                <a:latin typeface="Corbel"/>
                <a:cs typeface="Corbel"/>
              </a:rPr>
              <a:t>T.c</a:t>
            </a:r>
            <a:endParaRPr lang="en-US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DBToaster</a:t>
            </a:r>
            <a:r>
              <a:rPr lang="en-US" dirty="0" smtClean="0"/>
              <a:t>: Next Directions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4" y="2133600"/>
            <a:ext cx="3377866" cy="4013200"/>
          </a:xfrm>
        </p:spPr>
        <p:txBody>
          <a:bodyPr>
            <a:normAutofit/>
          </a:bodyPr>
          <a:lstStyle/>
          <a:p>
            <a:pPr marL="339725" indent="-339725"/>
            <a:r>
              <a:rPr lang="en-US" dirty="0" smtClean="0"/>
              <a:t>Bulk vs. incremental query processing</a:t>
            </a:r>
          </a:p>
          <a:p>
            <a:pPr marL="398463" lvl="1" indent="-280988"/>
            <a:r>
              <a:rPr lang="en-US" dirty="0" smtClean="0"/>
              <a:t>No need to compute all paths, just one</a:t>
            </a:r>
          </a:p>
        </p:txBody>
      </p:sp>
      <p:pic>
        <p:nvPicPr>
          <p:cNvPr id="4" name="Picture 3" descr="compile-tree.jpg"/>
          <p:cNvPicPr>
            <a:picLocks noChangeAspect="1"/>
          </p:cNvPicPr>
          <p:nvPr/>
        </p:nvPicPr>
        <p:blipFill>
          <a:blip r:embed="rId2"/>
          <a:srcRect r="33192"/>
          <a:stretch>
            <a:fillRect/>
          </a:stretch>
        </p:blipFill>
        <p:spPr>
          <a:xfrm>
            <a:off x="3670468" y="2587512"/>
            <a:ext cx="5074689" cy="35265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09252" y="2057400"/>
            <a:ext cx="530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select </a:t>
            </a:r>
            <a:r>
              <a:rPr lang="en-US" dirty="0" err="1" smtClean="0">
                <a:latin typeface="Corbel"/>
                <a:cs typeface="Corbel"/>
              </a:rPr>
              <a:t>sum(a</a:t>
            </a:r>
            <a:r>
              <a:rPr lang="en-US" dirty="0" smtClean="0">
                <a:latin typeface="Corbel"/>
                <a:cs typeface="Corbel"/>
              </a:rPr>
              <a:t>*</a:t>
            </a:r>
            <a:r>
              <a:rPr lang="en-US" dirty="0" err="1" smtClean="0">
                <a:latin typeface="Corbel"/>
                <a:cs typeface="Corbel"/>
              </a:rPr>
              <a:t>d</a:t>
            </a:r>
            <a:r>
              <a:rPr lang="en-US" dirty="0" smtClean="0">
                <a:latin typeface="Corbel"/>
                <a:cs typeface="Corbel"/>
              </a:rPr>
              <a:t>) from R,S,T where </a:t>
            </a:r>
            <a:r>
              <a:rPr lang="en-US" dirty="0" err="1" smtClean="0">
                <a:latin typeface="Corbel"/>
                <a:cs typeface="Corbel"/>
              </a:rPr>
              <a:t>R.b</a:t>
            </a:r>
            <a:r>
              <a:rPr lang="en-US" dirty="0" smtClean="0">
                <a:latin typeface="Corbel"/>
                <a:cs typeface="Corbel"/>
              </a:rPr>
              <a:t>=</a:t>
            </a:r>
            <a:r>
              <a:rPr lang="en-US" dirty="0" err="1" smtClean="0">
                <a:latin typeface="Corbel"/>
                <a:cs typeface="Corbel"/>
              </a:rPr>
              <a:t>S.b</a:t>
            </a:r>
            <a:r>
              <a:rPr lang="en-US" dirty="0" smtClean="0">
                <a:latin typeface="Corbel"/>
                <a:cs typeface="Corbel"/>
              </a:rPr>
              <a:t> and </a:t>
            </a:r>
            <a:r>
              <a:rPr lang="en-US" dirty="0" err="1" smtClean="0">
                <a:latin typeface="Corbel"/>
                <a:cs typeface="Corbel"/>
              </a:rPr>
              <a:t>S.c</a:t>
            </a:r>
            <a:r>
              <a:rPr lang="en-US" dirty="0" smtClean="0">
                <a:latin typeface="Corbel"/>
                <a:cs typeface="Corbel"/>
              </a:rPr>
              <a:t>=</a:t>
            </a:r>
            <a:r>
              <a:rPr lang="en-US" dirty="0" err="1" smtClean="0">
                <a:latin typeface="Corbel"/>
                <a:cs typeface="Corbel"/>
              </a:rPr>
              <a:t>T.c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6" name="Oval 5"/>
          <p:cNvSpPr/>
          <p:nvPr/>
        </p:nvSpPr>
        <p:spPr>
          <a:xfrm>
            <a:off x="5029200" y="3276600"/>
            <a:ext cx="762000" cy="533400"/>
          </a:xfrm>
          <a:prstGeom prst="ellipse">
            <a:avLst/>
          </a:prstGeom>
          <a:noFill/>
          <a:ln w="38100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018696" y="3373783"/>
            <a:ext cx="762000" cy="533400"/>
          </a:xfrm>
          <a:prstGeom prst="ellipse">
            <a:avLst/>
          </a:prstGeom>
          <a:noFill/>
          <a:ln w="38100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445000" y="4215295"/>
            <a:ext cx="620013" cy="434009"/>
          </a:xfrm>
          <a:prstGeom prst="ellipse">
            <a:avLst/>
          </a:prstGeom>
          <a:noFill/>
          <a:ln w="38100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135217" y="4268304"/>
            <a:ext cx="591616" cy="414131"/>
          </a:xfrm>
          <a:prstGeom prst="ellipse">
            <a:avLst/>
          </a:prstGeom>
          <a:noFill/>
          <a:ln w="38100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177749" y="5297557"/>
            <a:ext cx="525354" cy="367748"/>
          </a:xfrm>
          <a:prstGeom prst="ellipse">
            <a:avLst/>
          </a:prstGeom>
          <a:noFill/>
          <a:ln w="38100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303394" y="5319643"/>
            <a:ext cx="525354" cy="367748"/>
          </a:xfrm>
          <a:prstGeom prst="ellipse">
            <a:avLst/>
          </a:prstGeom>
          <a:noFill/>
          <a:ln w="38100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549098" y="4588565"/>
            <a:ext cx="525354" cy="367748"/>
          </a:xfrm>
          <a:prstGeom prst="ellipse">
            <a:avLst/>
          </a:prstGeom>
          <a:noFill/>
          <a:ln w="38100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717498" y="4829313"/>
            <a:ext cx="525354" cy="367748"/>
          </a:xfrm>
          <a:prstGeom prst="ellipse">
            <a:avLst/>
          </a:prstGeom>
          <a:noFill/>
          <a:ln w="38100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450246" y="3369365"/>
            <a:ext cx="379581" cy="265707"/>
          </a:xfrm>
          <a:prstGeom prst="ellipse">
            <a:avLst/>
          </a:prstGeom>
          <a:noFill/>
          <a:ln w="38100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DBToaster</a:t>
            </a:r>
            <a:r>
              <a:rPr lang="en-US" dirty="0" smtClean="0"/>
              <a:t>: Next Directions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4" y="2133600"/>
            <a:ext cx="3377866" cy="4013200"/>
          </a:xfrm>
        </p:spPr>
        <p:txBody>
          <a:bodyPr>
            <a:normAutofit/>
          </a:bodyPr>
          <a:lstStyle/>
          <a:p>
            <a:pPr marL="339725" indent="-339725"/>
            <a:r>
              <a:rPr lang="en-US" dirty="0" smtClean="0"/>
              <a:t>Bulk vs. incremental query processing</a:t>
            </a:r>
          </a:p>
          <a:p>
            <a:pPr marL="398463" lvl="1" indent="-280988"/>
            <a:r>
              <a:rPr lang="en-US" dirty="0" smtClean="0"/>
              <a:t>No need to compute all paths, just one</a:t>
            </a:r>
          </a:p>
          <a:p>
            <a:pPr marL="398463" lvl="1" indent="-280988"/>
            <a:r>
              <a:rPr lang="en-US" dirty="0" smtClean="0"/>
              <a:t>Picking the right one seems like join ordering</a:t>
            </a:r>
          </a:p>
          <a:p>
            <a:pPr marL="639763" lvl="2" indent="-300038"/>
            <a:r>
              <a:rPr lang="en-US" dirty="0" smtClean="0"/>
              <a:t>Different cost model because of aggregate </a:t>
            </a:r>
            <a:r>
              <a:rPr lang="en-US" dirty="0" err="1" smtClean="0"/>
              <a:t>distributivity</a:t>
            </a:r>
            <a:endParaRPr lang="en-US" dirty="0" smtClean="0"/>
          </a:p>
        </p:txBody>
      </p:sp>
      <p:pic>
        <p:nvPicPr>
          <p:cNvPr id="4" name="Picture 3" descr="compile-tree.jpg"/>
          <p:cNvPicPr>
            <a:picLocks noChangeAspect="1"/>
          </p:cNvPicPr>
          <p:nvPr/>
        </p:nvPicPr>
        <p:blipFill>
          <a:blip r:embed="rId2"/>
          <a:srcRect r="33192"/>
          <a:stretch>
            <a:fillRect/>
          </a:stretch>
        </p:blipFill>
        <p:spPr>
          <a:xfrm>
            <a:off x="3670468" y="2587512"/>
            <a:ext cx="5074689" cy="35265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62536" y="6183868"/>
            <a:ext cx="123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+R; +S; +T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09252" y="2057400"/>
            <a:ext cx="530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select </a:t>
            </a:r>
            <a:r>
              <a:rPr lang="en-US" dirty="0" err="1" smtClean="0">
                <a:latin typeface="Corbel"/>
                <a:cs typeface="Corbel"/>
              </a:rPr>
              <a:t>sum(a</a:t>
            </a:r>
            <a:r>
              <a:rPr lang="en-US" dirty="0" smtClean="0">
                <a:latin typeface="Corbel"/>
                <a:cs typeface="Corbel"/>
              </a:rPr>
              <a:t>*</a:t>
            </a:r>
            <a:r>
              <a:rPr lang="en-US" dirty="0" err="1" smtClean="0">
                <a:latin typeface="Corbel"/>
                <a:cs typeface="Corbel"/>
              </a:rPr>
              <a:t>d</a:t>
            </a:r>
            <a:r>
              <a:rPr lang="en-US" dirty="0" smtClean="0">
                <a:latin typeface="Corbel"/>
                <a:cs typeface="Corbel"/>
              </a:rPr>
              <a:t>) from R,S,T where </a:t>
            </a:r>
            <a:r>
              <a:rPr lang="en-US" dirty="0" err="1" smtClean="0">
                <a:latin typeface="Corbel"/>
                <a:cs typeface="Corbel"/>
              </a:rPr>
              <a:t>R.b</a:t>
            </a:r>
            <a:r>
              <a:rPr lang="en-US" dirty="0" smtClean="0">
                <a:latin typeface="Corbel"/>
                <a:cs typeface="Corbel"/>
              </a:rPr>
              <a:t>=</a:t>
            </a:r>
            <a:r>
              <a:rPr lang="en-US" dirty="0" err="1" smtClean="0">
                <a:latin typeface="Corbel"/>
                <a:cs typeface="Corbel"/>
              </a:rPr>
              <a:t>S.b</a:t>
            </a:r>
            <a:r>
              <a:rPr lang="en-US" dirty="0" smtClean="0">
                <a:latin typeface="Corbel"/>
                <a:cs typeface="Corbel"/>
              </a:rPr>
              <a:t> and </a:t>
            </a:r>
            <a:r>
              <a:rPr lang="en-US" dirty="0" err="1" smtClean="0">
                <a:latin typeface="Corbel"/>
                <a:cs typeface="Corbel"/>
              </a:rPr>
              <a:t>S.c</a:t>
            </a:r>
            <a:r>
              <a:rPr lang="en-US" dirty="0" smtClean="0">
                <a:latin typeface="Corbel"/>
                <a:cs typeface="Corbel"/>
              </a:rPr>
              <a:t>=</a:t>
            </a:r>
            <a:r>
              <a:rPr lang="en-US" dirty="0" err="1" smtClean="0">
                <a:latin typeface="Corbel"/>
                <a:cs typeface="Corbel"/>
              </a:rPr>
              <a:t>T.c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3492322" y="2937565"/>
            <a:ext cx="4631311" cy="3200991"/>
          </a:xfrm>
          <a:custGeom>
            <a:avLst/>
            <a:gdLst>
              <a:gd name="connsiteX0" fmla="*/ 1048404 w 4459407"/>
              <a:gd name="connsiteY0" fmla="*/ 0 h 3204707"/>
              <a:gd name="connsiteX1" fmla="*/ 0 w 4459407"/>
              <a:gd name="connsiteY1" fmla="*/ 915630 h 3204707"/>
              <a:gd name="connsiteX2" fmla="*/ 132896 w 4459407"/>
              <a:gd name="connsiteY2" fmla="*/ 1417750 h 3204707"/>
              <a:gd name="connsiteX3" fmla="*/ 1535690 w 4459407"/>
              <a:gd name="connsiteY3" fmla="*/ 1343909 h 3204707"/>
              <a:gd name="connsiteX4" fmla="*/ 1343729 w 4459407"/>
              <a:gd name="connsiteY4" fmla="*/ 3204707 h 3204707"/>
              <a:gd name="connsiteX5" fmla="*/ 3366705 w 4459407"/>
              <a:gd name="connsiteY5" fmla="*/ 3130866 h 3204707"/>
              <a:gd name="connsiteX6" fmla="*/ 2406899 w 4459407"/>
              <a:gd name="connsiteY6" fmla="*/ 1491592 h 3204707"/>
              <a:gd name="connsiteX7" fmla="*/ 2554561 w 4459407"/>
              <a:gd name="connsiteY7" fmla="*/ 590729 h 3204707"/>
              <a:gd name="connsiteX8" fmla="*/ 4459407 w 4459407"/>
              <a:gd name="connsiteY8" fmla="*/ 457815 h 3204707"/>
              <a:gd name="connsiteX9" fmla="*/ 4208381 w 4459407"/>
              <a:gd name="connsiteY9" fmla="*/ 103377 h 3204707"/>
              <a:gd name="connsiteX10" fmla="*/ 1048404 w 4459407"/>
              <a:gd name="connsiteY10" fmla="*/ 0 h 3204707"/>
              <a:gd name="connsiteX0" fmla="*/ 1048404 w 4459407"/>
              <a:gd name="connsiteY0" fmla="*/ 0 h 3204707"/>
              <a:gd name="connsiteX1" fmla="*/ 0 w 4459407"/>
              <a:gd name="connsiteY1" fmla="*/ 915630 h 3204707"/>
              <a:gd name="connsiteX2" fmla="*/ 132896 w 4459407"/>
              <a:gd name="connsiteY2" fmla="*/ 1417750 h 3204707"/>
              <a:gd name="connsiteX3" fmla="*/ 1269897 w 4459407"/>
              <a:gd name="connsiteY3" fmla="*/ 1343909 h 3204707"/>
              <a:gd name="connsiteX4" fmla="*/ 1343729 w 4459407"/>
              <a:gd name="connsiteY4" fmla="*/ 3204707 h 3204707"/>
              <a:gd name="connsiteX5" fmla="*/ 3366705 w 4459407"/>
              <a:gd name="connsiteY5" fmla="*/ 3130866 h 3204707"/>
              <a:gd name="connsiteX6" fmla="*/ 2406899 w 4459407"/>
              <a:gd name="connsiteY6" fmla="*/ 1491592 h 3204707"/>
              <a:gd name="connsiteX7" fmla="*/ 2554561 w 4459407"/>
              <a:gd name="connsiteY7" fmla="*/ 590729 h 3204707"/>
              <a:gd name="connsiteX8" fmla="*/ 4459407 w 4459407"/>
              <a:gd name="connsiteY8" fmla="*/ 457815 h 3204707"/>
              <a:gd name="connsiteX9" fmla="*/ 4208381 w 4459407"/>
              <a:gd name="connsiteY9" fmla="*/ 103377 h 3204707"/>
              <a:gd name="connsiteX10" fmla="*/ 1048404 w 4459407"/>
              <a:gd name="connsiteY10" fmla="*/ 0 h 3204707"/>
              <a:gd name="connsiteX0" fmla="*/ 1048404 w 4459407"/>
              <a:gd name="connsiteY0" fmla="*/ 0 h 3204707"/>
              <a:gd name="connsiteX1" fmla="*/ 0 w 4459407"/>
              <a:gd name="connsiteY1" fmla="*/ 915630 h 3204707"/>
              <a:gd name="connsiteX2" fmla="*/ 285296 w 4459407"/>
              <a:gd name="connsiteY2" fmla="*/ 1341550 h 3204707"/>
              <a:gd name="connsiteX3" fmla="*/ 1269897 w 4459407"/>
              <a:gd name="connsiteY3" fmla="*/ 1343909 h 3204707"/>
              <a:gd name="connsiteX4" fmla="*/ 1343729 w 4459407"/>
              <a:gd name="connsiteY4" fmla="*/ 3204707 h 3204707"/>
              <a:gd name="connsiteX5" fmla="*/ 3366705 w 4459407"/>
              <a:gd name="connsiteY5" fmla="*/ 3130866 h 3204707"/>
              <a:gd name="connsiteX6" fmla="*/ 2406899 w 4459407"/>
              <a:gd name="connsiteY6" fmla="*/ 1491592 h 3204707"/>
              <a:gd name="connsiteX7" fmla="*/ 2554561 w 4459407"/>
              <a:gd name="connsiteY7" fmla="*/ 590729 h 3204707"/>
              <a:gd name="connsiteX8" fmla="*/ 4459407 w 4459407"/>
              <a:gd name="connsiteY8" fmla="*/ 457815 h 3204707"/>
              <a:gd name="connsiteX9" fmla="*/ 4208381 w 4459407"/>
              <a:gd name="connsiteY9" fmla="*/ 103377 h 3204707"/>
              <a:gd name="connsiteX10" fmla="*/ 1048404 w 4459407"/>
              <a:gd name="connsiteY10" fmla="*/ 0 h 3204707"/>
              <a:gd name="connsiteX0" fmla="*/ 1048404 w 4459407"/>
              <a:gd name="connsiteY0" fmla="*/ 0 h 3204707"/>
              <a:gd name="connsiteX1" fmla="*/ 0 w 4459407"/>
              <a:gd name="connsiteY1" fmla="*/ 915630 h 3204707"/>
              <a:gd name="connsiteX2" fmla="*/ 285296 w 4459407"/>
              <a:gd name="connsiteY2" fmla="*/ 1341550 h 3204707"/>
              <a:gd name="connsiteX3" fmla="*/ 1269897 w 4459407"/>
              <a:gd name="connsiteY3" fmla="*/ 1343909 h 3204707"/>
              <a:gd name="connsiteX4" fmla="*/ 1343729 w 4459407"/>
              <a:gd name="connsiteY4" fmla="*/ 3204707 h 3204707"/>
              <a:gd name="connsiteX5" fmla="*/ 3366705 w 4459407"/>
              <a:gd name="connsiteY5" fmla="*/ 3130866 h 3204707"/>
              <a:gd name="connsiteX6" fmla="*/ 2406899 w 4459407"/>
              <a:gd name="connsiteY6" fmla="*/ 1491592 h 3204707"/>
              <a:gd name="connsiteX7" fmla="*/ 2554561 w 4459407"/>
              <a:gd name="connsiteY7" fmla="*/ 590729 h 3204707"/>
              <a:gd name="connsiteX8" fmla="*/ 4459407 w 4459407"/>
              <a:gd name="connsiteY8" fmla="*/ 457815 h 3204707"/>
              <a:gd name="connsiteX9" fmla="*/ 4208381 w 4459407"/>
              <a:gd name="connsiteY9" fmla="*/ 103377 h 3204707"/>
              <a:gd name="connsiteX10" fmla="*/ 1048404 w 4459407"/>
              <a:gd name="connsiteY10" fmla="*/ 0 h 3204707"/>
              <a:gd name="connsiteX0" fmla="*/ 1048404 w 4459407"/>
              <a:gd name="connsiteY0" fmla="*/ 0 h 3204707"/>
              <a:gd name="connsiteX1" fmla="*/ 0 w 4459407"/>
              <a:gd name="connsiteY1" fmla="*/ 915630 h 3204707"/>
              <a:gd name="connsiteX2" fmla="*/ 285296 w 4459407"/>
              <a:gd name="connsiteY2" fmla="*/ 1341550 h 3204707"/>
              <a:gd name="connsiteX3" fmla="*/ 1269897 w 4459407"/>
              <a:gd name="connsiteY3" fmla="*/ 1343909 h 3204707"/>
              <a:gd name="connsiteX4" fmla="*/ 1343729 w 4459407"/>
              <a:gd name="connsiteY4" fmla="*/ 3204707 h 3204707"/>
              <a:gd name="connsiteX5" fmla="*/ 3366705 w 4459407"/>
              <a:gd name="connsiteY5" fmla="*/ 3130866 h 3204707"/>
              <a:gd name="connsiteX6" fmla="*/ 2406899 w 4459407"/>
              <a:gd name="connsiteY6" fmla="*/ 1491592 h 3204707"/>
              <a:gd name="connsiteX7" fmla="*/ 2554561 w 4459407"/>
              <a:gd name="connsiteY7" fmla="*/ 590729 h 3204707"/>
              <a:gd name="connsiteX8" fmla="*/ 4459407 w 4459407"/>
              <a:gd name="connsiteY8" fmla="*/ 457815 h 3204707"/>
              <a:gd name="connsiteX9" fmla="*/ 4208381 w 4459407"/>
              <a:gd name="connsiteY9" fmla="*/ 103377 h 3204707"/>
              <a:gd name="connsiteX10" fmla="*/ 1048404 w 4459407"/>
              <a:gd name="connsiteY10" fmla="*/ 0 h 3204707"/>
              <a:gd name="connsiteX0" fmla="*/ 1048404 w 4459407"/>
              <a:gd name="connsiteY0" fmla="*/ 0 h 3207066"/>
              <a:gd name="connsiteX1" fmla="*/ 0 w 4459407"/>
              <a:gd name="connsiteY1" fmla="*/ 915630 h 3207066"/>
              <a:gd name="connsiteX2" fmla="*/ 285296 w 4459407"/>
              <a:gd name="connsiteY2" fmla="*/ 1341550 h 3207066"/>
              <a:gd name="connsiteX3" fmla="*/ 1269897 w 4459407"/>
              <a:gd name="connsiteY3" fmla="*/ 1343909 h 3207066"/>
              <a:gd name="connsiteX4" fmla="*/ 1343729 w 4459407"/>
              <a:gd name="connsiteY4" fmla="*/ 3204707 h 3207066"/>
              <a:gd name="connsiteX5" fmla="*/ 3290505 w 4459407"/>
              <a:gd name="connsiteY5" fmla="*/ 3207066 h 3207066"/>
              <a:gd name="connsiteX6" fmla="*/ 2406899 w 4459407"/>
              <a:gd name="connsiteY6" fmla="*/ 1491592 h 3207066"/>
              <a:gd name="connsiteX7" fmla="*/ 2554561 w 4459407"/>
              <a:gd name="connsiteY7" fmla="*/ 590729 h 3207066"/>
              <a:gd name="connsiteX8" fmla="*/ 4459407 w 4459407"/>
              <a:gd name="connsiteY8" fmla="*/ 457815 h 3207066"/>
              <a:gd name="connsiteX9" fmla="*/ 4208381 w 4459407"/>
              <a:gd name="connsiteY9" fmla="*/ 103377 h 3207066"/>
              <a:gd name="connsiteX10" fmla="*/ 1048404 w 4459407"/>
              <a:gd name="connsiteY10" fmla="*/ 0 h 3207066"/>
              <a:gd name="connsiteX0" fmla="*/ 1048404 w 4459407"/>
              <a:gd name="connsiteY0" fmla="*/ 0 h 3207066"/>
              <a:gd name="connsiteX1" fmla="*/ 0 w 4459407"/>
              <a:gd name="connsiteY1" fmla="*/ 915630 h 3207066"/>
              <a:gd name="connsiteX2" fmla="*/ 285296 w 4459407"/>
              <a:gd name="connsiteY2" fmla="*/ 1341550 h 3207066"/>
              <a:gd name="connsiteX3" fmla="*/ 1269897 w 4459407"/>
              <a:gd name="connsiteY3" fmla="*/ 1343909 h 3207066"/>
              <a:gd name="connsiteX4" fmla="*/ 1343729 w 4459407"/>
              <a:gd name="connsiteY4" fmla="*/ 3204707 h 3207066"/>
              <a:gd name="connsiteX5" fmla="*/ 3290505 w 4459407"/>
              <a:gd name="connsiteY5" fmla="*/ 3207066 h 3207066"/>
              <a:gd name="connsiteX6" fmla="*/ 2483099 w 4459407"/>
              <a:gd name="connsiteY6" fmla="*/ 1720192 h 3207066"/>
              <a:gd name="connsiteX7" fmla="*/ 2554561 w 4459407"/>
              <a:gd name="connsiteY7" fmla="*/ 590729 h 3207066"/>
              <a:gd name="connsiteX8" fmla="*/ 4459407 w 4459407"/>
              <a:gd name="connsiteY8" fmla="*/ 457815 h 3207066"/>
              <a:gd name="connsiteX9" fmla="*/ 4208381 w 4459407"/>
              <a:gd name="connsiteY9" fmla="*/ 103377 h 3207066"/>
              <a:gd name="connsiteX10" fmla="*/ 1048404 w 4459407"/>
              <a:gd name="connsiteY10" fmla="*/ 0 h 3207066"/>
              <a:gd name="connsiteX0" fmla="*/ 1048404 w 4459407"/>
              <a:gd name="connsiteY0" fmla="*/ 0 h 3207066"/>
              <a:gd name="connsiteX1" fmla="*/ 0 w 4459407"/>
              <a:gd name="connsiteY1" fmla="*/ 915630 h 3207066"/>
              <a:gd name="connsiteX2" fmla="*/ 285296 w 4459407"/>
              <a:gd name="connsiteY2" fmla="*/ 1341550 h 3207066"/>
              <a:gd name="connsiteX3" fmla="*/ 1269897 w 4459407"/>
              <a:gd name="connsiteY3" fmla="*/ 1343909 h 3207066"/>
              <a:gd name="connsiteX4" fmla="*/ 1343729 w 4459407"/>
              <a:gd name="connsiteY4" fmla="*/ 3204707 h 3207066"/>
              <a:gd name="connsiteX5" fmla="*/ 3290505 w 4459407"/>
              <a:gd name="connsiteY5" fmla="*/ 3207066 h 3207066"/>
              <a:gd name="connsiteX6" fmla="*/ 2483099 w 4459407"/>
              <a:gd name="connsiteY6" fmla="*/ 1720192 h 3207066"/>
              <a:gd name="connsiteX7" fmla="*/ 2402161 w 4459407"/>
              <a:gd name="connsiteY7" fmla="*/ 514529 h 3207066"/>
              <a:gd name="connsiteX8" fmla="*/ 4459407 w 4459407"/>
              <a:gd name="connsiteY8" fmla="*/ 457815 h 3207066"/>
              <a:gd name="connsiteX9" fmla="*/ 4208381 w 4459407"/>
              <a:gd name="connsiteY9" fmla="*/ 103377 h 3207066"/>
              <a:gd name="connsiteX10" fmla="*/ 1048404 w 4459407"/>
              <a:gd name="connsiteY10" fmla="*/ 0 h 3207066"/>
              <a:gd name="connsiteX0" fmla="*/ 1048404 w 4459407"/>
              <a:gd name="connsiteY0" fmla="*/ 0 h 3207066"/>
              <a:gd name="connsiteX1" fmla="*/ 0 w 4459407"/>
              <a:gd name="connsiteY1" fmla="*/ 915630 h 3207066"/>
              <a:gd name="connsiteX2" fmla="*/ 285296 w 4459407"/>
              <a:gd name="connsiteY2" fmla="*/ 1341550 h 3207066"/>
              <a:gd name="connsiteX3" fmla="*/ 1269897 w 4459407"/>
              <a:gd name="connsiteY3" fmla="*/ 1343909 h 3207066"/>
              <a:gd name="connsiteX4" fmla="*/ 1343729 w 4459407"/>
              <a:gd name="connsiteY4" fmla="*/ 3204707 h 3207066"/>
              <a:gd name="connsiteX5" fmla="*/ 3290505 w 4459407"/>
              <a:gd name="connsiteY5" fmla="*/ 3207066 h 3207066"/>
              <a:gd name="connsiteX6" fmla="*/ 2483099 w 4459407"/>
              <a:gd name="connsiteY6" fmla="*/ 1720192 h 3207066"/>
              <a:gd name="connsiteX7" fmla="*/ 2402161 w 4459407"/>
              <a:gd name="connsiteY7" fmla="*/ 514529 h 3207066"/>
              <a:gd name="connsiteX8" fmla="*/ 4459407 w 4459407"/>
              <a:gd name="connsiteY8" fmla="*/ 534015 h 3207066"/>
              <a:gd name="connsiteX9" fmla="*/ 4208381 w 4459407"/>
              <a:gd name="connsiteY9" fmla="*/ 103377 h 3207066"/>
              <a:gd name="connsiteX10" fmla="*/ 1048404 w 4459407"/>
              <a:gd name="connsiteY10" fmla="*/ 0 h 3207066"/>
              <a:gd name="connsiteX0" fmla="*/ 1048404 w 4459407"/>
              <a:gd name="connsiteY0" fmla="*/ 0 h 3207066"/>
              <a:gd name="connsiteX1" fmla="*/ 0 w 4459407"/>
              <a:gd name="connsiteY1" fmla="*/ 915630 h 3207066"/>
              <a:gd name="connsiteX2" fmla="*/ 285296 w 4459407"/>
              <a:gd name="connsiteY2" fmla="*/ 1341550 h 3207066"/>
              <a:gd name="connsiteX3" fmla="*/ 1269897 w 4459407"/>
              <a:gd name="connsiteY3" fmla="*/ 1343909 h 3207066"/>
              <a:gd name="connsiteX4" fmla="*/ 1343729 w 4459407"/>
              <a:gd name="connsiteY4" fmla="*/ 3204707 h 3207066"/>
              <a:gd name="connsiteX5" fmla="*/ 3290505 w 4459407"/>
              <a:gd name="connsiteY5" fmla="*/ 3207066 h 3207066"/>
              <a:gd name="connsiteX6" fmla="*/ 2635499 w 4459407"/>
              <a:gd name="connsiteY6" fmla="*/ 1720192 h 3207066"/>
              <a:gd name="connsiteX7" fmla="*/ 2402161 w 4459407"/>
              <a:gd name="connsiteY7" fmla="*/ 514529 h 3207066"/>
              <a:gd name="connsiteX8" fmla="*/ 4459407 w 4459407"/>
              <a:gd name="connsiteY8" fmla="*/ 534015 h 3207066"/>
              <a:gd name="connsiteX9" fmla="*/ 4208381 w 4459407"/>
              <a:gd name="connsiteY9" fmla="*/ 103377 h 3207066"/>
              <a:gd name="connsiteX10" fmla="*/ 1048404 w 4459407"/>
              <a:gd name="connsiteY10" fmla="*/ 0 h 3207066"/>
              <a:gd name="connsiteX0" fmla="*/ 1048404 w 4459407"/>
              <a:gd name="connsiteY0" fmla="*/ 0 h 3207066"/>
              <a:gd name="connsiteX1" fmla="*/ 0 w 4459407"/>
              <a:gd name="connsiteY1" fmla="*/ 915630 h 3207066"/>
              <a:gd name="connsiteX2" fmla="*/ 285296 w 4459407"/>
              <a:gd name="connsiteY2" fmla="*/ 1341550 h 3207066"/>
              <a:gd name="connsiteX3" fmla="*/ 1269897 w 4459407"/>
              <a:gd name="connsiteY3" fmla="*/ 1343909 h 3207066"/>
              <a:gd name="connsiteX4" fmla="*/ 1343729 w 4459407"/>
              <a:gd name="connsiteY4" fmla="*/ 3204707 h 3207066"/>
              <a:gd name="connsiteX5" fmla="*/ 3290505 w 4459407"/>
              <a:gd name="connsiteY5" fmla="*/ 3207066 h 3207066"/>
              <a:gd name="connsiteX6" fmla="*/ 2635499 w 4459407"/>
              <a:gd name="connsiteY6" fmla="*/ 1720192 h 3207066"/>
              <a:gd name="connsiteX7" fmla="*/ 2402161 w 4459407"/>
              <a:gd name="connsiteY7" fmla="*/ 514529 h 3207066"/>
              <a:gd name="connsiteX8" fmla="*/ 4459407 w 4459407"/>
              <a:gd name="connsiteY8" fmla="*/ 534015 h 3207066"/>
              <a:gd name="connsiteX9" fmla="*/ 4208381 w 4459407"/>
              <a:gd name="connsiteY9" fmla="*/ 103377 h 3207066"/>
              <a:gd name="connsiteX10" fmla="*/ 1048404 w 4459407"/>
              <a:gd name="connsiteY10" fmla="*/ 0 h 3207066"/>
              <a:gd name="connsiteX0" fmla="*/ 1048404 w 4459407"/>
              <a:gd name="connsiteY0" fmla="*/ 0 h 3207066"/>
              <a:gd name="connsiteX1" fmla="*/ 0 w 4459407"/>
              <a:gd name="connsiteY1" fmla="*/ 915630 h 3207066"/>
              <a:gd name="connsiteX2" fmla="*/ 285296 w 4459407"/>
              <a:gd name="connsiteY2" fmla="*/ 1341550 h 3207066"/>
              <a:gd name="connsiteX3" fmla="*/ 1269897 w 4459407"/>
              <a:gd name="connsiteY3" fmla="*/ 1343909 h 3207066"/>
              <a:gd name="connsiteX4" fmla="*/ 1343729 w 4459407"/>
              <a:gd name="connsiteY4" fmla="*/ 3204707 h 3207066"/>
              <a:gd name="connsiteX5" fmla="*/ 3290505 w 4459407"/>
              <a:gd name="connsiteY5" fmla="*/ 3207066 h 3207066"/>
              <a:gd name="connsiteX6" fmla="*/ 2635499 w 4459407"/>
              <a:gd name="connsiteY6" fmla="*/ 1720192 h 3207066"/>
              <a:gd name="connsiteX7" fmla="*/ 2402161 w 4459407"/>
              <a:gd name="connsiteY7" fmla="*/ 514529 h 3207066"/>
              <a:gd name="connsiteX8" fmla="*/ 4459407 w 4459407"/>
              <a:gd name="connsiteY8" fmla="*/ 534015 h 3207066"/>
              <a:gd name="connsiteX9" fmla="*/ 3972121 w 4459407"/>
              <a:gd name="connsiteY9" fmla="*/ 103377 h 3207066"/>
              <a:gd name="connsiteX10" fmla="*/ 1048404 w 4459407"/>
              <a:gd name="connsiteY10" fmla="*/ 0 h 3207066"/>
              <a:gd name="connsiteX0" fmla="*/ 1048404 w 4459407"/>
              <a:gd name="connsiteY0" fmla="*/ 103378 h 3310444"/>
              <a:gd name="connsiteX1" fmla="*/ 0 w 4459407"/>
              <a:gd name="connsiteY1" fmla="*/ 1019008 h 3310444"/>
              <a:gd name="connsiteX2" fmla="*/ 285296 w 4459407"/>
              <a:gd name="connsiteY2" fmla="*/ 1444928 h 3310444"/>
              <a:gd name="connsiteX3" fmla="*/ 1269897 w 4459407"/>
              <a:gd name="connsiteY3" fmla="*/ 1447287 h 3310444"/>
              <a:gd name="connsiteX4" fmla="*/ 1343729 w 4459407"/>
              <a:gd name="connsiteY4" fmla="*/ 3308085 h 3310444"/>
              <a:gd name="connsiteX5" fmla="*/ 3290505 w 4459407"/>
              <a:gd name="connsiteY5" fmla="*/ 3310444 h 3310444"/>
              <a:gd name="connsiteX6" fmla="*/ 2635499 w 4459407"/>
              <a:gd name="connsiteY6" fmla="*/ 1823570 h 3310444"/>
              <a:gd name="connsiteX7" fmla="*/ 2402161 w 4459407"/>
              <a:gd name="connsiteY7" fmla="*/ 617907 h 3310444"/>
              <a:gd name="connsiteX8" fmla="*/ 4459407 w 4459407"/>
              <a:gd name="connsiteY8" fmla="*/ 637393 h 3310444"/>
              <a:gd name="connsiteX9" fmla="*/ 4444641 w 4459407"/>
              <a:gd name="connsiteY9" fmla="*/ 0 h 3310444"/>
              <a:gd name="connsiteX10" fmla="*/ 1048404 w 4459407"/>
              <a:gd name="connsiteY10" fmla="*/ 103378 h 3310444"/>
              <a:gd name="connsiteX0" fmla="*/ 1048404 w 4459407"/>
              <a:gd name="connsiteY0" fmla="*/ 0 h 3207066"/>
              <a:gd name="connsiteX1" fmla="*/ 0 w 4459407"/>
              <a:gd name="connsiteY1" fmla="*/ 915630 h 3207066"/>
              <a:gd name="connsiteX2" fmla="*/ 285296 w 4459407"/>
              <a:gd name="connsiteY2" fmla="*/ 1341550 h 3207066"/>
              <a:gd name="connsiteX3" fmla="*/ 1269897 w 4459407"/>
              <a:gd name="connsiteY3" fmla="*/ 1343909 h 3207066"/>
              <a:gd name="connsiteX4" fmla="*/ 1343729 w 4459407"/>
              <a:gd name="connsiteY4" fmla="*/ 3204707 h 3207066"/>
              <a:gd name="connsiteX5" fmla="*/ 3290505 w 4459407"/>
              <a:gd name="connsiteY5" fmla="*/ 3207066 h 3207066"/>
              <a:gd name="connsiteX6" fmla="*/ 2635499 w 4459407"/>
              <a:gd name="connsiteY6" fmla="*/ 1720192 h 3207066"/>
              <a:gd name="connsiteX7" fmla="*/ 2402161 w 4459407"/>
              <a:gd name="connsiteY7" fmla="*/ 514529 h 3207066"/>
              <a:gd name="connsiteX8" fmla="*/ 4459407 w 4459407"/>
              <a:gd name="connsiteY8" fmla="*/ 534015 h 3207066"/>
              <a:gd name="connsiteX9" fmla="*/ 4139841 w 4459407"/>
              <a:gd name="connsiteY9" fmla="*/ 49022 h 3207066"/>
              <a:gd name="connsiteX10" fmla="*/ 1048404 w 4459407"/>
              <a:gd name="connsiteY10" fmla="*/ 0 h 3207066"/>
              <a:gd name="connsiteX0" fmla="*/ 1048404 w 4459407"/>
              <a:gd name="connsiteY0" fmla="*/ 27178 h 3158044"/>
              <a:gd name="connsiteX1" fmla="*/ 0 w 4459407"/>
              <a:gd name="connsiteY1" fmla="*/ 866608 h 3158044"/>
              <a:gd name="connsiteX2" fmla="*/ 285296 w 4459407"/>
              <a:gd name="connsiteY2" fmla="*/ 1292528 h 3158044"/>
              <a:gd name="connsiteX3" fmla="*/ 1269897 w 4459407"/>
              <a:gd name="connsiteY3" fmla="*/ 1294887 h 3158044"/>
              <a:gd name="connsiteX4" fmla="*/ 1343729 w 4459407"/>
              <a:gd name="connsiteY4" fmla="*/ 3155685 h 3158044"/>
              <a:gd name="connsiteX5" fmla="*/ 3290505 w 4459407"/>
              <a:gd name="connsiteY5" fmla="*/ 3158044 h 3158044"/>
              <a:gd name="connsiteX6" fmla="*/ 2635499 w 4459407"/>
              <a:gd name="connsiteY6" fmla="*/ 1671170 h 3158044"/>
              <a:gd name="connsiteX7" fmla="*/ 2402161 w 4459407"/>
              <a:gd name="connsiteY7" fmla="*/ 465507 h 3158044"/>
              <a:gd name="connsiteX8" fmla="*/ 4459407 w 4459407"/>
              <a:gd name="connsiteY8" fmla="*/ 484993 h 3158044"/>
              <a:gd name="connsiteX9" fmla="*/ 4139841 w 4459407"/>
              <a:gd name="connsiteY9" fmla="*/ 0 h 3158044"/>
              <a:gd name="connsiteX10" fmla="*/ 1048404 w 4459407"/>
              <a:gd name="connsiteY10" fmla="*/ 27178 h 3158044"/>
              <a:gd name="connsiteX0" fmla="*/ 1048404 w 4459407"/>
              <a:gd name="connsiteY0" fmla="*/ 27178 h 3158044"/>
              <a:gd name="connsiteX1" fmla="*/ 0 w 4459407"/>
              <a:gd name="connsiteY1" fmla="*/ 866608 h 3158044"/>
              <a:gd name="connsiteX2" fmla="*/ 285296 w 4459407"/>
              <a:gd name="connsiteY2" fmla="*/ 1292528 h 3158044"/>
              <a:gd name="connsiteX3" fmla="*/ 1269897 w 4459407"/>
              <a:gd name="connsiteY3" fmla="*/ 1294887 h 3158044"/>
              <a:gd name="connsiteX4" fmla="*/ 1343729 w 4459407"/>
              <a:gd name="connsiteY4" fmla="*/ 3155685 h 3158044"/>
              <a:gd name="connsiteX5" fmla="*/ 3290505 w 4459407"/>
              <a:gd name="connsiteY5" fmla="*/ 3158044 h 3158044"/>
              <a:gd name="connsiteX6" fmla="*/ 2635499 w 4459407"/>
              <a:gd name="connsiteY6" fmla="*/ 1671170 h 3158044"/>
              <a:gd name="connsiteX7" fmla="*/ 2402161 w 4459407"/>
              <a:gd name="connsiteY7" fmla="*/ 465507 h 3158044"/>
              <a:gd name="connsiteX8" fmla="*/ 4459407 w 4459407"/>
              <a:gd name="connsiteY8" fmla="*/ 484993 h 3158044"/>
              <a:gd name="connsiteX9" fmla="*/ 4139841 w 4459407"/>
              <a:gd name="connsiteY9" fmla="*/ 0 h 3158044"/>
              <a:gd name="connsiteX10" fmla="*/ 1048404 w 4459407"/>
              <a:gd name="connsiteY10" fmla="*/ 27178 h 3158044"/>
              <a:gd name="connsiteX0" fmla="*/ 1124604 w 4459407"/>
              <a:gd name="connsiteY0" fmla="*/ 0 h 3207066"/>
              <a:gd name="connsiteX1" fmla="*/ 0 w 4459407"/>
              <a:gd name="connsiteY1" fmla="*/ 915630 h 3207066"/>
              <a:gd name="connsiteX2" fmla="*/ 285296 w 4459407"/>
              <a:gd name="connsiteY2" fmla="*/ 1341550 h 3207066"/>
              <a:gd name="connsiteX3" fmla="*/ 1269897 w 4459407"/>
              <a:gd name="connsiteY3" fmla="*/ 1343909 h 3207066"/>
              <a:gd name="connsiteX4" fmla="*/ 1343729 w 4459407"/>
              <a:gd name="connsiteY4" fmla="*/ 3204707 h 3207066"/>
              <a:gd name="connsiteX5" fmla="*/ 3290505 w 4459407"/>
              <a:gd name="connsiteY5" fmla="*/ 3207066 h 3207066"/>
              <a:gd name="connsiteX6" fmla="*/ 2635499 w 4459407"/>
              <a:gd name="connsiteY6" fmla="*/ 1720192 h 3207066"/>
              <a:gd name="connsiteX7" fmla="*/ 2402161 w 4459407"/>
              <a:gd name="connsiteY7" fmla="*/ 514529 h 3207066"/>
              <a:gd name="connsiteX8" fmla="*/ 4459407 w 4459407"/>
              <a:gd name="connsiteY8" fmla="*/ 534015 h 3207066"/>
              <a:gd name="connsiteX9" fmla="*/ 4139841 w 4459407"/>
              <a:gd name="connsiteY9" fmla="*/ 49022 h 3207066"/>
              <a:gd name="connsiteX10" fmla="*/ 1124604 w 4459407"/>
              <a:gd name="connsiteY10" fmla="*/ 0 h 3207066"/>
              <a:gd name="connsiteX0" fmla="*/ 1124604 w 4459407"/>
              <a:gd name="connsiteY0" fmla="*/ 27178 h 3158044"/>
              <a:gd name="connsiteX1" fmla="*/ 0 w 4459407"/>
              <a:gd name="connsiteY1" fmla="*/ 866608 h 3158044"/>
              <a:gd name="connsiteX2" fmla="*/ 285296 w 4459407"/>
              <a:gd name="connsiteY2" fmla="*/ 1292528 h 3158044"/>
              <a:gd name="connsiteX3" fmla="*/ 1269897 w 4459407"/>
              <a:gd name="connsiteY3" fmla="*/ 1294887 h 3158044"/>
              <a:gd name="connsiteX4" fmla="*/ 1343729 w 4459407"/>
              <a:gd name="connsiteY4" fmla="*/ 3155685 h 3158044"/>
              <a:gd name="connsiteX5" fmla="*/ 3290505 w 4459407"/>
              <a:gd name="connsiteY5" fmla="*/ 3158044 h 3158044"/>
              <a:gd name="connsiteX6" fmla="*/ 2635499 w 4459407"/>
              <a:gd name="connsiteY6" fmla="*/ 1671170 h 3158044"/>
              <a:gd name="connsiteX7" fmla="*/ 2402161 w 4459407"/>
              <a:gd name="connsiteY7" fmla="*/ 465507 h 3158044"/>
              <a:gd name="connsiteX8" fmla="*/ 4459407 w 4459407"/>
              <a:gd name="connsiteY8" fmla="*/ 484993 h 3158044"/>
              <a:gd name="connsiteX9" fmla="*/ 4139841 w 4459407"/>
              <a:gd name="connsiteY9" fmla="*/ 0 h 3158044"/>
              <a:gd name="connsiteX10" fmla="*/ 1124604 w 4459407"/>
              <a:gd name="connsiteY10" fmla="*/ 27178 h 3158044"/>
              <a:gd name="connsiteX0" fmla="*/ 1200804 w 4459407"/>
              <a:gd name="connsiteY0" fmla="*/ 0 h 3207066"/>
              <a:gd name="connsiteX1" fmla="*/ 0 w 4459407"/>
              <a:gd name="connsiteY1" fmla="*/ 915630 h 3207066"/>
              <a:gd name="connsiteX2" fmla="*/ 285296 w 4459407"/>
              <a:gd name="connsiteY2" fmla="*/ 1341550 h 3207066"/>
              <a:gd name="connsiteX3" fmla="*/ 1269897 w 4459407"/>
              <a:gd name="connsiteY3" fmla="*/ 1343909 h 3207066"/>
              <a:gd name="connsiteX4" fmla="*/ 1343729 w 4459407"/>
              <a:gd name="connsiteY4" fmla="*/ 3204707 h 3207066"/>
              <a:gd name="connsiteX5" fmla="*/ 3290505 w 4459407"/>
              <a:gd name="connsiteY5" fmla="*/ 3207066 h 3207066"/>
              <a:gd name="connsiteX6" fmla="*/ 2635499 w 4459407"/>
              <a:gd name="connsiteY6" fmla="*/ 1720192 h 3207066"/>
              <a:gd name="connsiteX7" fmla="*/ 2402161 w 4459407"/>
              <a:gd name="connsiteY7" fmla="*/ 514529 h 3207066"/>
              <a:gd name="connsiteX8" fmla="*/ 4459407 w 4459407"/>
              <a:gd name="connsiteY8" fmla="*/ 534015 h 3207066"/>
              <a:gd name="connsiteX9" fmla="*/ 4139841 w 4459407"/>
              <a:gd name="connsiteY9" fmla="*/ 49022 h 3207066"/>
              <a:gd name="connsiteX10" fmla="*/ 1200804 w 4459407"/>
              <a:gd name="connsiteY10" fmla="*/ 0 h 3207066"/>
              <a:gd name="connsiteX0" fmla="*/ 1277004 w 4459407"/>
              <a:gd name="connsiteY0" fmla="*/ 27178 h 3158044"/>
              <a:gd name="connsiteX1" fmla="*/ 0 w 4459407"/>
              <a:gd name="connsiteY1" fmla="*/ 866608 h 3158044"/>
              <a:gd name="connsiteX2" fmla="*/ 285296 w 4459407"/>
              <a:gd name="connsiteY2" fmla="*/ 1292528 h 3158044"/>
              <a:gd name="connsiteX3" fmla="*/ 1269897 w 4459407"/>
              <a:gd name="connsiteY3" fmla="*/ 1294887 h 3158044"/>
              <a:gd name="connsiteX4" fmla="*/ 1343729 w 4459407"/>
              <a:gd name="connsiteY4" fmla="*/ 3155685 h 3158044"/>
              <a:gd name="connsiteX5" fmla="*/ 3290505 w 4459407"/>
              <a:gd name="connsiteY5" fmla="*/ 3158044 h 3158044"/>
              <a:gd name="connsiteX6" fmla="*/ 2635499 w 4459407"/>
              <a:gd name="connsiteY6" fmla="*/ 1671170 h 3158044"/>
              <a:gd name="connsiteX7" fmla="*/ 2402161 w 4459407"/>
              <a:gd name="connsiteY7" fmla="*/ 465507 h 3158044"/>
              <a:gd name="connsiteX8" fmla="*/ 4459407 w 4459407"/>
              <a:gd name="connsiteY8" fmla="*/ 484993 h 3158044"/>
              <a:gd name="connsiteX9" fmla="*/ 4139841 w 4459407"/>
              <a:gd name="connsiteY9" fmla="*/ 0 h 3158044"/>
              <a:gd name="connsiteX10" fmla="*/ 1277004 w 4459407"/>
              <a:gd name="connsiteY10" fmla="*/ 27178 h 3158044"/>
              <a:gd name="connsiteX0" fmla="*/ 1448908 w 4631311"/>
              <a:gd name="connsiteY0" fmla="*/ 27178 h 3197528"/>
              <a:gd name="connsiteX1" fmla="*/ 171904 w 4631311"/>
              <a:gd name="connsiteY1" fmla="*/ 866608 h 3197528"/>
              <a:gd name="connsiteX2" fmla="*/ 0 w 4631311"/>
              <a:gd name="connsiteY2" fmla="*/ 3197528 h 3197528"/>
              <a:gd name="connsiteX3" fmla="*/ 1441801 w 4631311"/>
              <a:gd name="connsiteY3" fmla="*/ 1294887 h 3197528"/>
              <a:gd name="connsiteX4" fmla="*/ 1515633 w 4631311"/>
              <a:gd name="connsiteY4" fmla="*/ 3155685 h 3197528"/>
              <a:gd name="connsiteX5" fmla="*/ 3462409 w 4631311"/>
              <a:gd name="connsiteY5" fmla="*/ 3158044 h 3197528"/>
              <a:gd name="connsiteX6" fmla="*/ 2807403 w 4631311"/>
              <a:gd name="connsiteY6" fmla="*/ 1671170 h 3197528"/>
              <a:gd name="connsiteX7" fmla="*/ 2574065 w 4631311"/>
              <a:gd name="connsiteY7" fmla="*/ 465507 h 3197528"/>
              <a:gd name="connsiteX8" fmla="*/ 4631311 w 4631311"/>
              <a:gd name="connsiteY8" fmla="*/ 484993 h 3197528"/>
              <a:gd name="connsiteX9" fmla="*/ 4311745 w 4631311"/>
              <a:gd name="connsiteY9" fmla="*/ 0 h 3197528"/>
              <a:gd name="connsiteX10" fmla="*/ 1448908 w 4631311"/>
              <a:gd name="connsiteY10" fmla="*/ 27178 h 3197528"/>
              <a:gd name="connsiteX0" fmla="*/ 1448908 w 4631311"/>
              <a:gd name="connsiteY0" fmla="*/ 27178 h 3200991"/>
              <a:gd name="connsiteX1" fmla="*/ 171904 w 4631311"/>
              <a:gd name="connsiteY1" fmla="*/ 866608 h 3200991"/>
              <a:gd name="connsiteX2" fmla="*/ 0 w 4631311"/>
              <a:gd name="connsiteY2" fmla="*/ 3197528 h 3200991"/>
              <a:gd name="connsiteX3" fmla="*/ 1579844 w 4631311"/>
              <a:gd name="connsiteY3" fmla="*/ 3200991 h 3200991"/>
              <a:gd name="connsiteX4" fmla="*/ 1515633 w 4631311"/>
              <a:gd name="connsiteY4" fmla="*/ 3155685 h 3200991"/>
              <a:gd name="connsiteX5" fmla="*/ 3462409 w 4631311"/>
              <a:gd name="connsiteY5" fmla="*/ 3158044 h 3200991"/>
              <a:gd name="connsiteX6" fmla="*/ 2807403 w 4631311"/>
              <a:gd name="connsiteY6" fmla="*/ 1671170 h 3200991"/>
              <a:gd name="connsiteX7" fmla="*/ 2574065 w 4631311"/>
              <a:gd name="connsiteY7" fmla="*/ 465507 h 3200991"/>
              <a:gd name="connsiteX8" fmla="*/ 4631311 w 4631311"/>
              <a:gd name="connsiteY8" fmla="*/ 484993 h 3200991"/>
              <a:gd name="connsiteX9" fmla="*/ 4311745 w 4631311"/>
              <a:gd name="connsiteY9" fmla="*/ 0 h 3200991"/>
              <a:gd name="connsiteX10" fmla="*/ 1448908 w 4631311"/>
              <a:gd name="connsiteY10" fmla="*/ 27178 h 3200991"/>
              <a:gd name="connsiteX0" fmla="*/ 1448908 w 4631311"/>
              <a:gd name="connsiteY0" fmla="*/ 27178 h 3200991"/>
              <a:gd name="connsiteX1" fmla="*/ 171904 w 4631311"/>
              <a:gd name="connsiteY1" fmla="*/ 866608 h 3200991"/>
              <a:gd name="connsiteX2" fmla="*/ 0 w 4631311"/>
              <a:gd name="connsiteY2" fmla="*/ 3197528 h 3200991"/>
              <a:gd name="connsiteX3" fmla="*/ 1579844 w 4631311"/>
              <a:gd name="connsiteY3" fmla="*/ 3200991 h 3200991"/>
              <a:gd name="connsiteX4" fmla="*/ 1515633 w 4631311"/>
              <a:gd name="connsiteY4" fmla="*/ 3155685 h 3200991"/>
              <a:gd name="connsiteX5" fmla="*/ 1530905 w 4631311"/>
              <a:gd name="connsiteY5" fmla="*/ 1328865 h 3200991"/>
              <a:gd name="connsiteX6" fmla="*/ 2807403 w 4631311"/>
              <a:gd name="connsiteY6" fmla="*/ 1671170 h 3200991"/>
              <a:gd name="connsiteX7" fmla="*/ 2574065 w 4631311"/>
              <a:gd name="connsiteY7" fmla="*/ 465507 h 3200991"/>
              <a:gd name="connsiteX8" fmla="*/ 4631311 w 4631311"/>
              <a:gd name="connsiteY8" fmla="*/ 484993 h 3200991"/>
              <a:gd name="connsiteX9" fmla="*/ 4311745 w 4631311"/>
              <a:gd name="connsiteY9" fmla="*/ 0 h 3200991"/>
              <a:gd name="connsiteX10" fmla="*/ 1448908 w 4631311"/>
              <a:gd name="connsiteY10" fmla="*/ 27178 h 3200991"/>
              <a:gd name="connsiteX0" fmla="*/ 1448908 w 4631311"/>
              <a:gd name="connsiteY0" fmla="*/ 27178 h 3200991"/>
              <a:gd name="connsiteX1" fmla="*/ 171904 w 4631311"/>
              <a:gd name="connsiteY1" fmla="*/ 866608 h 3200991"/>
              <a:gd name="connsiteX2" fmla="*/ 0 w 4631311"/>
              <a:gd name="connsiteY2" fmla="*/ 3197528 h 3200991"/>
              <a:gd name="connsiteX3" fmla="*/ 1579844 w 4631311"/>
              <a:gd name="connsiteY3" fmla="*/ 3200991 h 3200991"/>
              <a:gd name="connsiteX4" fmla="*/ 1515633 w 4631311"/>
              <a:gd name="connsiteY4" fmla="*/ 3155685 h 3200991"/>
              <a:gd name="connsiteX5" fmla="*/ 1530905 w 4631311"/>
              <a:gd name="connsiteY5" fmla="*/ 1328865 h 3200991"/>
              <a:gd name="connsiteX6" fmla="*/ 2766542 w 4631311"/>
              <a:gd name="connsiteY6" fmla="*/ 1583927 h 3200991"/>
              <a:gd name="connsiteX7" fmla="*/ 2574065 w 4631311"/>
              <a:gd name="connsiteY7" fmla="*/ 465507 h 3200991"/>
              <a:gd name="connsiteX8" fmla="*/ 4631311 w 4631311"/>
              <a:gd name="connsiteY8" fmla="*/ 484993 h 3200991"/>
              <a:gd name="connsiteX9" fmla="*/ 4311745 w 4631311"/>
              <a:gd name="connsiteY9" fmla="*/ 0 h 3200991"/>
              <a:gd name="connsiteX10" fmla="*/ 1448908 w 4631311"/>
              <a:gd name="connsiteY10" fmla="*/ 27178 h 3200991"/>
              <a:gd name="connsiteX0" fmla="*/ 1448908 w 4631311"/>
              <a:gd name="connsiteY0" fmla="*/ 27178 h 3200991"/>
              <a:gd name="connsiteX1" fmla="*/ 171904 w 4631311"/>
              <a:gd name="connsiteY1" fmla="*/ 866608 h 3200991"/>
              <a:gd name="connsiteX2" fmla="*/ 0 w 4631311"/>
              <a:gd name="connsiteY2" fmla="*/ 3197528 h 3200991"/>
              <a:gd name="connsiteX3" fmla="*/ 1579844 w 4631311"/>
              <a:gd name="connsiteY3" fmla="*/ 3200991 h 3200991"/>
              <a:gd name="connsiteX4" fmla="*/ 1515633 w 4631311"/>
              <a:gd name="connsiteY4" fmla="*/ 1403085 h 3200991"/>
              <a:gd name="connsiteX5" fmla="*/ 1530905 w 4631311"/>
              <a:gd name="connsiteY5" fmla="*/ 1328865 h 3200991"/>
              <a:gd name="connsiteX6" fmla="*/ 2766542 w 4631311"/>
              <a:gd name="connsiteY6" fmla="*/ 1583927 h 3200991"/>
              <a:gd name="connsiteX7" fmla="*/ 2574065 w 4631311"/>
              <a:gd name="connsiteY7" fmla="*/ 465507 h 3200991"/>
              <a:gd name="connsiteX8" fmla="*/ 4631311 w 4631311"/>
              <a:gd name="connsiteY8" fmla="*/ 484993 h 3200991"/>
              <a:gd name="connsiteX9" fmla="*/ 4311745 w 4631311"/>
              <a:gd name="connsiteY9" fmla="*/ 0 h 3200991"/>
              <a:gd name="connsiteX10" fmla="*/ 1448908 w 4631311"/>
              <a:gd name="connsiteY10" fmla="*/ 27178 h 3200991"/>
              <a:gd name="connsiteX0" fmla="*/ 1448908 w 4631311"/>
              <a:gd name="connsiteY0" fmla="*/ 27178 h 3200991"/>
              <a:gd name="connsiteX1" fmla="*/ 171904 w 4631311"/>
              <a:gd name="connsiteY1" fmla="*/ 866608 h 3200991"/>
              <a:gd name="connsiteX2" fmla="*/ 0 w 4631311"/>
              <a:gd name="connsiteY2" fmla="*/ 3197528 h 3200991"/>
              <a:gd name="connsiteX3" fmla="*/ 1579844 w 4631311"/>
              <a:gd name="connsiteY3" fmla="*/ 3200991 h 3200991"/>
              <a:gd name="connsiteX4" fmla="*/ 1515633 w 4631311"/>
              <a:gd name="connsiteY4" fmla="*/ 1403085 h 3200991"/>
              <a:gd name="connsiteX5" fmla="*/ 2140505 w 4631311"/>
              <a:gd name="connsiteY5" fmla="*/ 1328865 h 3200991"/>
              <a:gd name="connsiteX6" fmla="*/ 2766542 w 4631311"/>
              <a:gd name="connsiteY6" fmla="*/ 1583927 h 3200991"/>
              <a:gd name="connsiteX7" fmla="*/ 2574065 w 4631311"/>
              <a:gd name="connsiteY7" fmla="*/ 465507 h 3200991"/>
              <a:gd name="connsiteX8" fmla="*/ 4631311 w 4631311"/>
              <a:gd name="connsiteY8" fmla="*/ 484993 h 3200991"/>
              <a:gd name="connsiteX9" fmla="*/ 4311745 w 4631311"/>
              <a:gd name="connsiteY9" fmla="*/ 0 h 3200991"/>
              <a:gd name="connsiteX10" fmla="*/ 1448908 w 4631311"/>
              <a:gd name="connsiteY10" fmla="*/ 27178 h 3200991"/>
              <a:gd name="connsiteX0" fmla="*/ 1448908 w 4631311"/>
              <a:gd name="connsiteY0" fmla="*/ 27178 h 3200991"/>
              <a:gd name="connsiteX1" fmla="*/ 171904 w 4631311"/>
              <a:gd name="connsiteY1" fmla="*/ 866608 h 3200991"/>
              <a:gd name="connsiteX2" fmla="*/ 0 w 4631311"/>
              <a:gd name="connsiteY2" fmla="*/ 3197528 h 3200991"/>
              <a:gd name="connsiteX3" fmla="*/ 1579844 w 4631311"/>
              <a:gd name="connsiteY3" fmla="*/ 3200991 h 3200991"/>
              <a:gd name="connsiteX4" fmla="*/ 1515633 w 4631311"/>
              <a:gd name="connsiteY4" fmla="*/ 1403085 h 3200991"/>
              <a:gd name="connsiteX5" fmla="*/ 2244314 w 4631311"/>
              <a:gd name="connsiteY5" fmla="*/ 1401752 h 3200991"/>
              <a:gd name="connsiteX6" fmla="*/ 2766542 w 4631311"/>
              <a:gd name="connsiteY6" fmla="*/ 1583927 h 3200991"/>
              <a:gd name="connsiteX7" fmla="*/ 2574065 w 4631311"/>
              <a:gd name="connsiteY7" fmla="*/ 465507 h 3200991"/>
              <a:gd name="connsiteX8" fmla="*/ 4631311 w 4631311"/>
              <a:gd name="connsiteY8" fmla="*/ 484993 h 3200991"/>
              <a:gd name="connsiteX9" fmla="*/ 4311745 w 4631311"/>
              <a:gd name="connsiteY9" fmla="*/ 0 h 3200991"/>
              <a:gd name="connsiteX10" fmla="*/ 1448908 w 4631311"/>
              <a:gd name="connsiteY10" fmla="*/ 27178 h 3200991"/>
              <a:gd name="connsiteX0" fmla="*/ 1448908 w 4631311"/>
              <a:gd name="connsiteY0" fmla="*/ 27178 h 3200991"/>
              <a:gd name="connsiteX1" fmla="*/ 171904 w 4631311"/>
              <a:gd name="connsiteY1" fmla="*/ 866608 h 3200991"/>
              <a:gd name="connsiteX2" fmla="*/ 0 w 4631311"/>
              <a:gd name="connsiteY2" fmla="*/ 3197528 h 3200991"/>
              <a:gd name="connsiteX3" fmla="*/ 1579844 w 4631311"/>
              <a:gd name="connsiteY3" fmla="*/ 3200991 h 3200991"/>
              <a:gd name="connsiteX4" fmla="*/ 1515633 w 4631311"/>
              <a:gd name="connsiteY4" fmla="*/ 1403085 h 3200991"/>
              <a:gd name="connsiteX5" fmla="*/ 2244314 w 4631311"/>
              <a:gd name="connsiteY5" fmla="*/ 1401752 h 3200991"/>
              <a:gd name="connsiteX6" fmla="*/ 2260226 w 4631311"/>
              <a:gd name="connsiteY6" fmla="*/ 1577009 h 3200991"/>
              <a:gd name="connsiteX7" fmla="*/ 2766542 w 4631311"/>
              <a:gd name="connsiteY7" fmla="*/ 1583927 h 3200991"/>
              <a:gd name="connsiteX8" fmla="*/ 2574065 w 4631311"/>
              <a:gd name="connsiteY8" fmla="*/ 465507 h 3200991"/>
              <a:gd name="connsiteX9" fmla="*/ 4631311 w 4631311"/>
              <a:gd name="connsiteY9" fmla="*/ 484993 h 3200991"/>
              <a:gd name="connsiteX10" fmla="*/ 4311745 w 4631311"/>
              <a:gd name="connsiteY10" fmla="*/ 0 h 3200991"/>
              <a:gd name="connsiteX11" fmla="*/ 1448908 w 4631311"/>
              <a:gd name="connsiteY11" fmla="*/ 27178 h 3200991"/>
              <a:gd name="connsiteX0" fmla="*/ 1448908 w 4631311"/>
              <a:gd name="connsiteY0" fmla="*/ 27178 h 3200991"/>
              <a:gd name="connsiteX1" fmla="*/ 171904 w 4631311"/>
              <a:gd name="connsiteY1" fmla="*/ 866608 h 3200991"/>
              <a:gd name="connsiteX2" fmla="*/ 0 w 4631311"/>
              <a:gd name="connsiteY2" fmla="*/ 3197528 h 3200991"/>
              <a:gd name="connsiteX3" fmla="*/ 1579844 w 4631311"/>
              <a:gd name="connsiteY3" fmla="*/ 3200991 h 3200991"/>
              <a:gd name="connsiteX4" fmla="*/ 1515633 w 4631311"/>
              <a:gd name="connsiteY4" fmla="*/ 1403085 h 3200991"/>
              <a:gd name="connsiteX5" fmla="*/ 2244314 w 4631311"/>
              <a:gd name="connsiteY5" fmla="*/ 1401752 h 3200991"/>
              <a:gd name="connsiteX6" fmla="*/ 2260226 w 4631311"/>
              <a:gd name="connsiteY6" fmla="*/ 1577009 h 3200991"/>
              <a:gd name="connsiteX7" fmla="*/ 2636229 w 4631311"/>
              <a:gd name="connsiteY7" fmla="*/ 1593866 h 3200991"/>
              <a:gd name="connsiteX8" fmla="*/ 2574065 w 4631311"/>
              <a:gd name="connsiteY8" fmla="*/ 465507 h 3200991"/>
              <a:gd name="connsiteX9" fmla="*/ 4631311 w 4631311"/>
              <a:gd name="connsiteY9" fmla="*/ 484993 h 3200991"/>
              <a:gd name="connsiteX10" fmla="*/ 4311745 w 4631311"/>
              <a:gd name="connsiteY10" fmla="*/ 0 h 3200991"/>
              <a:gd name="connsiteX11" fmla="*/ 1448908 w 4631311"/>
              <a:gd name="connsiteY11" fmla="*/ 27178 h 3200991"/>
              <a:gd name="connsiteX0" fmla="*/ 1448908 w 4631311"/>
              <a:gd name="connsiteY0" fmla="*/ 27178 h 3200991"/>
              <a:gd name="connsiteX1" fmla="*/ 171904 w 4631311"/>
              <a:gd name="connsiteY1" fmla="*/ 866608 h 3200991"/>
              <a:gd name="connsiteX2" fmla="*/ 0 w 4631311"/>
              <a:gd name="connsiteY2" fmla="*/ 3197528 h 3200991"/>
              <a:gd name="connsiteX3" fmla="*/ 1579844 w 4631311"/>
              <a:gd name="connsiteY3" fmla="*/ 3200991 h 3200991"/>
              <a:gd name="connsiteX4" fmla="*/ 1515633 w 4631311"/>
              <a:gd name="connsiteY4" fmla="*/ 1403085 h 3200991"/>
              <a:gd name="connsiteX5" fmla="*/ 2244314 w 4631311"/>
              <a:gd name="connsiteY5" fmla="*/ 1401752 h 3200991"/>
              <a:gd name="connsiteX6" fmla="*/ 2260226 w 4631311"/>
              <a:gd name="connsiteY6" fmla="*/ 1577009 h 3200991"/>
              <a:gd name="connsiteX7" fmla="*/ 2637333 w 4631311"/>
              <a:gd name="connsiteY7" fmla="*/ 1559631 h 3200991"/>
              <a:gd name="connsiteX8" fmla="*/ 2574065 w 4631311"/>
              <a:gd name="connsiteY8" fmla="*/ 465507 h 3200991"/>
              <a:gd name="connsiteX9" fmla="*/ 4631311 w 4631311"/>
              <a:gd name="connsiteY9" fmla="*/ 484993 h 3200991"/>
              <a:gd name="connsiteX10" fmla="*/ 4311745 w 4631311"/>
              <a:gd name="connsiteY10" fmla="*/ 0 h 3200991"/>
              <a:gd name="connsiteX11" fmla="*/ 1448908 w 4631311"/>
              <a:gd name="connsiteY11" fmla="*/ 27178 h 3200991"/>
              <a:gd name="connsiteX0" fmla="*/ 1448908 w 4631311"/>
              <a:gd name="connsiteY0" fmla="*/ 27178 h 3200991"/>
              <a:gd name="connsiteX1" fmla="*/ 171904 w 4631311"/>
              <a:gd name="connsiteY1" fmla="*/ 866608 h 3200991"/>
              <a:gd name="connsiteX2" fmla="*/ 0 w 4631311"/>
              <a:gd name="connsiteY2" fmla="*/ 3197528 h 3200991"/>
              <a:gd name="connsiteX3" fmla="*/ 1579844 w 4631311"/>
              <a:gd name="connsiteY3" fmla="*/ 3200991 h 3200991"/>
              <a:gd name="connsiteX4" fmla="*/ 1515633 w 4631311"/>
              <a:gd name="connsiteY4" fmla="*/ 1403085 h 3200991"/>
              <a:gd name="connsiteX5" fmla="*/ 2194618 w 4631311"/>
              <a:gd name="connsiteY5" fmla="*/ 1343222 h 3200991"/>
              <a:gd name="connsiteX6" fmla="*/ 2260226 w 4631311"/>
              <a:gd name="connsiteY6" fmla="*/ 1577009 h 3200991"/>
              <a:gd name="connsiteX7" fmla="*/ 2637333 w 4631311"/>
              <a:gd name="connsiteY7" fmla="*/ 1559631 h 3200991"/>
              <a:gd name="connsiteX8" fmla="*/ 2574065 w 4631311"/>
              <a:gd name="connsiteY8" fmla="*/ 465507 h 3200991"/>
              <a:gd name="connsiteX9" fmla="*/ 4631311 w 4631311"/>
              <a:gd name="connsiteY9" fmla="*/ 484993 h 3200991"/>
              <a:gd name="connsiteX10" fmla="*/ 4311745 w 4631311"/>
              <a:gd name="connsiteY10" fmla="*/ 0 h 3200991"/>
              <a:gd name="connsiteX11" fmla="*/ 1448908 w 4631311"/>
              <a:gd name="connsiteY11" fmla="*/ 27178 h 3200991"/>
              <a:gd name="connsiteX0" fmla="*/ 1448908 w 4631311"/>
              <a:gd name="connsiteY0" fmla="*/ 27178 h 3200991"/>
              <a:gd name="connsiteX1" fmla="*/ 171904 w 4631311"/>
              <a:gd name="connsiteY1" fmla="*/ 866608 h 3200991"/>
              <a:gd name="connsiteX2" fmla="*/ 0 w 4631311"/>
              <a:gd name="connsiteY2" fmla="*/ 3197528 h 3200991"/>
              <a:gd name="connsiteX3" fmla="*/ 1579844 w 4631311"/>
              <a:gd name="connsiteY3" fmla="*/ 3200991 h 3200991"/>
              <a:gd name="connsiteX4" fmla="*/ 1515633 w 4631311"/>
              <a:gd name="connsiteY4" fmla="*/ 1403085 h 3200991"/>
              <a:gd name="connsiteX5" fmla="*/ 2194618 w 4631311"/>
              <a:gd name="connsiteY5" fmla="*/ 1343222 h 3200991"/>
              <a:gd name="connsiteX6" fmla="*/ 2337530 w 4631311"/>
              <a:gd name="connsiteY6" fmla="*/ 1565966 h 3200991"/>
              <a:gd name="connsiteX7" fmla="*/ 2637333 w 4631311"/>
              <a:gd name="connsiteY7" fmla="*/ 1559631 h 3200991"/>
              <a:gd name="connsiteX8" fmla="*/ 2574065 w 4631311"/>
              <a:gd name="connsiteY8" fmla="*/ 465507 h 3200991"/>
              <a:gd name="connsiteX9" fmla="*/ 4631311 w 4631311"/>
              <a:gd name="connsiteY9" fmla="*/ 484993 h 3200991"/>
              <a:gd name="connsiteX10" fmla="*/ 4311745 w 4631311"/>
              <a:gd name="connsiteY10" fmla="*/ 0 h 3200991"/>
              <a:gd name="connsiteX11" fmla="*/ 1448908 w 4631311"/>
              <a:gd name="connsiteY11" fmla="*/ 27178 h 3200991"/>
              <a:gd name="connsiteX0" fmla="*/ 1448908 w 4631311"/>
              <a:gd name="connsiteY0" fmla="*/ 27178 h 3200991"/>
              <a:gd name="connsiteX1" fmla="*/ 171904 w 4631311"/>
              <a:gd name="connsiteY1" fmla="*/ 866608 h 3200991"/>
              <a:gd name="connsiteX2" fmla="*/ 0 w 4631311"/>
              <a:gd name="connsiteY2" fmla="*/ 3197528 h 3200991"/>
              <a:gd name="connsiteX3" fmla="*/ 1579844 w 4631311"/>
              <a:gd name="connsiteY3" fmla="*/ 3200991 h 3200991"/>
              <a:gd name="connsiteX4" fmla="*/ 1478085 w 4631311"/>
              <a:gd name="connsiteY4" fmla="*/ 1333511 h 3200991"/>
              <a:gd name="connsiteX5" fmla="*/ 2194618 w 4631311"/>
              <a:gd name="connsiteY5" fmla="*/ 1343222 h 3200991"/>
              <a:gd name="connsiteX6" fmla="*/ 2337530 w 4631311"/>
              <a:gd name="connsiteY6" fmla="*/ 1565966 h 3200991"/>
              <a:gd name="connsiteX7" fmla="*/ 2637333 w 4631311"/>
              <a:gd name="connsiteY7" fmla="*/ 1559631 h 3200991"/>
              <a:gd name="connsiteX8" fmla="*/ 2574065 w 4631311"/>
              <a:gd name="connsiteY8" fmla="*/ 465507 h 3200991"/>
              <a:gd name="connsiteX9" fmla="*/ 4631311 w 4631311"/>
              <a:gd name="connsiteY9" fmla="*/ 484993 h 3200991"/>
              <a:gd name="connsiteX10" fmla="*/ 4311745 w 4631311"/>
              <a:gd name="connsiteY10" fmla="*/ 0 h 3200991"/>
              <a:gd name="connsiteX11" fmla="*/ 1448908 w 4631311"/>
              <a:gd name="connsiteY11" fmla="*/ 27178 h 3200991"/>
              <a:gd name="connsiteX0" fmla="*/ 1448908 w 4631311"/>
              <a:gd name="connsiteY0" fmla="*/ 27178 h 3212035"/>
              <a:gd name="connsiteX1" fmla="*/ 171904 w 4631311"/>
              <a:gd name="connsiteY1" fmla="*/ 866608 h 3212035"/>
              <a:gd name="connsiteX2" fmla="*/ 0 w 4631311"/>
              <a:gd name="connsiteY2" fmla="*/ 3197528 h 3212035"/>
              <a:gd name="connsiteX3" fmla="*/ 1624018 w 4631311"/>
              <a:gd name="connsiteY3" fmla="*/ 3212035 h 3212035"/>
              <a:gd name="connsiteX4" fmla="*/ 1478085 w 4631311"/>
              <a:gd name="connsiteY4" fmla="*/ 1333511 h 3212035"/>
              <a:gd name="connsiteX5" fmla="*/ 2194618 w 4631311"/>
              <a:gd name="connsiteY5" fmla="*/ 1343222 h 3212035"/>
              <a:gd name="connsiteX6" fmla="*/ 2337530 w 4631311"/>
              <a:gd name="connsiteY6" fmla="*/ 1565966 h 3212035"/>
              <a:gd name="connsiteX7" fmla="*/ 2637333 w 4631311"/>
              <a:gd name="connsiteY7" fmla="*/ 1559631 h 3212035"/>
              <a:gd name="connsiteX8" fmla="*/ 2574065 w 4631311"/>
              <a:gd name="connsiteY8" fmla="*/ 465507 h 3212035"/>
              <a:gd name="connsiteX9" fmla="*/ 4631311 w 4631311"/>
              <a:gd name="connsiteY9" fmla="*/ 484993 h 3212035"/>
              <a:gd name="connsiteX10" fmla="*/ 4311745 w 4631311"/>
              <a:gd name="connsiteY10" fmla="*/ 0 h 3212035"/>
              <a:gd name="connsiteX11" fmla="*/ 1448908 w 4631311"/>
              <a:gd name="connsiteY11" fmla="*/ 27178 h 3212035"/>
              <a:gd name="connsiteX0" fmla="*/ 1448908 w 4631311"/>
              <a:gd name="connsiteY0" fmla="*/ 27178 h 3200991"/>
              <a:gd name="connsiteX1" fmla="*/ 171904 w 4631311"/>
              <a:gd name="connsiteY1" fmla="*/ 866608 h 3200991"/>
              <a:gd name="connsiteX2" fmla="*/ 0 w 4631311"/>
              <a:gd name="connsiteY2" fmla="*/ 3197528 h 3200991"/>
              <a:gd name="connsiteX3" fmla="*/ 1635061 w 4631311"/>
              <a:gd name="connsiteY3" fmla="*/ 3200991 h 3200991"/>
              <a:gd name="connsiteX4" fmla="*/ 1478085 w 4631311"/>
              <a:gd name="connsiteY4" fmla="*/ 1333511 h 3200991"/>
              <a:gd name="connsiteX5" fmla="*/ 2194618 w 4631311"/>
              <a:gd name="connsiteY5" fmla="*/ 1343222 h 3200991"/>
              <a:gd name="connsiteX6" fmla="*/ 2337530 w 4631311"/>
              <a:gd name="connsiteY6" fmla="*/ 1565966 h 3200991"/>
              <a:gd name="connsiteX7" fmla="*/ 2637333 w 4631311"/>
              <a:gd name="connsiteY7" fmla="*/ 1559631 h 3200991"/>
              <a:gd name="connsiteX8" fmla="*/ 2574065 w 4631311"/>
              <a:gd name="connsiteY8" fmla="*/ 465507 h 3200991"/>
              <a:gd name="connsiteX9" fmla="*/ 4631311 w 4631311"/>
              <a:gd name="connsiteY9" fmla="*/ 484993 h 3200991"/>
              <a:gd name="connsiteX10" fmla="*/ 4311745 w 4631311"/>
              <a:gd name="connsiteY10" fmla="*/ 0 h 3200991"/>
              <a:gd name="connsiteX11" fmla="*/ 1448908 w 4631311"/>
              <a:gd name="connsiteY11" fmla="*/ 27178 h 320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31311" h="3200991">
                <a:moveTo>
                  <a:pt x="1448908" y="27178"/>
                </a:moveTo>
                <a:lnTo>
                  <a:pt x="171904" y="866608"/>
                </a:lnTo>
                <a:lnTo>
                  <a:pt x="0" y="3197528"/>
                </a:lnTo>
                <a:lnTo>
                  <a:pt x="1635061" y="3200991"/>
                </a:lnTo>
                <a:lnTo>
                  <a:pt x="1478085" y="1333511"/>
                </a:lnTo>
                <a:lnTo>
                  <a:pt x="2194618" y="1343222"/>
                </a:lnTo>
                <a:lnTo>
                  <a:pt x="2337530" y="1565966"/>
                </a:lnTo>
                <a:lnTo>
                  <a:pt x="2637333" y="1559631"/>
                </a:lnTo>
                <a:lnTo>
                  <a:pt x="2574065" y="465507"/>
                </a:lnTo>
                <a:lnTo>
                  <a:pt x="4631311" y="484993"/>
                </a:lnTo>
                <a:lnTo>
                  <a:pt x="4311745" y="0"/>
                </a:lnTo>
                <a:lnTo>
                  <a:pt x="1448908" y="27178"/>
                </a:lnTo>
                <a:close/>
              </a:path>
            </a:pathLst>
          </a:custGeom>
          <a:noFill/>
          <a:ln w="28575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Bulk </a:t>
            </a:r>
            <a:r>
              <a:rPr lang="en-US" dirty="0" err="1" smtClean="0"/>
              <a:t>Tuple</a:t>
            </a:r>
            <a:r>
              <a:rPr lang="en-US" dirty="0" smtClean="0"/>
              <a:t> Processing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81000" y="2133600"/>
            <a:ext cx="8477250" cy="399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[] = select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sum(R.a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*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T.d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     from R, S, T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     where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R.b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=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S.b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and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</a:t>
            </a:r>
            <a:r>
              <a:rPr kumimoji="0" lang="en-US" sz="2000" b="1" i="0" u="none" strike="noStrike" kern="0" cap="none" spc="0" normalizeH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S.c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  <a:ea typeface="ＭＳ Ｐゴシック"/>
                <a:cs typeface="ＭＳ Ｐゴシック"/>
              </a:rPr>
              <a:t> = </a:t>
            </a:r>
            <a:r>
              <a:rPr lang="en-US" sz="2000" b="1" kern="0" dirty="0" err="1" smtClean="0">
                <a:solidFill>
                  <a:srgbClr val="262626"/>
                </a:solidFill>
                <a:latin typeface="Courier New"/>
                <a:ea typeface="ＭＳ Ｐゴシック"/>
                <a:cs typeface="ＭＳ Ｐゴシック"/>
              </a:rPr>
              <a:t>T.c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  <a:ea typeface="ＭＳ Ｐゴシック"/>
                <a:cs typeface="ＭＳ Ｐゴシック"/>
              </a:rPr>
              <a:t>;</a:t>
            </a: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+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R(xA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[]       +=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xA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*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qST[xB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];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+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S(xB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xC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qST[xB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   +=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</a:t>
            </a:r>
            <a:r>
              <a:rPr kumimoji="0" lang="en-US" sz="2000" b="1" i="0" u="none" strike="noStrike" kern="0" cap="none" spc="0" normalizeH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qT[xC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;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+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  <a:ea typeface="ＭＳ Ｐゴシック"/>
                <a:cs typeface="ＭＳ Ｐゴシック"/>
              </a:rPr>
              <a:t>T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(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xC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xD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qT[xC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    +=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xD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;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charset="0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charset="0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charset="0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Update–Intensive Applications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These are all examples of update-heavy apps!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Algorithmic trading updates: order insertions &amp; deletions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Microblogging</a:t>
            </a:r>
            <a:r>
              <a:rPr lang="en-US" dirty="0" smtClean="0">
                <a:solidFill>
                  <a:schemeClr val="tx1"/>
                </a:solidFill>
              </a:rPr>
              <a:t> updates: status updates, comments, edits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Cloud management updates: slice instantiation, migration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Other examples: moving objects, </a:t>
            </a:r>
            <a:r>
              <a:rPr lang="en-US" dirty="0" err="1" smtClean="0">
                <a:solidFill>
                  <a:schemeClr val="tx1"/>
                </a:solidFill>
              </a:rPr>
              <a:t>clickstream</a:t>
            </a:r>
            <a:r>
              <a:rPr lang="en-US" dirty="0" smtClean="0">
                <a:solidFill>
                  <a:schemeClr val="tx1"/>
                </a:solidFill>
              </a:rPr>
              <a:t> analysis</a:t>
            </a:r>
          </a:p>
          <a:p>
            <a:r>
              <a:rPr lang="en-US" dirty="0" smtClean="0"/>
              <a:t>Relational databases are notoriously poor at handling updates</a:t>
            </a:r>
          </a:p>
          <a:p>
            <a:r>
              <a:rPr lang="en-US" dirty="0" smtClean="0"/>
              <a:t>Update-intensive apps follow a recent trend, namely…</a:t>
            </a:r>
          </a:p>
          <a:p>
            <a:pPr lvl="1"/>
            <a:r>
              <a:rPr lang="en-US" dirty="0" smtClean="0"/>
              <a:t>When commercial databases cannot handle app’s needs…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pPr lvl="1"/>
            <a:endParaRPr lang="en-US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193867" y="5145156"/>
            <a:ext cx="2565872" cy="55327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667000" y="5257800"/>
            <a:ext cx="456656" cy="35228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Bulk </a:t>
            </a:r>
            <a:r>
              <a:rPr lang="en-US" dirty="0" err="1" smtClean="0"/>
              <a:t>Tuple</a:t>
            </a:r>
            <a:r>
              <a:rPr lang="en-US" dirty="0" smtClean="0"/>
              <a:t> Processing on </a:t>
            </a:r>
            <a:r>
              <a:rPr lang="en-US" dirty="0" err="1" smtClean="0"/>
              <a:t>Hadoop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81000" y="2133600"/>
            <a:ext cx="8477250" cy="399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[] = select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sum(R.a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*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T.d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     from R, S, T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     where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R.b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=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S.b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and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</a:t>
            </a:r>
            <a:r>
              <a:rPr kumimoji="0" lang="en-US" sz="2000" b="1" i="0" u="none" strike="noStrike" kern="0" cap="none" spc="0" normalizeH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S.c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  <a:ea typeface="ＭＳ Ｐゴシック"/>
                <a:cs typeface="ＭＳ Ｐゴシック"/>
              </a:rPr>
              <a:t> = </a:t>
            </a:r>
            <a:r>
              <a:rPr lang="en-US" sz="2000" b="1" kern="0" dirty="0" err="1" smtClean="0">
                <a:solidFill>
                  <a:srgbClr val="262626"/>
                </a:solidFill>
                <a:latin typeface="Courier New"/>
                <a:ea typeface="ＭＳ Ｐゴシック"/>
                <a:cs typeface="ＭＳ Ｐゴシック"/>
              </a:rPr>
              <a:t>T.c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  <a:ea typeface="ＭＳ Ｐゴシック"/>
                <a:cs typeface="ＭＳ Ｐゴシック"/>
              </a:rPr>
              <a:t>;</a:t>
            </a: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+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R(xA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):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[]       +=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xA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*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qST[xB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];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lang="en-US" sz="2000" b="1" kern="0" dirty="0" smtClean="0">
              <a:solidFill>
                <a:srgbClr val="262626"/>
              </a:solidFill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+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S(xB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xC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):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qST[xB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   +=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</a:t>
            </a:r>
            <a:r>
              <a:rPr kumimoji="0" lang="en-US" sz="2000" b="1" i="0" u="none" strike="noStrike" kern="0" cap="none" spc="0" normalizeH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qT[xC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;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lang="en-US" sz="2000" b="1" kern="0" dirty="0" smtClean="0">
              <a:solidFill>
                <a:srgbClr val="262626"/>
              </a:solidFill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+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  <a:ea typeface="ＭＳ Ｐゴシック"/>
                <a:cs typeface="ＭＳ Ｐゴシック"/>
              </a:rPr>
              <a:t>T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(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xC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xD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):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qT[xC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    +=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xD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;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charset="0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charset="0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charset="0"/>
              <a:ea typeface="ＭＳ Ｐゴシック"/>
              <a:cs typeface="ＭＳ Ｐゴシック"/>
            </a:endParaRPr>
          </a:p>
        </p:txBody>
      </p:sp>
      <p:sp>
        <p:nvSpPr>
          <p:cNvPr id="4" name="Right Brace 3"/>
          <p:cNvSpPr/>
          <p:nvPr/>
        </p:nvSpPr>
        <p:spPr>
          <a:xfrm rot="5400000">
            <a:off x="1113990" y="5034425"/>
            <a:ext cx="200183" cy="1437053"/>
          </a:xfrm>
          <a:prstGeom prst="rightBrace">
            <a:avLst/>
          </a:prstGeom>
          <a:ln>
            <a:solidFill>
              <a:srgbClr val="3D96FF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38200" y="5867400"/>
            <a:ext cx="723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Courier New"/>
                <a:cs typeface="Courier New"/>
              </a:rPr>
              <a:t>input</a:t>
            </a:r>
            <a:endParaRPr lang="en-US" sz="1400" b="1" dirty="0">
              <a:latin typeface="Courier New"/>
              <a:cs typeface="Courier New"/>
            </a:endParaRPr>
          </a:p>
        </p:txBody>
      </p:sp>
      <p:sp>
        <p:nvSpPr>
          <p:cNvPr id="7" name="Right Brace 6"/>
          <p:cNvSpPr/>
          <p:nvPr/>
        </p:nvSpPr>
        <p:spPr>
          <a:xfrm rot="5400000">
            <a:off x="4319509" y="5524352"/>
            <a:ext cx="200183" cy="457200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03692" y="5867400"/>
            <a:ext cx="520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Courier New"/>
                <a:cs typeface="Courier New"/>
              </a:rPr>
              <a:t>map</a:t>
            </a:r>
            <a:endParaRPr lang="en-US" sz="1400" b="1" dirty="0">
              <a:latin typeface="Courier New"/>
              <a:cs typeface="Courier New"/>
            </a:endParaRPr>
          </a:p>
        </p:txBody>
      </p:sp>
      <p:sp>
        <p:nvSpPr>
          <p:cNvPr id="9" name="Right Brace 8"/>
          <p:cNvSpPr/>
          <p:nvPr/>
        </p:nvSpPr>
        <p:spPr>
          <a:xfrm rot="5400000">
            <a:off x="2795509" y="5524352"/>
            <a:ext cx="200182" cy="457200"/>
          </a:xfrm>
          <a:prstGeom prst="rightBrac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603492" y="5867400"/>
            <a:ext cx="615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Courier New"/>
                <a:cs typeface="Courier New"/>
              </a:rPr>
              <a:t>sort</a:t>
            </a:r>
            <a:endParaRPr lang="en-US" sz="1400" b="1" dirty="0">
              <a:latin typeface="Courier New"/>
              <a:cs typeface="Courier New"/>
            </a:endParaRPr>
          </a:p>
        </p:txBody>
      </p:sp>
      <p:sp>
        <p:nvSpPr>
          <p:cNvPr id="11" name="Right Brace 10"/>
          <p:cNvSpPr/>
          <p:nvPr/>
        </p:nvSpPr>
        <p:spPr>
          <a:xfrm rot="5400000">
            <a:off x="3328677" y="5007285"/>
            <a:ext cx="256967" cy="2494722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055098" y="6327577"/>
            <a:ext cx="831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Courier New"/>
                <a:cs typeface="Courier New"/>
              </a:rPr>
              <a:t>reduce</a:t>
            </a:r>
            <a:endParaRPr lang="en-US" sz="1400" b="1" dirty="0">
              <a:latin typeface="Courier New"/>
              <a:cs typeface="Courier New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203692" y="5257800"/>
            <a:ext cx="456656" cy="352287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81000" y="5257800"/>
            <a:ext cx="1639957" cy="363330"/>
          </a:xfrm>
          <a:prstGeom prst="roundRect">
            <a:avLst/>
          </a:prstGeom>
          <a:noFill/>
          <a:ln w="28575" cap="flat" cmpd="sng" algn="ctr">
            <a:solidFill>
              <a:srgbClr val="3D96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7676033" y="5668158"/>
            <a:ext cx="553325" cy="310617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Arrow 18"/>
          <p:cNvSpPr/>
          <p:nvPr/>
        </p:nvSpPr>
        <p:spPr>
          <a:xfrm>
            <a:off x="8231520" y="5681870"/>
            <a:ext cx="371061" cy="320261"/>
          </a:xfrm>
          <a:prstGeom prst="leftArrow">
            <a:avLst/>
          </a:prstGeom>
          <a:solidFill>
            <a:srgbClr val="3D96FF"/>
          </a:solidFill>
          <a:ln>
            <a:solidFill>
              <a:srgbClr val="3D9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654679" y="5638800"/>
            <a:ext cx="60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rbel"/>
                <a:cs typeface="Corbel"/>
              </a:rPr>
              <a:t>Map</a:t>
            </a:r>
            <a:endParaRPr lang="en-US" dirty="0">
              <a:solidFill>
                <a:schemeClr val="bg1"/>
              </a:solidFill>
              <a:latin typeface="Corbel"/>
              <a:cs typeface="Corbe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229358" y="5181600"/>
            <a:ext cx="32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rbel"/>
                <a:cs typeface="Corbel"/>
              </a:rPr>
              <a:t>R</a:t>
            </a:r>
            <a:endParaRPr lang="en-US" dirty="0">
              <a:solidFill>
                <a:schemeClr val="bg1"/>
              </a:solidFill>
              <a:latin typeface="Corbel"/>
              <a:cs typeface="Corbel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676033" y="5287158"/>
            <a:ext cx="553325" cy="310617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656431" y="5257800"/>
            <a:ext cx="55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rbel"/>
                <a:cs typeface="Corbel"/>
              </a:rPr>
              <a:t>Red</a:t>
            </a:r>
            <a:endParaRPr lang="en-US" dirty="0">
              <a:solidFill>
                <a:schemeClr val="bg1"/>
              </a:solidFill>
              <a:latin typeface="Corbel"/>
              <a:cs typeface="Corbel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6477000" y="5212522"/>
            <a:ext cx="667026" cy="82826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172200" y="6096000"/>
            <a:ext cx="1348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latin typeface="Corbel"/>
                <a:cs typeface="Corbel"/>
              </a:rPr>
              <a:t>HBase</a:t>
            </a:r>
            <a:endParaRPr lang="en-US" dirty="0" smtClean="0">
              <a:latin typeface="Corbel"/>
              <a:cs typeface="Corbel"/>
            </a:endParaRPr>
          </a:p>
          <a:p>
            <a:pPr algn="ctr"/>
            <a:r>
              <a:rPr lang="en-US" dirty="0" smtClean="0">
                <a:latin typeface="Corbel"/>
                <a:cs typeface="Corbel"/>
              </a:rPr>
              <a:t>(… or HDFS)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678781" y="5652861"/>
            <a:ext cx="31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T</a:t>
            </a:r>
            <a:endParaRPr lang="en-US" dirty="0">
              <a:latin typeface="Corbel"/>
              <a:cs typeface="Corbel"/>
            </a:endParaRPr>
          </a:p>
        </p:txBody>
      </p:sp>
      <p:cxnSp>
        <p:nvCxnSpPr>
          <p:cNvPr id="28" name="Straight Arrow Connector 27"/>
          <p:cNvCxnSpPr>
            <a:stCxn id="23" idx="1"/>
          </p:cNvCxnSpPr>
          <p:nvPr/>
        </p:nvCxnSpPr>
        <p:spPr>
          <a:xfrm rot="10800000">
            <a:off x="7131051" y="5441950"/>
            <a:ext cx="525381" cy="51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239000" y="5071646"/>
            <a:ext cx="430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latin typeface="Courier New"/>
                <a:cs typeface="Courier New"/>
              </a:rPr>
              <a:t>qT</a:t>
            </a:r>
            <a:endParaRPr lang="en-US" sz="1600" b="1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81000" y="2133600"/>
            <a:ext cx="8477250" cy="399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[] = select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sum(R.a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*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T.d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     from R, S, T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     where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R.b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=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S.b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and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</a:t>
            </a:r>
            <a:r>
              <a:rPr kumimoji="0" lang="en-US" sz="2000" b="1" i="0" u="none" strike="noStrike" kern="0" cap="none" spc="0" normalizeH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S.c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  <a:ea typeface="ＭＳ Ｐゴシック"/>
                <a:cs typeface="ＭＳ Ｐゴシック"/>
              </a:rPr>
              <a:t> = </a:t>
            </a:r>
            <a:r>
              <a:rPr lang="en-US" sz="2000" b="1" kern="0" dirty="0" err="1" smtClean="0">
                <a:solidFill>
                  <a:srgbClr val="262626"/>
                </a:solidFill>
                <a:latin typeface="Courier New"/>
                <a:ea typeface="ＭＳ Ｐゴシック"/>
                <a:cs typeface="ＭＳ Ｐゴシック"/>
              </a:rPr>
              <a:t>T.c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  <a:ea typeface="ＭＳ Ｐゴシック"/>
                <a:cs typeface="ＭＳ Ｐゴシック"/>
              </a:rPr>
              <a:t>;</a:t>
            </a: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+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R(xA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):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[]       +=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xA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*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qST[xB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];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lang="en-US" sz="2000" b="1" kern="0" dirty="0" smtClean="0">
              <a:solidFill>
                <a:srgbClr val="262626"/>
              </a:solidFill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+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S(xB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xC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):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qST[xB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   +=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</a:t>
            </a:r>
            <a:r>
              <a:rPr kumimoji="0" lang="en-US" sz="2000" b="1" i="0" u="none" strike="noStrike" kern="0" cap="none" spc="0" normalizeH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qT[xC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;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lang="en-US" sz="2000" b="1" kern="0" dirty="0" smtClean="0">
              <a:solidFill>
                <a:srgbClr val="262626"/>
              </a:solidFill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+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  <a:ea typeface="ＭＳ Ｐゴシック"/>
                <a:cs typeface="ＭＳ Ｐゴシック"/>
              </a:rPr>
              <a:t>T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(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xC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xD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):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qT[xC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    +=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xD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;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charset="0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charset="0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charset="0"/>
              <a:ea typeface="ＭＳ Ｐゴシック"/>
              <a:cs typeface="ＭＳ Ｐゴシック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193867" y="5145156"/>
            <a:ext cx="2565872" cy="553279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667000" y="5257800"/>
            <a:ext cx="456656" cy="352287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Bulk </a:t>
            </a:r>
            <a:r>
              <a:rPr lang="en-US" dirty="0" err="1" smtClean="0"/>
              <a:t>Tuple</a:t>
            </a:r>
            <a:r>
              <a:rPr lang="en-US" dirty="0" smtClean="0"/>
              <a:t> Processing on </a:t>
            </a:r>
            <a:r>
              <a:rPr lang="en-US" dirty="0" err="1" smtClean="0"/>
              <a:t>Hadoop</a:t>
            </a:r>
            <a:endParaRPr lang="en-US" dirty="0"/>
          </a:p>
        </p:txBody>
      </p:sp>
      <p:sp>
        <p:nvSpPr>
          <p:cNvPr id="4" name="Right Brace 3"/>
          <p:cNvSpPr/>
          <p:nvPr/>
        </p:nvSpPr>
        <p:spPr>
          <a:xfrm rot="5400000">
            <a:off x="1113990" y="5034425"/>
            <a:ext cx="200183" cy="1437053"/>
          </a:xfrm>
          <a:prstGeom prst="rightBrace">
            <a:avLst/>
          </a:prstGeom>
          <a:ln>
            <a:solidFill>
              <a:srgbClr val="3D96FF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38200" y="5867400"/>
            <a:ext cx="723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Courier New"/>
                <a:cs typeface="Courier New"/>
              </a:rPr>
              <a:t>input</a:t>
            </a:r>
            <a:endParaRPr lang="en-US" sz="1400" b="1" dirty="0">
              <a:latin typeface="Courier New"/>
              <a:cs typeface="Courier New"/>
            </a:endParaRPr>
          </a:p>
        </p:txBody>
      </p:sp>
      <p:sp>
        <p:nvSpPr>
          <p:cNvPr id="7" name="Right Brace 6"/>
          <p:cNvSpPr/>
          <p:nvPr/>
        </p:nvSpPr>
        <p:spPr>
          <a:xfrm rot="5400000">
            <a:off x="4319509" y="5524352"/>
            <a:ext cx="200183" cy="457200"/>
          </a:xfrm>
          <a:prstGeom prst="rightBrac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03692" y="5867400"/>
            <a:ext cx="520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Courier New"/>
                <a:cs typeface="Courier New"/>
              </a:rPr>
              <a:t>map</a:t>
            </a:r>
            <a:endParaRPr lang="en-US" sz="1400" b="1" dirty="0">
              <a:latin typeface="Courier New"/>
              <a:cs typeface="Courier New"/>
            </a:endParaRPr>
          </a:p>
        </p:txBody>
      </p:sp>
      <p:sp>
        <p:nvSpPr>
          <p:cNvPr id="9" name="Right Brace 8"/>
          <p:cNvSpPr/>
          <p:nvPr/>
        </p:nvSpPr>
        <p:spPr>
          <a:xfrm rot="5400000">
            <a:off x="2795509" y="5524352"/>
            <a:ext cx="200182" cy="457200"/>
          </a:xfrm>
          <a:prstGeom prst="rightBrac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603492" y="5867400"/>
            <a:ext cx="615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Courier New"/>
                <a:cs typeface="Courier New"/>
              </a:rPr>
              <a:t>sort</a:t>
            </a:r>
            <a:endParaRPr lang="en-US" sz="1400" b="1" dirty="0">
              <a:latin typeface="Courier New"/>
              <a:cs typeface="Courier New"/>
            </a:endParaRPr>
          </a:p>
        </p:txBody>
      </p:sp>
      <p:sp>
        <p:nvSpPr>
          <p:cNvPr id="11" name="Right Brace 10"/>
          <p:cNvSpPr/>
          <p:nvPr/>
        </p:nvSpPr>
        <p:spPr>
          <a:xfrm rot="5400000">
            <a:off x="3328677" y="5007285"/>
            <a:ext cx="256967" cy="2494722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055098" y="6327577"/>
            <a:ext cx="831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Courier New"/>
                <a:cs typeface="Courier New"/>
              </a:rPr>
              <a:t>reduce</a:t>
            </a:r>
            <a:endParaRPr lang="en-US" sz="1400" b="1" dirty="0">
              <a:latin typeface="Courier New"/>
              <a:cs typeface="Courier New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203692" y="5257800"/>
            <a:ext cx="456656" cy="352287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81000" y="5257800"/>
            <a:ext cx="1639957" cy="363330"/>
          </a:xfrm>
          <a:prstGeom prst="roundRect">
            <a:avLst/>
          </a:prstGeom>
          <a:noFill/>
          <a:ln w="28575" cap="flat" cmpd="sng" algn="ctr">
            <a:solidFill>
              <a:srgbClr val="3D96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7836452" y="5668158"/>
            <a:ext cx="553325" cy="310617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Arrow 18"/>
          <p:cNvSpPr/>
          <p:nvPr/>
        </p:nvSpPr>
        <p:spPr>
          <a:xfrm>
            <a:off x="8391939" y="5681870"/>
            <a:ext cx="371061" cy="320261"/>
          </a:xfrm>
          <a:prstGeom prst="leftArrow">
            <a:avLst/>
          </a:prstGeom>
          <a:solidFill>
            <a:srgbClr val="3D96FF"/>
          </a:solidFill>
          <a:ln>
            <a:solidFill>
              <a:srgbClr val="3D9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815098" y="5638800"/>
            <a:ext cx="60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rbel"/>
                <a:cs typeface="Corbel"/>
              </a:rPr>
              <a:t>Map</a:t>
            </a:r>
            <a:endParaRPr lang="en-US" dirty="0">
              <a:solidFill>
                <a:schemeClr val="bg1"/>
              </a:solidFill>
              <a:latin typeface="Corbel"/>
              <a:cs typeface="Corbe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389777" y="5181600"/>
            <a:ext cx="32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rbel"/>
                <a:cs typeface="Corbel"/>
              </a:rPr>
              <a:t>R</a:t>
            </a:r>
            <a:endParaRPr lang="en-US" dirty="0">
              <a:solidFill>
                <a:schemeClr val="bg1"/>
              </a:solidFill>
              <a:latin typeface="Corbel"/>
              <a:cs typeface="Corbel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836452" y="5287158"/>
            <a:ext cx="553325" cy="310617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16850" y="5257800"/>
            <a:ext cx="55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rbel"/>
                <a:cs typeface="Corbel"/>
              </a:rPr>
              <a:t>Red</a:t>
            </a:r>
            <a:endParaRPr lang="en-US" dirty="0">
              <a:solidFill>
                <a:schemeClr val="bg1"/>
              </a:solidFill>
              <a:latin typeface="Corbel"/>
              <a:cs typeface="Corbel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6769651" y="3279914"/>
            <a:ext cx="534793" cy="276087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881481" y="3861904"/>
            <a:ext cx="2967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FFFFFF"/>
                </a:solidFill>
                <a:latin typeface="Corbel"/>
                <a:cs typeface="Corbel"/>
              </a:rPr>
              <a:t>HBase</a:t>
            </a:r>
            <a:endParaRPr lang="en-US" dirty="0" smtClean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754981" y="5652861"/>
            <a:ext cx="31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T</a:t>
            </a:r>
            <a:endParaRPr lang="en-US" dirty="0">
              <a:latin typeface="Corbel"/>
              <a:cs typeface="Corbel"/>
            </a:endParaRPr>
          </a:p>
        </p:txBody>
      </p:sp>
      <p:cxnSp>
        <p:nvCxnSpPr>
          <p:cNvPr id="28" name="Straight Arrow Connector 27"/>
          <p:cNvCxnSpPr>
            <a:stCxn id="23" idx="1"/>
          </p:cNvCxnSpPr>
          <p:nvPr/>
        </p:nvCxnSpPr>
        <p:spPr>
          <a:xfrm rot="10800000">
            <a:off x="7291470" y="5441950"/>
            <a:ext cx="525381" cy="51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399419" y="5071646"/>
            <a:ext cx="430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latin typeface="Courier New"/>
                <a:cs typeface="Courier New"/>
              </a:rPr>
              <a:t>qT</a:t>
            </a:r>
            <a:endParaRPr lang="en-US" sz="1600" b="1" dirty="0">
              <a:latin typeface="Courier New"/>
              <a:cs typeface="Courier New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81000" y="4343400"/>
            <a:ext cx="1639957" cy="363330"/>
          </a:xfrm>
          <a:prstGeom prst="roundRect">
            <a:avLst/>
          </a:prstGeom>
          <a:noFill/>
          <a:ln w="28575" cap="flat" cmpd="sng" algn="ctr">
            <a:solidFill>
              <a:srgbClr val="3D96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381000" y="3417956"/>
            <a:ext cx="1639957" cy="363330"/>
          </a:xfrm>
          <a:prstGeom prst="roundRect">
            <a:avLst/>
          </a:prstGeom>
          <a:noFill/>
          <a:ln w="28575" cap="flat" cmpd="sng" algn="ctr">
            <a:solidFill>
              <a:srgbClr val="3D96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2193867" y="4217963"/>
            <a:ext cx="3216333" cy="553279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2200493" y="3322982"/>
            <a:ext cx="4124107" cy="553279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7834700" y="4711312"/>
            <a:ext cx="553325" cy="310617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 Arrow 33"/>
          <p:cNvSpPr/>
          <p:nvPr/>
        </p:nvSpPr>
        <p:spPr>
          <a:xfrm>
            <a:off x="8390187" y="4725024"/>
            <a:ext cx="371061" cy="320261"/>
          </a:xfrm>
          <a:prstGeom prst="leftArrow">
            <a:avLst/>
          </a:prstGeom>
          <a:solidFill>
            <a:srgbClr val="3D96FF"/>
          </a:solidFill>
          <a:ln>
            <a:solidFill>
              <a:srgbClr val="3D9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813346" y="4681954"/>
            <a:ext cx="60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rbel"/>
                <a:cs typeface="Corbel"/>
              </a:rPr>
              <a:t>Map</a:t>
            </a:r>
            <a:endParaRPr lang="en-US" dirty="0">
              <a:solidFill>
                <a:schemeClr val="bg1"/>
              </a:solidFill>
              <a:latin typeface="Corbel"/>
              <a:cs typeface="Corbel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388025" y="4224754"/>
            <a:ext cx="32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rbel"/>
                <a:cs typeface="Corbel"/>
              </a:rPr>
              <a:t>R</a:t>
            </a:r>
            <a:endParaRPr lang="en-US" dirty="0">
              <a:solidFill>
                <a:schemeClr val="bg1"/>
              </a:solidFill>
              <a:latin typeface="Corbel"/>
              <a:cs typeface="Corbel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7834700" y="4330312"/>
            <a:ext cx="553325" cy="310617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7815098" y="4300954"/>
            <a:ext cx="55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rbel"/>
                <a:cs typeface="Corbel"/>
              </a:rPr>
              <a:t>Red</a:t>
            </a:r>
            <a:endParaRPr lang="en-US" dirty="0">
              <a:solidFill>
                <a:schemeClr val="bg1"/>
              </a:solidFill>
              <a:latin typeface="Corbel"/>
              <a:cs typeface="Corbe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753229" y="4696015"/>
            <a:ext cx="31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S</a:t>
            </a:r>
            <a:endParaRPr lang="en-US" dirty="0">
              <a:latin typeface="Corbel"/>
              <a:cs typeface="Corbel"/>
            </a:endParaRPr>
          </a:p>
        </p:txBody>
      </p:sp>
      <p:cxnSp>
        <p:nvCxnSpPr>
          <p:cNvPr id="40" name="Straight Arrow Connector 39"/>
          <p:cNvCxnSpPr>
            <a:stCxn id="38" idx="1"/>
          </p:cNvCxnSpPr>
          <p:nvPr/>
        </p:nvCxnSpPr>
        <p:spPr>
          <a:xfrm rot="10800000">
            <a:off x="7289718" y="4485104"/>
            <a:ext cx="525381" cy="51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315200" y="4114800"/>
            <a:ext cx="554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latin typeface="Courier New"/>
                <a:cs typeface="Courier New"/>
              </a:rPr>
              <a:t>qST</a:t>
            </a:r>
            <a:endParaRPr lang="en-US" sz="1600" b="1" dirty="0">
              <a:latin typeface="Courier New"/>
              <a:cs typeface="Courier New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7836453" y="3720712"/>
            <a:ext cx="553325" cy="310617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Arrow 42"/>
          <p:cNvSpPr/>
          <p:nvPr/>
        </p:nvSpPr>
        <p:spPr>
          <a:xfrm>
            <a:off x="8391940" y="3734424"/>
            <a:ext cx="371061" cy="320261"/>
          </a:xfrm>
          <a:prstGeom prst="leftArrow">
            <a:avLst/>
          </a:prstGeom>
          <a:solidFill>
            <a:srgbClr val="3D96FF"/>
          </a:solidFill>
          <a:ln>
            <a:solidFill>
              <a:srgbClr val="3D9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7815099" y="3691354"/>
            <a:ext cx="60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rbel"/>
                <a:cs typeface="Corbel"/>
              </a:rPr>
              <a:t>Map</a:t>
            </a:r>
            <a:endParaRPr lang="en-US" dirty="0">
              <a:solidFill>
                <a:schemeClr val="bg1"/>
              </a:solidFill>
              <a:latin typeface="Corbel"/>
              <a:cs typeface="Corbel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389778" y="3234154"/>
            <a:ext cx="32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rbel"/>
                <a:cs typeface="Corbel"/>
              </a:rPr>
              <a:t>R</a:t>
            </a:r>
            <a:endParaRPr lang="en-US" dirty="0">
              <a:solidFill>
                <a:schemeClr val="bg1"/>
              </a:solidFill>
              <a:latin typeface="Corbel"/>
              <a:cs typeface="Corbel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7836453" y="3339712"/>
            <a:ext cx="553325" cy="310617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7816851" y="3310354"/>
            <a:ext cx="55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rbel"/>
                <a:cs typeface="Corbel"/>
              </a:rPr>
              <a:t>Red</a:t>
            </a:r>
            <a:endParaRPr lang="en-US" dirty="0">
              <a:solidFill>
                <a:schemeClr val="bg1"/>
              </a:solidFill>
              <a:latin typeface="Corbel"/>
              <a:cs typeface="Corbel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754982" y="3705415"/>
            <a:ext cx="32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R</a:t>
            </a:r>
            <a:endParaRPr lang="en-US" dirty="0">
              <a:latin typeface="Corbel"/>
              <a:cs typeface="Corbel"/>
            </a:endParaRPr>
          </a:p>
        </p:txBody>
      </p:sp>
      <p:cxnSp>
        <p:nvCxnSpPr>
          <p:cNvPr id="49" name="Straight Arrow Connector 48"/>
          <p:cNvCxnSpPr>
            <a:stCxn id="47" idx="1"/>
          </p:cNvCxnSpPr>
          <p:nvPr/>
        </p:nvCxnSpPr>
        <p:spPr>
          <a:xfrm rot="10800000">
            <a:off x="7291471" y="3494504"/>
            <a:ext cx="525381" cy="51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399420" y="3124200"/>
            <a:ext cx="307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latin typeface="Courier New"/>
                <a:cs typeface="Courier New"/>
              </a:rPr>
              <a:t>q</a:t>
            </a:r>
            <a:endParaRPr lang="en-US" sz="1600" b="1" dirty="0">
              <a:latin typeface="Courier New"/>
              <a:cs typeface="Courier New"/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7289717" y="4158974"/>
            <a:ext cx="1644457" cy="15461"/>
          </a:xfrm>
          <a:prstGeom prst="line">
            <a:avLst/>
          </a:prstGeom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7300806" y="5125278"/>
            <a:ext cx="1644457" cy="15461"/>
          </a:xfrm>
          <a:prstGeom prst="line">
            <a:avLst/>
          </a:prstGeom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rot="10800000" flipH="1">
            <a:off x="7276593" y="4942304"/>
            <a:ext cx="525381" cy="51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384542" y="4572000"/>
            <a:ext cx="430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latin typeface="Courier New"/>
                <a:cs typeface="Courier New"/>
              </a:rPr>
              <a:t>qT</a:t>
            </a:r>
            <a:endParaRPr lang="en-US" sz="1600" b="1" dirty="0">
              <a:latin typeface="Courier New"/>
              <a:cs typeface="Courier New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 rot="10800000" flipH="1">
            <a:off x="7297577" y="3921739"/>
            <a:ext cx="525381" cy="51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315200" y="3551435"/>
            <a:ext cx="554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latin typeface="Courier New"/>
                <a:cs typeface="Courier New"/>
              </a:rPr>
              <a:t>qST</a:t>
            </a:r>
            <a:endParaRPr lang="en-US" sz="1600" b="1" dirty="0">
              <a:latin typeface="Courier New"/>
              <a:cs typeface="Courier New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>
            <a:off x="1181952" y="5010426"/>
            <a:ext cx="5587699" cy="15461"/>
          </a:xfrm>
          <a:prstGeom prst="line">
            <a:avLst/>
          </a:prstGeom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63" idx="3"/>
          </p:cNvCxnSpPr>
          <p:nvPr/>
        </p:nvCxnSpPr>
        <p:spPr>
          <a:xfrm>
            <a:off x="1196379" y="4031329"/>
            <a:ext cx="5578794" cy="26045"/>
          </a:xfrm>
          <a:prstGeom prst="line">
            <a:avLst/>
          </a:prstGeom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89685" y="4800600"/>
            <a:ext cx="892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Stage 1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89685" y="3846663"/>
            <a:ext cx="906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Stage 2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04800" y="2983468"/>
            <a:ext cx="893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Stage 3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819400" y="4330312"/>
            <a:ext cx="456656" cy="352287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/>
          <p:cNvSpPr/>
          <p:nvPr/>
        </p:nvSpPr>
        <p:spPr>
          <a:xfrm>
            <a:off x="4201483" y="4330312"/>
            <a:ext cx="980117" cy="352287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ounded Rectangle 68"/>
          <p:cNvSpPr/>
          <p:nvPr/>
        </p:nvSpPr>
        <p:spPr>
          <a:xfrm>
            <a:off x="4190999" y="3417956"/>
            <a:ext cx="1916043" cy="352287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Bulk </a:t>
            </a:r>
            <a:r>
              <a:rPr lang="en-US" dirty="0" err="1" smtClean="0"/>
              <a:t>Tuple</a:t>
            </a:r>
            <a:r>
              <a:rPr lang="en-US" dirty="0" smtClean="0"/>
              <a:t> Processing: Map Slices</a:t>
            </a: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2133600"/>
            <a:ext cx="8477250" cy="399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[] = select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sum(R.a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*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T.d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     from R, S, T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     where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R.b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=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S.b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and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</a:t>
            </a:r>
            <a:r>
              <a:rPr kumimoji="0" lang="en-US" sz="2000" b="1" i="0" u="none" strike="noStrike" kern="0" cap="none" spc="0" normalizeH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S.c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  <a:ea typeface="ＭＳ Ｐゴシック"/>
                <a:cs typeface="ＭＳ Ｐゴシック"/>
              </a:rPr>
              <a:t> = </a:t>
            </a:r>
            <a:r>
              <a:rPr lang="en-US" sz="2000" b="1" kern="0" dirty="0" err="1" smtClean="0">
                <a:solidFill>
                  <a:srgbClr val="262626"/>
                </a:solidFill>
                <a:latin typeface="Courier New"/>
                <a:ea typeface="ＭＳ Ｐゴシック"/>
                <a:cs typeface="ＭＳ Ｐゴシック"/>
              </a:rPr>
              <a:t>T.c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  <a:ea typeface="ＭＳ Ｐゴシック"/>
                <a:cs typeface="ＭＳ Ｐゴシック"/>
              </a:rPr>
              <a:t>;</a:t>
            </a: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+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R(xA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):           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[]      +=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xA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*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qST[xB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];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lang="en-US" sz="2000" b="1" kern="0" dirty="0" smtClean="0">
              <a:solidFill>
                <a:srgbClr val="262626"/>
              </a:solidFill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+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T(xC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xD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):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foreach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: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qST[b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   +=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</a:t>
            </a:r>
            <a:r>
              <a:rPr kumimoji="0" lang="en-US" sz="2000" b="1" i="0" u="none" strike="noStrike" kern="0" cap="none" spc="0" normalizeH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xD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* </a:t>
            </a:r>
            <a:r>
              <a:rPr kumimoji="0" lang="en-US" sz="2000" b="1" i="0" u="none" strike="noStrike" kern="0" cap="none" spc="0" normalizeH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qS[b,xC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;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lang="en-US" sz="2000" b="1" kern="0" dirty="0" smtClean="0">
              <a:solidFill>
                <a:srgbClr val="262626"/>
              </a:solidFill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+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  <a:ea typeface="ＭＳ Ｐゴシック"/>
                <a:cs typeface="ＭＳ Ｐゴシック"/>
              </a:rPr>
              <a:t>S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(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xC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):           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qT[xC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   +=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xD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;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charset="0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charset="0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charset="0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Bulk </a:t>
            </a:r>
            <a:r>
              <a:rPr lang="en-US" dirty="0" err="1" smtClean="0"/>
              <a:t>Tuple</a:t>
            </a:r>
            <a:r>
              <a:rPr lang="en-US" dirty="0" smtClean="0"/>
              <a:t> Processing: Map Slices</a:t>
            </a: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2133600"/>
            <a:ext cx="8477250" cy="399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[] = select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sum(R.a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*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T.d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     from R, S, T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     where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R.b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=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S.b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and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</a:t>
            </a:r>
            <a:r>
              <a:rPr kumimoji="0" lang="en-US" sz="2000" b="1" i="0" u="none" strike="noStrike" kern="0" cap="none" spc="0" normalizeH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S.c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  <a:ea typeface="ＭＳ Ｐゴシック"/>
                <a:cs typeface="ＭＳ Ｐゴシック"/>
              </a:rPr>
              <a:t> = </a:t>
            </a:r>
            <a:r>
              <a:rPr lang="en-US" sz="2000" b="1" kern="0" dirty="0" err="1" smtClean="0">
                <a:solidFill>
                  <a:srgbClr val="262626"/>
                </a:solidFill>
                <a:latin typeface="Courier New"/>
                <a:ea typeface="ＭＳ Ｐゴシック"/>
                <a:cs typeface="ＭＳ Ｐゴシック"/>
              </a:rPr>
              <a:t>T.c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  <a:ea typeface="ＭＳ Ｐゴシック"/>
                <a:cs typeface="ＭＳ Ｐゴシック"/>
              </a:rPr>
              <a:t>;</a:t>
            </a: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+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R(xA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):           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[]      +=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xA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*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qST[xB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];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lang="en-US" sz="2000" b="1" kern="0" dirty="0" smtClean="0">
              <a:solidFill>
                <a:srgbClr val="262626"/>
              </a:solidFill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+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T(xC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xD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):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foreach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: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qST[b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   +=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</a:t>
            </a:r>
            <a:r>
              <a:rPr kumimoji="0" lang="en-US" sz="2000" b="1" i="0" u="none" strike="noStrike" kern="0" cap="none" spc="0" normalizeH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xD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* </a:t>
            </a:r>
            <a:r>
              <a:rPr kumimoji="0" lang="en-US" sz="2000" b="1" i="0" u="none" strike="noStrike" kern="0" cap="none" spc="0" normalizeH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qS[b,xC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;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lang="en-US" sz="2000" b="1" kern="0" dirty="0" smtClean="0">
              <a:solidFill>
                <a:srgbClr val="262626"/>
              </a:solidFill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+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  <a:ea typeface="ＭＳ Ｐゴシック"/>
                <a:cs typeface="ＭＳ Ｐゴシック"/>
              </a:rPr>
              <a:t>S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(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xC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):           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qT[xC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   +=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xD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;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charset="0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charset="0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charset="0"/>
              <a:ea typeface="ＭＳ Ｐゴシック"/>
              <a:cs typeface="ＭＳ Ｐゴシック"/>
            </a:endParaRPr>
          </a:p>
        </p:txBody>
      </p:sp>
      <p:sp>
        <p:nvSpPr>
          <p:cNvPr id="5" name="Oval 4"/>
          <p:cNvSpPr/>
          <p:nvPr/>
        </p:nvSpPr>
        <p:spPr>
          <a:xfrm>
            <a:off x="6934200" y="4267200"/>
            <a:ext cx="304800" cy="457200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429000" y="4267200"/>
            <a:ext cx="304800" cy="457200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3657600" y="4673600"/>
            <a:ext cx="3335867" cy="297744"/>
          </a:xfrm>
          <a:custGeom>
            <a:avLst/>
            <a:gdLst>
              <a:gd name="connsiteX0" fmla="*/ 3335867 w 3335867"/>
              <a:gd name="connsiteY0" fmla="*/ 8467 h 297744"/>
              <a:gd name="connsiteX1" fmla="*/ 1820333 w 3335867"/>
              <a:gd name="connsiteY1" fmla="*/ 296333 h 297744"/>
              <a:gd name="connsiteX2" fmla="*/ 0 w 3335867"/>
              <a:gd name="connsiteY2" fmla="*/ 0 h 29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5867" h="297744">
                <a:moveTo>
                  <a:pt x="3335867" y="8467"/>
                </a:moveTo>
                <a:cubicBezTo>
                  <a:pt x="2856089" y="153105"/>
                  <a:pt x="2376311" y="297744"/>
                  <a:pt x="1820333" y="296333"/>
                </a:cubicBezTo>
                <a:cubicBezTo>
                  <a:pt x="1264355" y="294922"/>
                  <a:pt x="632177" y="147461"/>
                  <a:pt x="0" y="0"/>
                </a:cubicBezTo>
              </a:path>
            </a:pathLst>
          </a:custGeom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Bulk </a:t>
            </a:r>
            <a:r>
              <a:rPr lang="en-US" dirty="0" err="1" smtClean="0"/>
              <a:t>Tuple</a:t>
            </a:r>
            <a:r>
              <a:rPr lang="en-US" dirty="0" smtClean="0"/>
              <a:t> Processing: Map Slices</a:t>
            </a: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2133600"/>
            <a:ext cx="8763000" cy="399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[] = select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sum(R.a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*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T.d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     from R, S, T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     where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R.b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=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S.b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and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</a:t>
            </a:r>
            <a:r>
              <a:rPr kumimoji="0" lang="en-US" sz="2000" b="1" i="0" u="none" strike="noStrike" kern="0" cap="none" spc="0" normalizeH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S.c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  <a:ea typeface="ＭＳ Ｐゴシック"/>
                <a:cs typeface="ＭＳ Ｐゴシック"/>
              </a:rPr>
              <a:t> = </a:t>
            </a:r>
            <a:r>
              <a:rPr lang="en-US" sz="2000" b="1" kern="0" dirty="0" err="1" smtClean="0">
                <a:solidFill>
                  <a:srgbClr val="262626"/>
                </a:solidFill>
                <a:latin typeface="Courier New"/>
                <a:ea typeface="ＭＳ Ｐゴシック"/>
                <a:cs typeface="ＭＳ Ｐゴシック"/>
              </a:rPr>
              <a:t>T.c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  <a:ea typeface="ＭＳ Ｐゴシック"/>
                <a:cs typeface="ＭＳ Ｐゴシック"/>
              </a:rPr>
              <a:t>;</a:t>
            </a: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+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R(xA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):                   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[]    +=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xA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*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qST[xB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];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lang="en-US" sz="2000" b="1" kern="0" dirty="0" smtClean="0">
              <a:solidFill>
                <a:srgbClr val="262626"/>
              </a:solidFill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+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T(xC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xD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): for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in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qS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[*,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xC</a:t>
            </a:r>
            <a:r>
              <a:rPr lang="en-US" sz="2000" b="1" kern="0" dirty="0" smtClean="0">
                <a:solidFill>
                  <a:schemeClr val="accent2"/>
                </a:solidFill>
                <a:latin typeface="Courier New"/>
                <a:ea typeface="ＭＳ Ｐゴシック"/>
                <a:cs typeface="ＭＳ Ｐゴシック"/>
              </a:rPr>
              <a:t>]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: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qST[b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 +=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</a:t>
            </a:r>
            <a:r>
              <a:rPr kumimoji="0" lang="en-US" sz="2000" b="1" i="0" u="none" strike="noStrike" kern="0" cap="none" spc="0" normalizeH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xD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* </a:t>
            </a:r>
            <a:r>
              <a:rPr kumimoji="0" lang="en-US" sz="2000" b="1" i="0" u="none" strike="noStrike" kern="0" cap="none" spc="0" normalizeH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qS[b,xC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;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lang="en-US" sz="2000" b="1" kern="0" dirty="0" smtClean="0">
              <a:solidFill>
                <a:srgbClr val="262626"/>
              </a:solidFill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+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  <a:ea typeface="ＭＳ Ｐゴシック"/>
                <a:cs typeface="ＭＳ Ｐゴシック"/>
              </a:rPr>
              <a:t>S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(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xB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xC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):                   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qT[xC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 +=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xD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;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charset="0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charset="0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charset="0"/>
              <a:ea typeface="ＭＳ Ｐゴシック"/>
              <a:cs typeface="ＭＳ Ｐゴシック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4138717" y="4243285"/>
            <a:ext cx="256966" cy="1219200"/>
          </a:xfrm>
          <a:prstGeom prst="rightBrace">
            <a:avLst/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86200" y="4925815"/>
            <a:ext cx="723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6600"/>
                </a:solidFill>
                <a:latin typeface="Courier New"/>
                <a:cs typeface="Courier New"/>
              </a:rPr>
              <a:t>slice</a:t>
            </a:r>
            <a:endParaRPr lang="en-US" sz="1400" b="1" dirty="0">
              <a:solidFill>
                <a:srgbClr val="FF6600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Bulk </a:t>
            </a:r>
            <a:r>
              <a:rPr lang="en-US" dirty="0" err="1" smtClean="0"/>
              <a:t>Tuple</a:t>
            </a:r>
            <a:r>
              <a:rPr lang="en-US" dirty="0" smtClean="0"/>
              <a:t> Processing: Multiple Maps</a:t>
            </a: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2133600"/>
            <a:ext cx="8763000" cy="399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+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R(a,b,c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): for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x,y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: 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  <a:ea typeface="ＭＳ Ｐゴシック"/>
                <a:cs typeface="ＭＳ Ｐゴシック"/>
              </a:rPr>
              <a:t>m1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[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a,x,y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 += m2[b,x]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* m3[c,y]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;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charset="0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charset="0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charset="0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Bulk </a:t>
            </a:r>
            <a:r>
              <a:rPr lang="en-US" dirty="0" err="1" smtClean="0"/>
              <a:t>Tuple</a:t>
            </a:r>
            <a:r>
              <a:rPr lang="en-US" dirty="0" smtClean="0"/>
              <a:t> Processing: Multiple Maps</a:t>
            </a: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2133600"/>
            <a:ext cx="8763000" cy="399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+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R(a,b,c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): for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x,y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: 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  <a:ea typeface="ＭＳ Ｐゴシック"/>
                <a:cs typeface="ＭＳ Ｐゴシック"/>
              </a:rPr>
              <a:t>m1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[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a,x,y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 += m2[b,x]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* m3[c,y]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;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charset="0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charset="0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charset="0"/>
              <a:ea typeface="ＭＳ Ｐゴシック"/>
              <a:cs typeface="ＭＳ Ｐゴシック"/>
            </a:endParaRPr>
          </a:p>
        </p:txBody>
      </p:sp>
      <p:sp>
        <p:nvSpPr>
          <p:cNvPr id="5" name="Oval 4"/>
          <p:cNvSpPr/>
          <p:nvPr/>
        </p:nvSpPr>
        <p:spPr>
          <a:xfrm>
            <a:off x="6145696" y="2424043"/>
            <a:ext cx="381000" cy="533400"/>
          </a:xfrm>
          <a:prstGeom prst="ellipse">
            <a:avLst/>
          </a:prstGeom>
          <a:noFill/>
          <a:ln w="38100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658652" y="2424043"/>
            <a:ext cx="381000" cy="533400"/>
          </a:xfrm>
          <a:prstGeom prst="ellipse">
            <a:avLst/>
          </a:prstGeom>
          <a:noFill/>
          <a:ln w="38100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683565" y="2424043"/>
            <a:ext cx="629477" cy="491435"/>
          </a:xfrm>
          <a:prstGeom prst="roundRect">
            <a:avLst/>
          </a:prstGeom>
          <a:noFill/>
          <a:ln w="38100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313042" y="2957443"/>
            <a:ext cx="2994625" cy="297744"/>
          </a:xfrm>
          <a:custGeom>
            <a:avLst/>
            <a:gdLst>
              <a:gd name="connsiteX0" fmla="*/ 3335867 w 3335867"/>
              <a:gd name="connsiteY0" fmla="*/ 8467 h 297744"/>
              <a:gd name="connsiteX1" fmla="*/ 1820333 w 3335867"/>
              <a:gd name="connsiteY1" fmla="*/ 296333 h 297744"/>
              <a:gd name="connsiteX2" fmla="*/ 0 w 3335867"/>
              <a:gd name="connsiteY2" fmla="*/ 0 h 29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5867" h="297744">
                <a:moveTo>
                  <a:pt x="3335867" y="8467"/>
                </a:moveTo>
                <a:cubicBezTo>
                  <a:pt x="2856089" y="153105"/>
                  <a:pt x="2376311" y="297744"/>
                  <a:pt x="1820333" y="296333"/>
                </a:cubicBezTo>
                <a:cubicBezTo>
                  <a:pt x="1264355" y="294922"/>
                  <a:pt x="632177" y="147461"/>
                  <a:pt x="0" y="0"/>
                </a:cubicBezTo>
              </a:path>
            </a:pathLst>
          </a:custGeom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3059042" y="2969439"/>
            <a:ext cx="4759741" cy="433481"/>
          </a:xfrm>
          <a:custGeom>
            <a:avLst/>
            <a:gdLst>
              <a:gd name="connsiteX0" fmla="*/ 3335867 w 3335867"/>
              <a:gd name="connsiteY0" fmla="*/ 8467 h 297744"/>
              <a:gd name="connsiteX1" fmla="*/ 1820333 w 3335867"/>
              <a:gd name="connsiteY1" fmla="*/ 296333 h 297744"/>
              <a:gd name="connsiteX2" fmla="*/ 0 w 3335867"/>
              <a:gd name="connsiteY2" fmla="*/ 0 h 297744"/>
              <a:gd name="connsiteX0" fmla="*/ 3523918 w 3523918"/>
              <a:gd name="connsiteY0" fmla="*/ 0 h 289916"/>
              <a:gd name="connsiteX1" fmla="*/ 2008384 w 3523918"/>
              <a:gd name="connsiteY1" fmla="*/ 287866 h 289916"/>
              <a:gd name="connsiteX2" fmla="*/ 0 w 3523918"/>
              <a:gd name="connsiteY2" fmla="*/ 12301 h 289916"/>
              <a:gd name="connsiteX0" fmla="*/ 3523918 w 3523918"/>
              <a:gd name="connsiteY0" fmla="*/ 0 h 433481"/>
              <a:gd name="connsiteX1" fmla="*/ 1746748 w 3523918"/>
              <a:gd name="connsiteY1" fmla="*/ 431431 h 433481"/>
              <a:gd name="connsiteX2" fmla="*/ 0 w 3523918"/>
              <a:gd name="connsiteY2" fmla="*/ 12301 h 433481"/>
              <a:gd name="connsiteX0" fmla="*/ 3523918 w 3523918"/>
              <a:gd name="connsiteY0" fmla="*/ 0 h 433481"/>
              <a:gd name="connsiteX1" fmla="*/ 1746748 w 3523918"/>
              <a:gd name="connsiteY1" fmla="*/ 431431 h 433481"/>
              <a:gd name="connsiteX2" fmla="*/ 0 w 3523918"/>
              <a:gd name="connsiteY2" fmla="*/ 12301 h 433481"/>
              <a:gd name="connsiteX0" fmla="*/ 3523918 w 3523918"/>
              <a:gd name="connsiteY0" fmla="*/ 0 h 433481"/>
              <a:gd name="connsiteX1" fmla="*/ 1746748 w 3523918"/>
              <a:gd name="connsiteY1" fmla="*/ 431431 h 433481"/>
              <a:gd name="connsiteX2" fmla="*/ 0 w 3523918"/>
              <a:gd name="connsiteY2" fmla="*/ 12301 h 433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23918" h="433481">
                <a:moveTo>
                  <a:pt x="3523918" y="0"/>
                </a:moveTo>
                <a:cubicBezTo>
                  <a:pt x="3044140" y="144638"/>
                  <a:pt x="2334068" y="429381"/>
                  <a:pt x="1746748" y="431431"/>
                </a:cubicBezTo>
                <a:cubicBezTo>
                  <a:pt x="1159428" y="433481"/>
                  <a:pt x="525887" y="369587"/>
                  <a:pt x="0" y="12301"/>
                </a:cubicBezTo>
              </a:path>
            </a:pathLst>
          </a:custGeom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Bulk </a:t>
            </a:r>
            <a:r>
              <a:rPr lang="en-US" dirty="0" err="1" smtClean="0"/>
              <a:t>Tuple</a:t>
            </a:r>
            <a:r>
              <a:rPr lang="en-US" dirty="0" smtClean="0"/>
              <a:t> Processing: Multiple Maps</a:t>
            </a: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2133600"/>
            <a:ext cx="8763000" cy="399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+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R(a,b,c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): for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x,y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: 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  <a:ea typeface="ＭＳ Ｐゴシック"/>
                <a:cs typeface="ＭＳ Ｐゴシック"/>
              </a:rPr>
              <a:t>m1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[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a,x,y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 += m2[b,x]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* m3[c,y]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;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charset="0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lang="en-US" sz="2000" b="1" kern="0" dirty="0" smtClean="0">
              <a:solidFill>
                <a:srgbClr val="262626"/>
              </a:solidFill>
              <a:latin typeface="Calibri" charset="0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charset="0"/>
              <a:ea typeface="ＭＳ Ｐゴシック"/>
              <a:cs typeface="ＭＳ Ｐゴシック"/>
            </a:endParaRPr>
          </a:p>
          <a:p>
            <a:pPr marL="454025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</a:pP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+</a:t>
            </a:r>
            <a:r>
              <a:rPr lang="en-US" sz="2000" b="1" kern="0" dirty="0" err="1" smtClean="0">
                <a:solidFill>
                  <a:srgbClr val="262626"/>
                </a:solidFill>
                <a:latin typeface="Courier New"/>
              </a:rPr>
              <a:t>R(a,b,c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):          m1[a,</a:t>
            </a:r>
            <a:r>
              <a:rPr lang="en-US" sz="2000" b="1" kern="0" dirty="0" smtClean="0">
                <a:solidFill>
                  <a:srgbClr val="FF6600"/>
                </a:solidFill>
                <a:latin typeface="Courier New"/>
              </a:rPr>
              <a:t>*</a:t>
            </a:r>
            <a:r>
              <a:rPr lang="en-US" sz="2000" b="1" kern="0" baseline="-25000" dirty="0" smtClean="0">
                <a:solidFill>
                  <a:srgbClr val="FF6600"/>
                </a:solidFill>
                <a:latin typeface="Courier New"/>
              </a:rPr>
              <a:t>1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,</a:t>
            </a:r>
            <a:r>
              <a:rPr lang="en-US" sz="2000" b="1" kern="0" dirty="0" smtClean="0">
                <a:solidFill>
                  <a:srgbClr val="FF6600"/>
                </a:solidFill>
                <a:latin typeface="Courier New"/>
              </a:rPr>
              <a:t>*</a:t>
            </a:r>
            <a:r>
              <a:rPr lang="en-US" sz="2000" b="1" kern="0" baseline="-25000" dirty="0" smtClean="0">
                <a:solidFill>
                  <a:srgbClr val="FF6600"/>
                </a:solidFill>
                <a:latin typeface="Courier New"/>
              </a:rPr>
              <a:t>2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] += m2[b,</a:t>
            </a:r>
            <a:r>
              <a:rPr lang="en-US" sz="2000" b="1" kern="0" dirty="0" smtClean="0">
                <a:solidFill>
                  <a:srgbClr val="FF6600"/>
                </a:solidFill>
                <a:latin typeface="Courier New"/>
              </a:rPr>
              <a:t>*</a:t>
            </a:r>
            <a:r>
              <a:rPr lang="en-US" sz="2000" b="1" kern="0" baseline="-25000" dirty="0" smtClean="0">
                <a:solidFill>
                  <a:srgbClr val="FF6600"/>
                </a:solidFill>
                <a:latin typeface="Courier New"/>
              </a:rPr>
              <a:t>1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] * m3[c,</a:t>
            </a:r>
            <a:r>
              <a:rPr lang="en-US" sz="2000" b="1" kern="0" dirty="0" smtClean="0">
                <a:solidFill>
                  <a:srgbClr val="FF6600"/>
                </a:solidFill>
                <a:latin typeface="Courier New"/>
              </a:rPr>
              <a:t>*</a:t>
            </a:r>
            <a:r>
              <a:rPr lang="en-US" sz="2000" b="1" kern="0" baseline="-25000" dirty="0" smtClean="0">
                <a:solidFill>
                  <a:srgbClr val="FF6600"/>
                </a:solidFill>
                <a:latin typeface="Courier New"/>
              </a:rPr>
              <a:t>2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];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charset="0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charset="0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charset="0"/>
              <a:ea typeface="ＭＳ Ｐゴシック"/>
              <a:cs typeface="ＭＳ Ｐゴシック"/>
            </a:endParaRPr>
          </a:p>
        </p:txBody>
      </p:sp>
      <p:sp>
        <p:nvSpPr>
          <p:cNvPr id="5" name="Oval 4"/>
          <p:cNvSpPr/>
          <p:nvPr/>
        </p:nvSpPr>
        <p:spPr>
          <a:xfrm>
            <a:off x="6145696" y="2424043"/>
            <a:ext cx="381000" cy="533400"/>
          </a:xfrm>
          <a:prstGeom prst="ellipse">
            <a:avLst/>
          </a:prstGeom>
          <a:noFill/>
          <a:ln w="38100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658652" y="2424043"/>
            <a:ext cx="381000" cy="533400"/>
          </a:xfrm>
          <a:prstGeom prst="ellipse">
            <a:avLst/>
          </a:prstGeom>
          <a:noFill/>
          <a:ln w="38100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683565" y="2424043"/>
            <a:ext cx="629477" cy="491435"/>
          </a:xfrm>
          <a:prstGeom prst="roundRect">
            <a:avLst/>
          </a:prstGeom>
          <a:noFill/>
          <a:ln w="38100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313042" y="2957443"/>
            <a:ext cx="2994625" cy="297744"/>
          </a:xfrm>
          <a:custGeom>
            <a:avLst/>
            <a:gdLst>
              <a:gd name="connsiteX0" fmla="*/ 3335867 w 3335867"/>
              <a:gd name="connsiteY0" fmla="*/ 8467 h 297744"/>
              <a:gd name="connsiteX1" fmla="*/ 1820333 w 3335867"/>
              <a:gd name="connsiteY1" fmla="*/ 296333 h 297744"/>
              <a:gd name="connsiteX2" fmla="*/ 0 w 3335867"/>
              <a:gd name="connsiteY2" fmla="*/ 0 h 29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5867" h="297744">
                <a:moveTo>
                  <a:pt x="3335867" y="8467"/>
                </a:moveTo>
                <a:cubicBezTo>
                  <a:pt x="2856089" y="153105"/>
                  <a:pt x="2376311" y="297744"/>
                  <a:pt x="1820333" y="296333"/>
                </a:cubicBezTo>
                <a:cubicBezTo>
                  <a:pt x="1264355" y="294922"/>
                  <a:pt x="632177" y="147461"/>
                  <a:pt x="0" y="0"/>
                </a:cubicBezTo>
              </a:path>
            </a:pathLst>
          </a:custGeom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3059042" y="2969439"/>
            <a:ext cx="4759741" cy="433481"/>
          </a:xfrm>
          <a:custGeom>
            <a:avLst/>
            <a:gdLst>
              <a:gd name="connsiteX0" fmla="*/ 3335867 w 3335867"/>
              <a:gd name="connsiteY0" fmla="*/ 8467 h 297744"/>
              <a:gd name="connsiteX1" fmla="*/ 1820333 w 3335867"/>
              <a:gd name="connsiteY1" fmla="*/ 296333 h 297744"/>
              <a:gd name="connsiteX2" fmla="*/ 0 w 3335867"/>
              <a:gd name="connsiteY2" fmla="*/ 0 h 297744"/>
              <a:gd name="connsiteX0" fmla="*/ 3523918 w 3523918"/>
              <a:gd name="connsiteY0" fmla="*/ 0 h 289916"/>
              <a:gd name="connsiteX1" fmla="*/ 2008384 w 3523918"/>
              <a:gd name="connsiteY1" fmla="*/ 287866 h 289916"/>
              <a:gd name="connsiteX2" fmla="*/ 0 w 3523918"/>
              <a:gd name="connsiteY2" fmla="*/ 12301 h 289916"/>
              <a:gd name="connsiteX0" fmla="*/ 3523918 w 3523918"/>
              <a:gd name="connsiteY0" fmla="*/ 0 h 433481"/>
              <a:gd name="connsiteX1" fmla="*/ 1746748 w 3523918"/>
              <a:gd name="connsiteY1" fmla="*/ 431431 h 433481"/>
              <a:gd name="connsiteX2" fmla="*/ 0 w 3523918"/>
              <a:gd name="connsiteY2" fmla="*/ 12301 h 433481"/>
              <a:gd name="connsiteX0" fmla="*/ 3523918 w 3523918"/>
              <a:gd name="connsiteY0" fmla="*/ 0 h 433481"/>
              <a:gd name="connsiteX1" fmla="*/ 1746748 w 3523918"/>
              <a:gd name="connsiteY1" fmla="*/ 431431 h 433481"/>
              <a:gd name="connsiteX2" fmla="*/ 0 w 3523918"/>
              <a:gd name="connsiteY2" fmla="*/ 12301 h 433481"/>
              <a:gd name="connsiteX0" fmla="*/ 3523918 w 3523918"/>
              <a:gd name="connsiteY0" fmla="*/ 0 h 433481"/>
              <a:gd name="connsiteX1" fmla="*/ 1746748 w 3523918"/>
              <a:gd name="connsiteY1" fmla="*/ 431431 h 433481"/>
              <a:gd name="connsiteX2" fmla="*/ 0 w 3523918"/>
              <a:gd name="connsiteY2" fmla="*/ 12301 h 433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23918" h="433481">
                <a:moveTo>
                  <a:pt x="3523918" y="0"/>
                </a:moveTo>
                <a:cubicBezTo>
                  <a:pt x="3044140" y="144638"/>
                  <a:pt x="2334068" y="429381"/>
                  <a:pt x="1746748" y="431431"/>
                </a:cubicBezTo>
                <a:cubicBezTo>
                  <a:pt x="1159428" y="433481"/>
                  <a:pt x="525887" y="369587"/>
                  <a:pt x="0" y="12301"/>
                </a:cubicBezTo>
              </a:path>
            </a:pathLst>
          </a:custGeom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 rot="5400000">
            <a:off x="6096358" y="3655013"/>
            <a:ext cx="256966" cy="1219200"/>
          </a:xfrm>
          <a:prstGeom prst="rightBrace">
            <a:avLst/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843841" y="4337543"/>
            <a:ext cx="723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6600"/>
                </a:solidFill>
                <a:latin typeface="Courier New"/>
                <a:cs typeface="Courier New"/>
              </a:rPr>
              <a:t>slice</a:t>
            </a:r>
            <a:endParaRPr lang="en-US" sz="1400" b="1" dirty="0">
              <a:solidFill>
                <a:srgbClr val="FF6600"/>
              </a:solidFill>
              <a:latin typeface="Courier New"/>
              <a:cs typeface="Courier New"/>
            </a:endParaRPr>
          </a:p>
        </p:txBody>
      </p:sp>
      <p:sp>
        <p:nvSpPr>
          <p:cNvPr id="12" name="Right Brace 11"/>
          <p:cNvSpPr/>
          <p:nvPr/>
        </p:nvSpPr>
        <p:spPr>
          <a:xfrm rot="5400000">
            <a:off x="7796317" y="3655013"/>
            <a:ext cx="256966" cy="1219200"/>
          </a:xfrm>
          <a:prstGeom prst="rightBrace">
            <a:avLst/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543800" y="4337543"/>
            <a:ext cx="723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6600"/>
                </a:solidFill>
                <a:latin typeface="Courier New"/>
                <a:cs typeface="Courier New"/>
              </a:rPr>
              <a:t>slice</a:t>
            </a:r>
            <a:endParaRPr lang="en-US" sz="1400" b="1" dirty="0">
              <a:solidFill>
                <a:srgbClr val="FF6600"/>
              </a:solidFill>
              <a:latin typeface="Courier New"/>
              <a:cs typeface="Courier New"/>
            </a:endParaRPr>
          </a:p>
        </p:txBody>
      </p:sp>
      <p:sp>
        <p:nvSpPr>
          <p:cNvPr id="14" name="Right Brace 13"/>
          <p:cNvSpPr/>
          <p:nvPr/>
        </p:nvSpPr>
        <p:spPr>
          <a:xfrm rot="5400000">
            <a:off x="6946337" y="3469503"/>
            <a:ext cx="256966" cy="2919159"/>
          </a:xfrm>
          <a:prstGeom prst="rightBrace">
            <a:avLst/>
          </a:prstGeom>
          <a:noFill/>
          <a:ln>
            <a:solidFill>
              <a:srgbClr val="595959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285933" y="5124174"/>
            <a:ext cx="1585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cs typeface="Courier New"/>
              </a:rPr>
              <a:t>cross product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4832350" y="4114801"/>
            <a:ext cx="1409700" cy="1193800"/>
          </a:xfrm>
          <a:custGeom>
            <a:avLst/>
            <a:gdLst>
              <a:gd name="connsiteX0" fmla="*/ 1409700 w 1409700"/>
              <a:gd name="connsiteY0" fmla="*/ 1193800 h 1193800"/>
              <a:gd name="connsiteX1" fmla="*/ 0 w 1409700"/>
              <a:gd name="connsiteY1" fmla="*/ 1174750 h 1193800"/>
              <a:gd name="connsiteX2" fmla="*/ 6350 w 1409700"/>
              <a:gd name="connsiteY2" fmla="*/ 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9700" h="1193800">
                <a:moveTo>
                  <a:pt x="1409700" y="1193800"/>
                </a:moveTo>
                <a:lnTo>
                  <a:pt x="0" y="1174750"/>
                </a:lnTo>
                <a:cubicBezTo>
                  <a:pt x="2117" y="783167"/>
                  <a:pt x="4233" y="391583"/>
                  <a:pt x="6350" y="0"/>
                </a:cubicBezTo>
              </a:path>
            </a:pathLst>
          </a:custGeom>
          <a:ln>
            <a:solidFill>
              <a:schemeClr val="tx1">
                <a:lumMod val="65000"/>
                <a:lumOff val="3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4438650" y="4113143"/>
            <a:ext cx="1746250" cy="1193800"/>
          </a:xfrm>
          <a:custGeom>
            <a:avLst/>
            <a:gdLst>
              <a:gd name="connsiteX0" fmla="*/ 1746250 w 1746250"/>
              <a:gd name="connsiteY0" fmla="*/ 1193800 h 1193800"/>
              <a:gd name="connsiteX1" fmla="*/ 0 w 1746250"/>
              <a:gd name="connsiteY1" fmla="*/ 1174750 h 1193800"/>
              <a:gd name="connsiteX2" fmla="*/ 19050 w 1746250"/>
              <a:gd name="connsiteY2" fmla="*/ 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6250" h="1193800">
                <a:moveTo>
                  <a:pt x="1746250" y="1193800"/>
                </a:moveTo>
                <a:lnTo>
                  <a:pt x="0" y="1174750"/>
                </a:lnTo>
                <a:lnTo>
                  <a:pt x="19050" y="0"/>
                </a:lnTo>
              </a:path>
            </a:pathLst>
          </a:custGeom>
          <a:ln>
            <a:solidFill>
              <a:schemeClr val="tx1">
                <a:lumMod val="65000"/>
                <a:lumOff val="3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Bulk </a:t>
            </a:r>
            <a:r>
              <a:rPr lang="en-US" dirty="0" err="1" smtClean="0"/>
              <a:t>Tuple</a:t>
            </a:r>
            <a:r>
              <a:rPr lang="en-US" dirty="0" smtClean="0"/>
              <a:t> Processing: Summary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8461" y="1894126"/>
            <a:ext cx="8058767" cy="450667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Bulk processing with </a:t>
            </a:r>
            <a:r>
              <a:rPr lang="en-US" dirty="0" err="1" smtClean="0"/>
              <a:t>Hadoop</a:t>
            </a:r>
            <a:r>
              <a:rPr lang="en-US" dirty="0" smtClean="0"/>
              <a:t> &amp; </a:t>
            </a:r>
            <a:r>
              <a:rPr lang="en-US" dirty="0" err="1" smtClean="0"/>
              <a:t>HBase</a:t>
            </a:r>
            <a:r>
              <a:rPr lang="en-US" dirty="0" smtClean="0"/>
              <a:t> runtime: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lvl="1"/>
            <a:r>
              <a:rPr lang="en-US" dirty="0" smtClean="0"/>
              <a:t>M3: Product-Partition-Aggregate op</a:t>
            </a:r>
          </a:p>
          <a:p>
            <a:pPr lvl="2"/>
            <a:r>
              <a:rPr lang="en-US" dirty="0" smtClean="0"/>
              <a:t>… or a key-value/aggregate “language”</a:t>
            </a:r>
          </a:p>
          <a:p>
            <a:pPr>
              <a:spcBef>
                <a:spcPts val="1400"/>
              </a:spcBef>
            </a:pPr>
            <a:r>
              <a:rPr lang="en-US" dirty="0" smtClean="0"/>
              <a:t>Working on:</a:t>
            </a:r>
          </a:p>
          <a:p>
            <a:pPr lvl="1"/>
            <a:r>
              <a:rPr lang="en-US" dirty="0" smtClean="0"/>
              <a:t>Cost model for input, and intermediate result partitioning for M3 sequences</a:t>
            </a:r>
          </a:p>
          <a:p>
            <a:pPr lvl="1"/>
            <a:r>
              <a:rPr lang="en-US" dirty="0" smtClean="0"/>
              <a:t>Whole program optimization of data placement &amp; partitioning</a:t>
            </a:r>
          </a:p>
        </p:txBody>
      </p:sp>
      <p:pic>
        <p:nvPicPr>
          <p:cNvPr id="5" name="Picture 4" descr="ppa.jpg"/>
          <p:cNvPicPr>
            <a:picLocks noChangeAspect="1"/>
          </p:cNvPicPr>
          <p:nvPr/>
        </p:nvPicPr>
        <p:blipFill>
          <a:blip r:embed="rId2"/>
          <a:srcRect t="50747"/>
          <a:stretch>
            <a:fillRect/>
          </a:stretch>
        </p:blipFill>
        <p:spPr>
          <a:xfrm>
            <a:off x="609600" y="2534669"/>
            <a:ext cx="5159136" cy="33239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247715" y="2667000"/>
            <a:ext cx="228600" cy="838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628715" y="2667000"/>
            <a:ext cx="228600" cy="838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162115" y="2667000"/>
            <a:ext cx="228600" cy="838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543115" y="2667000"/>
            <a:ext cx="228600" cy="838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8076515" y="2667000"/>
            <a:ext cx="228600" cy="838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8457515" y="2667000"/>
            <a:ext cx="228600" cy="838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6401039" y="3116982"/>
            <a:ext cx="1232842" cy="79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7308091" y="3116982"/>
            <a:ext cx="1232842" cy="79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014605" y="2286000"/>
            <a:ext cx="461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 New"/>
                <a:cs typeface="Courier New"/>
              </a:rPr>
              <a:t>+R</a:t>
            </a:r>
            <a:endParaRPr lang="en-US" b="1" dirty="0">
              <a:latin typeface="Courier New"/>
              <a:cs typeface="Courier New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05205" y="2286000"/>
            <a:ext cx="461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 New"/>
                <a:cs typeface="Courier New"/>
              </a:rPr>
              <a:t>+S</a:t>
            </a:r>
            <a:endParaRPr lang="en-US" b="1" dirty="0">
              <a:latin typeface="Courier New"/>
              <a:cs typeface="Courier New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19605" y="2286000"/>
            <a:ext cx="461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 New"/>
                <a:cs typeface="Courier New"/>
              </a:rPr>
              <a:t>+T</a:t>
            </a:r>
            <a:endParaRPr lang="en-US" b="1" dirty="0">
              <a:latin typeface="Courier New"/>
              <a:cs typeface="Courier New"/>
            </a:endParaRPr>
          </a:p>
        </p:txBody>
      </p:sp>
      <p:cxnSp>
        <p:nvCxnSpPr>
          <p:cNvPr id="17" name="Shape 16"/>
          <p:cNvCxnSpPr/>
          <p:nvPr/>
        </p:nvCxnSpPr>
        <p:spPr>
          <a:xfrm rot="16200000" flipH="1">
            <a:off x="5885765" y="2800350"/>
            <a:ext cx="571500" cy="15240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hape 17"/>
          <p:cNvCxnSpPr/>
          <p:nvPr/>
        </p:nvCxnSpPr>
        <p:spPr>
          <a:xfrm rot="16200000" flipH="1">
            <a:off x="6876365" y="2838450"/>
            <a:ext cx="571500" cy="15240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hape 18"/>
          <p:cNvCxnSpPr/>
          <p:nvPr/>
        </p:nvCxnSpPr>
        <p:spPr>
          <a:xfrm rot="16200000" flipH="1">
            <a:off x="7790765" y="2838450"/>
            <a:ext cx="571500" cy="15240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6095315" y="3962400"/>
            <a:ext cx="2667000" cy="304800"/>
          </a:xfrm>
          <a:prstGeom prst="roundRect">
            <a:avLst/>
          </a:prstGeom>
          <a:solidFill>
            <a:srgbClr val="99CC0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999793" y="3925885"/>
            <a:ext cx="796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HBase</a:t>
            </a:r>
            <a:endParaRPr lang="en-US" dirty="0">
              <a:latin typeface="Corbel"/>
              <a:cs typeface="Corbel"/>
            </a:endParaRPr>
          </a:p>
        </p:txBody>
      </p:sp>
      <p:cxnSp>
        <p:nvCxnSpPr>
          <p:cNvPr id="22" name="Straight Connector 21"/>
          <p:cNvCxnSpPr>
            <a:stCxn id="7" idx="2"/>
          </p:cNvCxnSpPr>
          <p:nvPr/>
        </p:nvCxnSpPr>
        <p:spPr>
          <a:xfrm rot="5400000">
            <a:off x="6514260" y="3730199"/>
            <a:ext cx="453755" cy="3757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7414956" y="3747010"/>
            <a:ext cx="453755" cy="3757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>
            <a:off x="8340631" y="3743979"/>
            <a:ext cx="453755" cy="3757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16200000" flipV="1">
            <a:off x="7042513" y="3747148"/>
            <a:ext cx="453755" cy="3757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 flipV="1">
            <a:off x="7968188" y="3744117"/>
            <a:ext cx="453755" cy="3757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781115" y="3886200"/>
            <a:ext cx="457200" cy="1588"/>
          </a:xfrm>
          <a:prstGeom prst="line">
            <a:avLst/>
          </a:prstGeom>
          <a:ln w="2540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ight Brace 27"/>
          <p:cNvSpPr/>
          <p:nvPr/>
        </p:nvSpPr>
        <p:spPr>
          <a:xfrm rot="5400000">
            <a:off x="4942927" y="2132606"/>
            <a:ext cx="110689" cy="13716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Brace 28"/>
          <p:cNvSpPr/>
          <p:nvPr/>
        </p:nvSpPr>
        <p:spPr>
          <a:xfrm rot="5400000">
            <a:off x="3685628" y="2551706"/>
            <a:ext cx="110688" cy="5334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4494609" y="2810245"/>
            <a:ext cx="11851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product (map)</a:t>
            </a:r>
            <a:endParaRPr lang="en-US" sz="1000" b="1" dirty="0">
              <a:latin typeface="Courier New"/>
              <a:cs typeface="Courier New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48000" y="2810245"/>
            <a:ext cx="14159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smtClean="0">
                <a:latin typeface="Courier New"/>
                <a:cs typeface="Courier New"/>
              </a:rPr>
              <a:t>partition </a:t>
            </a:r>
            <a:r>
              <a:rPr lang="en-US" sz="1000" b="1" dirty="0" smtClean="0">
                <a:latin typeface="Courier New"/>
                <a:cs typeface="Courier New"/>
              </a:rPr>
              <a:t>(sort)</a:t>
            </a:r>
            <a:endParaRPr lang="en-US" sz="1000" b="1" dirty="0">
              <a:latin typeface="Courier New"/>
              <a:cs typeface="Courier New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33800" y="3182779"/>
            <a:ext cx="15827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aggregate (reduce)</a:t>
            </a:r>
            <a:endParaRPr lang="en-US" sz="1000" b="1" dirty="0">
              <a:latin typeface="Courier New"/>
              <a:cs typeface="Courier New"/>
            </a:endParaRPr>
          </a:p>
        </p:txBody>
      </p:sp>
      <p:sp>
        <p:nvSpPr>
          <p:cNvPr id="33" name="Right Brace 32"/>
          <p:cNvSpPr/>
          <p:nvPr/>
        </p:nvSpPr>
        <p:spPr>
          <a:xfrm rot="5400000">
            <a:off x="4435235" y="1849281"/>
            <a:ext cx="152401" cy="25146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Brace 33"/>
          <p:cNvSpPr/>
          <p:nvPr/>
        </p:nvSpPr>
        <p:spPr>
          <a:xfrm rot="5400000">
            <a:off x="1043975" y="2496620"/>
            <a:ext cx="123385" cy="79173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15736" y="2898458"/>
            <a:ext cx="5694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input</a:t>
            </a:r>
            <a:endParaRPr lang="en-US" sz="1000" b="1" dirty="0">
              <a:latin typeface="Courier New"/>
              <a:cs typeface="Courier New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71515" y="2844800"/>
            <a:ext cx="37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rbel"/>
                <a:cs typeface="Corbel"/>
              </a:rPr>
              <a:t>M</a:t>
            </a:r>
            <a:endParaRPr lang="en-US" b="1" dirty="0">
              <a:solidFill>
                <a:schemeClr val="bg1"/>
              </a:solidFill>
              <a:latin typeface="Corbel"/>
              <a:cs typeface="Corbe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575614" y="2844800"/>
            <a:ext cx="32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rbel"/>
                <a:cs typeface="Corbel"/>
              </a:rPr>
              <a:t>R</a:t>
            </a:r>
            <a:endParaRPr lang="en-US" b="1" dirty="0">
              <a:solidFill>
                <a:schemeClr val="bg1"/>
              </a:solidFill>
              <a:latin typeface="Corbel"/>
              <a:cs typeface="Corbel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088216" y="2851150"/>
            <a:ext cx="37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rbel"/>
                <a:cs typeface="Corbel"/>
              </a:rPr>
              <a:t>M</a:t>
            </a:r>
            <a:endParaRPr lang="en-US" b="1" dirty="0">
              <a:solidFill>
                <a:schemeClr val="bg1"/>
              </a:solidFill>
              <a:latin typeface="Corbel"/>
              <a:cs typeface="Corbe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492315" y="2851150"/>
            <a:ext cx="32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rbel"/>
                <a:cs typeface="Corbel"/>
              </a:rPr>
              <a:t>R</a:t>
            </a:r>
            <a:endParaRPr lang="en-US" b="1" dirty="0">
              <a:solidFill>
                <a:schemeClr val="bg1"/>
              </a:solidFill>
              <a:latin typeface="Corbel"/>
              <a:cs typeface="Corbel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008966" y="2857500"/>
            <a:ext cx="37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rbel"/>
                <a:cs typeface="Corbel"/>
              </a:rPr>
              <a:t>M</a:t>
            </a:r>
            <a:endParaRPr lang="en-US" b="1" dirty="0">
              <a:solidFill>
                <a:schemeClr val="bg1"/>
              </a:solidFill>
              <a:latin typeface="Corbel"/>
              <a:cs typeface="Corbe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413065" y="2857500"/>
            <a:ext cx="32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rbel"/>
                <a:cs typeface="Corbel"/>
              </a:rPr>
              <a:t>R</a:t>
            </a:r>
            <a:endParaRPr lang="en-US" b="1" dirty="0">
              <a:solidFill>
                <a:schemeClr val="bg1"/>
              </a:solidFill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 Slides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The Rise of Lightweight Databases</a:t>
            </a:r>
            <a:endParaRPr lang="en-US" sz="36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Communities avoid relational databases</a:t>
            </a:r>
          </a:p>
          <a:p>
            <a:pPr lvl="1"/>
            <a:r>
              <a:rPr lang="en-US" dirty="0" smtClean="0"/>
              <a:t>Large web companies (Google, Amazon, eBay)</a:t>
            </a:r>
          </a:p>
          <a:p>
            <a:pPr lvl="1"/>
            <a:r>
              <a:rPr lang="en-US" dirty="0" err="1" smtClean="0"/>
              <a:t>NoSQL</a:t>
            </a:r>
            <a:r>
              <a:rPr lang="en-US" dirty="0" smtClean="0"/>
              <a:t> crowd (</a:t>
            </a:r>
            <a:r>
              <a:rPr lang="en-US" dirty="0" err="1" smtClean="0"/>
              <a:t>Facebook</a:t>
            </a:r>
            <a:r>
              <a:rPr lang="en-US" dirty="0" smtClean="0"/>
              <a:t>, </a:t>
            </a:r>
            <a:r>
              <a:rPr lang="en-US" dirty="0" err="1" smtClean="0"/>
              <a:t>Digg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Scientific applications (LHC/SLAC, NCAR/NOAA)</a:t>
            </a:r>
          </a:p>
          <a:p>
            <a:r>
              <a:rPr lang="en-US" dirty="0" smtClean="0"/>
              <a:t>Communities roll their own </a:t>
            </a:r>
            <a:r>
              <a:rPr lang="en-US" b="1" i="1" dirty="0" smtClean="0"/>
              <a:t>lightweight </a:t>
            </a:r>
            <a:r>
              <a:rPr lang="en-US" dirty="0" smtClean="0"/>
              <a:t>systems</a:t>
            </a:r>
          </a:p>
          <a:p>
            <a:pPr lvl="1"/>
            <a:r>
              <a:rPr lang="en-US" dirty="0" smtClean="0"/>
              <a:t>Trade off expressiveness and consistency for scalability</a:t>
            </a:r>
          </a:p>
          <a:p>
            <a:r>
              <a:rPr lang="en-US" dirty="0" smtClean="0"/>
              <a:t>Many examples of this trend:</a:t>
            </a:r>
          </a:p>
          <a:p>
            <a:pPr lvl="1"/>
            <a:r>
              <a:rPr lang="en-US" dirty="0" smtClean="0"/>
              <a:t>Streams: </a:t>
            </a:r>
            <a:r>
              <a:rPr lang="en-US" dirty="0" err="1" smtClean="0"/>
              <a:t>Streambase</a:t>
            </a:r>
            <a:r>
              <a:rPr lang="en-US" dirty="0" smtClean="0"/>
              <a:t>, IBM </a:t>
            </a:r>
            <a:r>
              <a:rPr lang="en-US" dirty="0" err="1" smtClean="0"/>
              <a:t>Infosphere</a:t>
            </a:r>
            <a:r>
              <a:rPr lang="en-US" dirty="0" smtClean="0"/>
              <a:t> Streams, MS </a:t>
            </a:r>
            <a:r>
              <a:rPr lang="en-US" dirty="0" err="1" smtClean="0"/>
              <a:t>StreamInsight</a:t>
            </a:r>
            <a:endParaRPr lang="en-US" dirty="0" smtClean="0"/>
          </a:p>
          <a:p>
            <a:pPr lvl="1"/>
            <a:r>
              <a:rPr lang="en-US" dirty="0" smtClean="0"/>
              <a:t>Analytics &amp; cloud DBMS: </a:t>
            </a:r>
            <a:r>
              <a:rPr lang="en-US" dirty="0" err="1" smtClean="0"/>
              <a:t>mapreduce</a:t>
            </a:r>
            <a:r>
              <a:rPr lang="en-US" dirty="0" smtClean="0"/>
              <a:t>, </a:t>
            </a:r>
            <a:r>
              <a:rPr lang="en-US" dirty="0" err="1" smtClean="0"/>
              <a:t>Vertica</a:t>
            </a:r>
            <a:r>
              <a:rPr lang="en-US" dirty="0" smtClean="0"/>
              <a:t>, </a:t>
            </a:r>
            <a:r>
              <a:rPr lang="en-US" dirty="0" err="1" smtClean="0"/>
              <a:t>Greenplum</a:t>
            </a:r>
            <a:r>
              <a:rPr lang="en-US" dirty="0" smtClean="0"/>
              <a:t>, </a:t>
            </a:r>
            <a:r>
              <a:rPr lang="en-US" dirty="0" err="1" smtClean="0"/>
              <a:t>HadoopDB</a:t>
            </a:r>
            <a:r>
              <a:rPr lang="en-US" dirty="0" smtClean="0"/>
              <a:t>  </a:t>
            </a:r>
          </a:p>
          <a:p>
            <a:pPr lvl="1"/>
            <a:r>
              <a:rPr lang="en-US" dirty="0" smtClean="0"/>
              <a:t>Key-value stores: </a:t>
            </a:r>
            <a:r>
              <a:rPr lang="en-US" dirty="0" err="1" smtClean="0"/>
              <a:t>Bigtable</a:t>
            </a:r>
            <a:r>
              <a:rPr lang="en-US" dirty="0" smtClean="0"/>
              <a:t>, </a:t>
            </a:r>
            <a:r>
              <a:rPr lang="en-US" dirty="0" err="1" smtClean="0"/>
              <a:t>HBase</a:t>
            </a:r>
            <a:r>
              <a:rPr lang="en-US" dirty="0" smtClean="0"/>
              <a:t>, Dynamo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 : the Director’s Cut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1313" y="1981200"/>
            <a:ext cx="8574087" cy="4343400"/>
          </a:xfrm>
        </p:spPr>
        <p:txBody>
          <a:bodyPr/>
          <a:lstStyle/>
          <a:p>
            <a:pPr marL="0" lvl="0" indent="0" defTabSz="4572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2200" dirty="0" smtClean="0">
                <a:solidFill>
                  <a:prstClr val="black"/>
                </a:solidFill>
                <a:latin typeface="Calibri"/>
                <a:cs typeface="+mn-cs"/>
              </a:rPr>
              <a:t>+R(ABC):</a:t>
            </a:r>
          </a:p>
          <a:p>
            <a:pPr marL="0" lvl="0" indent="0" defTabSz="4572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2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+mn-cs"/>
              </a:rPr>
              <a:t>	</a:t>
            </a:r>
            <a:r>
              <a:rPr lang="en-US" sz="2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+mn-cs"/>
              </a:rPr>
              <a:t>foreach</a:t>
            </a:r>
            <a:r>
              <a:rPr lang="en-US" sz="2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+mn-cs"/>
              </a:rPr>
              <a:t> XY in </a:t>
            </a:r>
            <a:r>
              <a:rPr lang="en-US" sz="2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+mn-cs"/>
              </a:rPr>
              <a:t>m[XV][YZ</a:t>
            </a:r>
            <a:r>
              <a:rPr lang="en-US" sz="2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+mn-cs"/>
              </a:rPr>
              <a:t>]:</a:t>
            </a:r>
          </a:p>
          <a:p>
            <a:pPr marL="0" lvl="0" indent="0" defTabSz="4572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2200" dirty="0" smtClean="0">
                <a:solidFill>
                  <a:prstClr val="black"/>
                </a:solidFill>
                <a:latin typeface="Calibri"/>
                <a:cs typeface="+mn-cs"/>
              </a:rPr>
              <a:t>		</a:t>
            </a:r>
            <a:r>
              <a:rPr lang="en-US" sz="2200" dirty="0" err="1" smtClean="0">
                <a:solidFill>
                  <a:prstClr val="black"/>
                </a:solidFill>
                <a:latin typeface="Calibri"/>
                <a:cs typeface="+mn-cs"/>
              </a:rPr>
              <a:t>m[XB][YC</a:t>
            </a:r>
            <a:r>
              <a:rPr lang="en-US" sz="2200" dirty="0" smtClean="0">
                <a:solidFill>
                  <a:prstClr val="black"/>
                </a:solidFill>
                <a:latin typeface="Calibri"/>
                <a:cs typeface="+mn-cs"/>
              </a:rPr>
              <a:t>] += ((m1[x</a:t>
            </a:r>
            <a:r>
              <a:rPr lang="en-US" sz="2200" baseline="-25000" dirty="0" smtClean="0">
                <a:solidFill>
                  <a:prstClr val="black"/>
                </a:solidFill>
                <a:latin typeface="Calibri"/>
                <a:cs typeface="+mn-cs"/>
              </a:rPr>
              <a:t>i</a:t>
            </a:r>
            <a:r>
              <a:rPr lang="en-US" sz="2200" dirty="0" smtClean="0">
                <a:solidFill>
                  <a:prstClr val="black"/>
                </a:solidFill>
                <a:latin typeface="Calibri"/>
                <a:cs typeface="+mn-cs"/>
              </a:rPr>
              <a:t>b</a:t>
            </a:r>
            <a:r>
              <a:rPr lang="en-US" sz="2200" baseline="-25000" dirty="0" smtClean="0">
                <a:solidFill>
                  <a:prstClr val="black"/>
                </a:solidFill>
                <a:latin typeface="Calibri"/>
                <a:cs typeface="+mn-cs"/>
              </a:rPr>
              <a:t>i</a:t>
            </a:r>
            <a:r>
              <a:rPr lang="en-US" sz="2200" dirty="0" smtClean="0">
                <a:solidFill>
                  <a:prstClr val="black"/>
                </a:solidFill>
                <a:latin typeface="Calibri"/>
                <a:cs typeface="+mn-cs"/>
              </a:rPr>
              <a:t>][y</a:t>
            </a:r>
            <a:r>
              <a:rPr lang="en-US" sz="2200" baseline="-25000" dirty="0" smtClean="0">
                <a:solidFill>
                  <a:prstClr val="black"/>
                </a:solidFill>
                <a:latin typeface="Calibri"/>
                <a:cs typeface="+mn-cs"/>
              </a:rPr>
              <a:t>i</a:t>
            </a:r>
            <a:r>
              <a:rPr lang="en-US" sz="2200" dirty="0" smtClean="0">
                <a:solidFill>
                  <a:prstClr val="black"/>
                </a:solidFill>
                <a:latin typeface="Calibri"/>
                <a:cs typeface="+mn-cs"/>
              </a:rPr>
              <a:t>c</a:t>
            </a:r>
            <a:r>
              <a:rPr lang="en-US" sz="2200" baseline="-25000" dirty="0" smtClean="0">
                <a:solidFill>
                  <a:prstClr val="black"/>
                </a:solidFill>
                <a:latin typeface="Calibri"/>
                <a:cs typeface="+mn-cs"/>
              </a:rPr>
              <a:t>i</a:t>
            </a:r>
            <a:r>
              <a:rPr lang="en-US" sz="2200" dirty="0" smtClean="0">
                <a:solidFill>
                  <a:prstClr val="black"/>
                </a:solidFill>
                <a:latin typeface="Calibri"/>
                <a:cs typeface="+mn-cs"/>
              </a:rPr>
              <a:t>] * a</a:t>
            </a:r>
            <a:r>
              <a:rPr lang="en-US" sz="2200" baseline="-25000" dirty="0" smtClean="0">
                <a:solidFill>
                  <a:prstClr val="black"/>
                </a:solidFill>
                <a:latin typeface="Calibri"/>
                <a:cs typeface="+mn-cs"/>
              </a:rPr>
              <a:t>1</a:t>
            </a:r>
            <a:r>
              <a:rPr lang="en-US" sz="2200" dirty="0" smtClean="0">
                <a:solidFill>
                  <a:prstClr val="black"/>
                </a:solidFill>
                <a:latin typeface="Calibri"/>
                <a:cs typeface="+mn-cs"/>
              </a:rPr>
              <a:t>) + (a</a:t>
            </a:r>
            <a:r>
              <a:rPr lang="en-US" sz="2200" baseline="-25000" dirty="0" smtClean="0">
                <a:solidFill>
                  <a:prstClr val="black"/>
                </a:solidFill>
                <a:latin typeface="Calibri"/>
                <a:cs typeface="+mn-cs"/>
              </a:rPr>
              <a:t>3</a:t>
            </a:r>
            <a:r>
              <a:rPr lang="en-US" sz="2200" dirty="0" smtClean="0">
                <a:solidFill>
                  <a:prstClr val="black"/>
                </a:solidFill>
                <a:latin typeface="Calibri"/>
                <a:cs typeface="+mn-cs"/>
              </a:rPr>
              <a:t>*a</a:t>
            </a:r>
            <a:r>
              <a:rPr lang="en-US" sz="2200" baseline="-25000" dirty="0" smtClean="0">
                <a:solidFill>
                  <a:prstClr val="black"/>
                </a:solidFill>
                <a:latin typeface="Calibri"/>
                <a:cs typeface="+mn-cs"/>
              </a:rPr>
              <a:t>4</a:t>
            </a:r>
            <a:r>
              <a:rPr lang="en-US" sz="2200" dirty="0" smtClean="0">
                <a:solidFill>
                  <a:prstClr val="black"/>
                </a:solidFill>
                <a:latin typeface="Calibri"/>
                <a:cs typeface="+mn-cs"/>
              </a:rPr>
              <a:t>) + (m2[x</a:t>
            </a:r>
            <a:r>
              <a:rPr lang="en-US" sz="2200" baseline="-25000" dirty="0" smtClean="0">
                <a:solidFill>
                  <a:prstClr val="black"/>
                </a:solidFill>
                <a:latin typeface="Calibri"/>
                <a:cs typeface="+mn-cs"/>
              </a:rPr>
              <a:t>j</a:t>
            </a:r>
            <a:r>
              <a:rPr lang="en-US" sz="2200" dirty="0" smtClean="0">
                <a:solidFill>
                  <a:prstClr val="black"/>
                </a:solidFill>
                <a:latin typeface="Calibri"/>
                <a:cs typeface="+mn-cs"/>
              </a:rPr>
              <a:t>b</a:t>
            </a:r>
            <a:r>
              <a:rPr lang="en-US" sz="2200" baseline="-25000" dirty="0" smtClean="0">
                <a:solidFill>
                  <a:prstClr val="black"/>
                </a:solidFill>
                <a:latin typeface="Calibri"/>
                <a:cs typeface="+mn-cs"/>
              </a:rPr>
              <a:t>j</a:t>
            </a:r>
            <a:r>
              <a:rPr lang="en-US" sz="2200" dirty="0" smtClean="0">
                <a:solidFill>
                  <a:prstClr val="black"/>
                </a:solidFill>
                <a:latin typeface="Calibri"/>
                <a:cs typeface="+mn-cs"/>
              </a:rPr>
              <a:t>][y</a:t>
            </a:r>
            <a:r>
              <a:rPr lang="en-US" sz="2200" baseline="-25000" dirty="0" smtClean="0">
                <a:solidFill>
                  <a:prstClr val="black"/>
                </a:solidFill>
                <a:latin typeface="Calibri"/>
                <a:cs typeface="+mn-cs"/>
              </a:rPr>
              <a:t>j</a:t>
            </a:r>
            <a:r>
              <a:rPr lang="en-US" sz="2200" dirty="0" smtClean="0">
                <a:solidFill>
                  <a:prstClr val="black"/>
                </a:solidFill>
                <a:latin typeface="Calibri"/>
                <a:cs typeface="+mn-cs"/>
              </a:rPr>
              <a:t>c</a:t>
            </a:r>
            <a:r>
              <a:rPr lang="en-US" sz="2200" baseline="-25000" dirty="0" smtClean="0">
                <a:solidFill>
                  <a:prstClr val="black"/>
                </a:solidFill>
                <a:latin typeface="Calibri"/>
                <a:cs typeface="+mn-cs"/>
              </a:rPr>
              <a:t>j</a:t>
            </a:r>
            <a:r>
              <a:rPr lang="en-US" sz="2200" dirty="0" smtClean="0">
                <a:solidFill>
                  <a:prstClr val="black"/>
                </a:solidFill>
                <a:latin typeface="Calibri"/>
                <a:cs typeface="+mn-cs"/>
              </a:rPr>
              <a:t>]*a</a:t>
            </a:r>
            <a:r>
              <a:rPr lang="en-US" sz="2200" baseline="-25000" dirty="0" smtClean="0">
                <a:solidFill>
                  <a:prstClr val="black"/>
                </a:solidFill>
                <a:latin typeface="Calibri"/>
                <a:cs typeface="+mn-cs"/>
              </a:rPr>
              <a:t>2</a:t>
            </a:r>
            <a:r>
              <a:rPr lang="en-US" sz="2200" dirty="0" smtClean="0">
                <a:solidFill>
                  <a:prstClr val="black"/>
                </a:solidFill>
                <a:latin typeface="Calibri"/>
                <a:cs typeface="+mn-cs"/>
              </a:rPr>
              <a:t>)</a:t>
            </a:r>
            <a:endParaRPr lang="en-US" dirty="0" smtClean="0"/>
          </a:p>
          <a:p>
            <a:pPr>
              <a:spcBef>
                <a:spcPts val="6000"/>
              </a:spcBef>
            </a:pPr>
            <a:r>
              <a:rPr lang="en-US" sz="2000" dirty="0" smtClean="0"/>
              <a:t>Variable classes and definitions:</a:t>
            </a:r>
          </a:p>
          <a:p>
            <a:pPr lvl="1"/>
            <a:r>
              <a:rPr lang="en-US" sz="1600" dirty="0" smtClean="0"/>
              <a:t>Trigger (bound): variables defined in the input </a:t>
            </a:r>
            <a:r>
              <a:rPr lang="en-US" sz="1600" dirty="0" err="1" smtClean="0"/>
              <a:t>tuple</a:t>
            </a:r>
            <a:r>
              <a:rPr lang="en-US" sz="1600" dirty="0" smtClean="0"/>
              <a:t>, e.g. ABC.</a:t>
            </a:r>
          </a:p>
          <a:p>
            <a:pPr lvl="1"/>
            <a:r>
              <a:rPr lang="en-US" sz="1600" dirty="0" smtClean="0"/>
              <a:t>Input: map access </a:t>
            </a:r>
            <a:r>
              <a:rPr lang="en-US" sz="1600" dirty="0" err="1" smtClean="0"/>
              <a:t>vars</a:t>
            </a:r>
            <a:r>
              <a:rPr lang="en-US" sz="1600" dirty="0" smtClean="0"/>
              <a:t> defined from “above”, e.g. XB in </a:t>
            </a:r>
            <a:r>
              <a:rPr lang="en-US" sz="1600" dirty="0" err="1" smtClean="0"/>
              <a:t>m[XB][YC</a:t>
            </a:r>
            <a:r>
              <a:rPr lang="en-US" sz="1600" dirty="0" smtClean="0"/>
              <a:t>]</a:t>
            </a:r>
          </a:p>
          <a:p>
            <a:pPr lvl="2"/>
            <a:r>
              <a:rPr lang="en-US" sz="1600" dirty="0" smtClean="0"/>
              <a:t>“above”: </a:t>
            </a:r>
            <a:r>
              <a:rPr lang="en-US" sz="1600" dirty="0" err="1" smtClean="0"/>
              <a:t>vars</a:t>
            </a:r>
            <a:r>
              <a:rPr lang="en-US" sz="1600" dirty="0" smtClean="0"/>
              <a:t> remaining from a previous compilation level </a:t>
            </a:r>
          </a:p>
          <a:p>
            <a:pPr lvl="1"/>
            <a:r>
              <a:rPr lang="en-US" sz="1600" dirty="0" smtClean="0"/>
              <a:t>Output: map access </a:t>
            </a:r>
            <a:r>
              <a:rPr lang="en-US" sz="1600" dirty="0" err="1" smtClean="0"/>
              <a:t>vars</a:t>
            </a:r>
            <a:r>
              <a:rPr lang="en-US" sz="1600" dirty="0" smtClean="0"/>
              <a:t> defined from “within”, e.g. YC in </a:t>
            </a:r>
            <a:r>
              <a:rPr lang="en-US" sz="1600" dirty="0" err="1" smtClean="0"/>
              <a:t>m[XB][YC</a:t>
            </a:r>
            <a:r>
              <a:rPr lang="en-US" sz="1600" dirty="0" smtClean="0"/>
              <a:t>]</a:t>
            </a:r>
          </a:p>
          <a:p>
            <a:pPr lvl="2"/>
            <a:r>
              <a:rPr lang="en-US" sz="1600" dirty="0" smtClean="0"/>
              <a:t>“within”: </a:t>
            </a:r>
            <a:r>
              <a:rPr lang="en-US" sz="1600" dirty="0" err="1" smtClean="0"/>
              <a:t>vars</a:t>
            </a:r>
            <a:r>
              <a:rPr lang="en-US" sz="1600" dirty="0" smtClean="0"/>
              <a:t> used for query results , e.g. for group-bys</a:t>
            </a:r>
          </a:p>
          <a:p>
            <a:pPr lvl="1"/>
            <a:r>
              <a:rPr lang="en-US" sz="1600" dirty="0" smtClean="0"/>
              <a:t>Loop: LHS </a:t>
            </a:r>
            <a:r>
              <a:rPr lang="en-US" sz="1600" dirty="0" err="1" smtClean="0"/>
              <a:t>vars</a:t>
            </a:r>
            <a:r>
              <a:rPr lang="en-US" sz="1600" dirty="0" smtClean="0"/>
              <a:t> not defined in trigger, e.g. X,Y in </a:t>
            </a:r>
            <a:r>
              <a:rPr lang="en-US" sz="1600" dirty="0" err="1" smtClean="0"/>
              <a:t>m[XB][YC</a:t>
            </a:r>
            <a:r>
              <a:rPr lang="en-US" sz="1600" dirty="0" smtClean="0"/>
              <a:t>] above</a:t>
            </a:r>
          </a:p>
          <a:p>
            <a:pPr lvl="1"/>
            <a:r>
              <a:rPr lang="en-US" sz="1600" dirty="0" err="1" smtClean="0"/>
              <a:t>Bigsum</a:t>
            </a:r>
            <a:r>
              <a:rPr lang="en-US" sz="1600" dirty="0" smtClean="0"/>
              <a:t>: RHS </a:t>
            </a:r>
            <a:r>
              <a:rPr lang="en-US" sz="1600" dirty="0" err="1" smtClean="0"/>
              <a:t>vars</a:t>
            </a:r>
            <a:r>
              <a:rPr lang="en-US" sz="1600" dirty="0" smtClean="0"/>
              <a:t> not defined on LHS, occurs because of nested aggregates</a:t>
            </a:r>
          </a:p>
        </p:txBody>
      </p:sp>
      <p:sp>
        <p:nvSpPr>
          <p:cNvPr id="5" name="Right Brace 4"/>
          <p:cNvSpPr/>
          <p:nvPr/>
        </p:nvSpPr>
        <p:spPr>
          <a:xfrm rot="5400000">
            <a:off x="1843087" y="2680254"/>
            <a:ext cx="200025" cy="1143000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/>
          <p:cNvSpPr/>
          <p:nvPr/>
        </p:nvSpPr>
        <p:spPr>
          <a:xfrm rot="5400000">
            <a:off x="5492750" y="630796"/>
            <a:ext cx="215900" cy="5257800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61644" y="3288268"/>
            <a:ext cx="58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LHS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34000" y="3288268"/>
            <a:ext cx="602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RHS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53200" y="19812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input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47714" y="1981200"/>
            <a:ext cx="829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output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6781800" y="2743200"/>
            <a:ext cx="524686" cy="408541"/>
          </a:xfrm>
          <a:prstGeom prst="wedgeRoundRectCallout">
            <a:avLst>
              <a:gd name="adj1" fmla="val -27648"/>
              <a:gd name="adj2" fmla="val -147332"/>
              <a:gd name="adj3" fmla="val 16667"/>
            </a:avLst>
          </a:prstGeom>
          <a:noFill/>
          <a:ln w="28575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ular Callout 11"/>
          <p:cNvSpPr/>
          <p:nvPr/>
        </p:nvSpPr>
        <p:spPr>
          <a:xfrm>
            <a:off x="7298267" y="2743200"/>
            <a:ext cx="516466" cy="408541"/>
          </a:xfrm>
          <a:prstGeom prst="wedgeRoundRectCallout">
            <a:avLst>
              <a:gd name="adj1" fmla="val 5814"/>
              <a:gd name="adj2" fmla="val -147591"/>
              <a:gd name="adj3" fmla="val 16667"/>
            </a:avLst>
          </a:prstGeom>
          <a:noFill/>
          <a:ln w="28575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Value Computation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419600"/>
          </a:xfrm>
        </p:spPr>
        <p:txBody>
          <a:bodyPr>
            <a:normAutofit fontScale="92500"/>
          </a:bodyPr>
          <a:lstStyle/>
          <a:p>
            <a:pPr marL="0" lvl="0" indent="0" defTabSz="4572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dirty="0" smtClean="0">
                <a:solidFill>
                  <a:prstClr val="black"/>
                </a:solidFill>
                <a:latin typeface="Calibri"/>
              </a:rPr>
              <a:t>+R(ABC):</a:t>
            </a:r>
          </a:p>
          <a:p>
            <a:pPr marL="0" lvl="0" indent="0" defTabSz="4572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	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foreach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 XY in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m[XV][YZ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]:</a:t>
            </a:r>
          </a:p>
          <a:p>
            <a:pPr marL="0" lvl="0" indent="0" defTabSz="4572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dirty="0" smtClean="0">
                <a:solidFill>
                  <a:prstClr val="black"/>
                </a:solidFill>
                <a:latin typeface="Calibri"/>
              </a:rPr>
              <a:t>		</a:t>
            </a:r>
            <a:r>
              <a:rPr lang="en-US" dirty="0" err="1" smtClean="0">
                <a:solidFill>
                  <a:prstClr val="black"/>
                </a:solidFill>
                <a:latin typeface="Calibri"/>
              </a:rPr>
              <a:t>m[XB][YC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] += ((m1[x</a:t>
            </a:r>
            <a:r>
              <a:rPr lang="en-US" baseline="-25000" dirty="0" smtClean="0">
                <a:solidFill>
                  <a:prstClr val="black"/>
                </a:solidFill>
                <a:latin typeface="Calibri"/>
              </a:rPr>
              <a:t>i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b</a:t>
            </a:r>
            <a:r>
              <a:rPr lang="en-US" baseline="-25000" dirty="0" smtClean="0">
                <a:solidFill>
                  <a:prstClr val="black"/>
                </a:solidFill>
                <a:latin typeface="Calibri"/>
              </a:rPr>
              <a:t>i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][y</a:t>
            </a:r>
            <a:r>
              <a:rPr lang="en-US" baseline="-25000" dirty="0" smtClean="0">
                <a:solidFill>
                  <a:prstClr val="black"/>
                </a:solidFill>
                <a:latin typeface="Calibri"/>
              </a:rPr>
              <a:t>i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c</a:t>
            </a:r>
            <a:r>
              <a:rPr lang="en-US" baseline="-25000" dirty="0" smtClean="0">
                <a:solidFill>
                  <a:prstClr val="black"/>
                </a:solidFill>
                <a:latin typeface="Calibri"/>
              </a:rPr>
              <a:t>i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] * a</a:t>
            </a:r>
            <a:r>
              <a:rPr lang="en-US" baseline="-25000" dirty="0" smtClean="0">
                <a:solidFill>
                  <a:prstClr val="black"/>
                </a:solidFill>
                <a:latin typeface="Calibri"/>
              </a:rPr>
              <a:t>1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) + (a</a:t>
            </a:r>
            <a:r>
              <a:rPr lang="en-US" baseline="-25000" dirty="0" smtClean="0">
                <a:solidFill>
                  <a:prstClr val="black"/>
                </a:solidFill>
                <a:latin typeface="Calibri"/>
              </a:rPr>
              <a:t>3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*a</a:t>
            </a:r>
            <a:r>
              <a:rPr lang="en-US" baseline="-25000" dirty="0" smtClean="0">
                <a:solidFill>
                  <a:prstClr val="black"/>
                </a:solidFill>
                <a:latin typeface="Calibri"/>
              </a:rPr>
              <a:t>4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) + (m2[x</a:t>
            </a:r>
            <a:r>
              <a:rPr lang="en-US" baseline="-25000" dirty="0" smtClean="0">
                <a:solidFill>
                  <a:prstClr val="black"/>
                </a:solidFill>
                <a:latin typeface="Calibri"/>
              </a:rPr>
              <a:t>j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b</a:t>
            </a:r>
            <a:r>
              <a:rPr lang="en-US" baseline="-25000" dirty="0" smtClean="0">
                <a:solidFill>
                  <a:prstClr val="black"/>
                </a:solidFill>
                <a:latin typeface="Calibri"/>
              </a:rPr>
              <a:t>j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][y</a:t>
            </a:r>
            <a:r>
              <a:rPr lang="en-US" baseline="-25000" dirty="0" smtClean="0">
                <a:solidFill>
                  <a:prstClr val="black"/>
                </a:solidFill>
                <a:latin typeface="Calibri"/>
              </a:rPr>
              <a:t>j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c</a:t>
            </a:r>
            <a:r>
              <a:rPr lang="en-US" baseline="-25000" dirty="0" smtClean="0">
                <a:solidFill>
                  <a:prstClr val="black"/>
                </a:solidFill>
                <a:latin typeface="Calibri"/>
              </a:rPr>
              <a:t>j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]*a</a:t>
            </a:r>
            <a:r>
              <a:rPr lang="en-US" baseline="-25000" dirty="0" smtClean="0">
                <a:solidFill>
                  <a:prstClr val="black"/>
                </a:solidFill>
                <a:latin typeface="Calibri"/>
              </a:rPr>
              <a:t>2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)</a:t>
            </a:r>
            <a:endParaRPr lang="en-US" dirty="0" smtClean="0"/>
          </a:p>
          <a:p>
            <a:r>
              <a:rPr lang="en-US" dirty="0" smtClean="0"/>
              <a:t>On map lookups, for unseen input </a:t>
            </a:r>
            <a:r>
              <a:rPr lang="en-US" dirty="0" err="1" smtClean="0"/>
              <a:t>vars</a:t>
            </a:r>
            <a:endParaRPr lang="en-US" dirty="0" smtClean="0"/>
          </a:p>
          <a:p>
            <a:pPr lvl="1"/>
            <a:r>
              <a:rPr lang="en-US" dirty="0" smtClean="0"/>
              <a:t>e.g. accessing </a:t>
            </a:r>
            <a:r>
              <a:rPr lang="en-US" b="1" dirty="0" smtClean="0"/>
              <a:t>m1</a:t>
            </a:r>
            <a:r>
              <a:rPr lang="en-US" dirty="0" smtClean="0"/>
              <a:t> with unseen values of b</a:t>
            </a:r>
            <a:r>
              <a:rPr lang="en-US" baseline="-25000" dirty="0" smtClean="0"/>
              <a:t>i</a:t>
            </a:r>
          </a:p>
          <a:p>
            <a:r>
              <a:rPr lang="en-US" dirty="0" smtClean="0"/>
              <a:t>On statement execution, for unseen output </a:t>
            </a:r>
            <a:r>
              <a:rPr lang="en-US" dirty="0" err="1" smtClean="0"/>
              <a:t>vars</a:t>
            </a:r>
            <a:endParaRPr lang="en-US" dirty="0" smtClean="0"/>
          </a:p>
          <a:p>
            <a:pPr lvl="1"/>
            <a:r>
              <a:rPr lang="en-US" dirty="0" smtClean="0"/>
              <a:t>e.g. new values of C when updating map </a:t>
            </a:r>
            <a:r>
              <a:rPr lang="en-US" b="1" dirty="0" err="1" smtClean="0"/>
              <a:t>m</a:t>
            </a:r>
            <a:endParaRPr lang="en-US" b="1" dirty="0" smtClean="0"/>
          </a:p>
          <a:p>
            <a:r>
              <a:rPr lang="en-US" dirty="0" smtClean="0"/>
              <a:t>Initial value mechanisms:</a:t>
            </a:r>
          </a:p>
          <a:p>
            <a:pPr lvl="1"/>
            <a:r>
              <a:rPr lang="en-US" dirty="0" smtClean="0"/>
              <a:t>Recursive maintenance, and incremental processing</a:t>
            </a:r>
          </a:p>
          <a:p>
            <a:pPr lvl="1"/>
            <a:r>
              <a:rPr lang="en-US" dirty="0" smtClean="0"/>
              <a:t>Naïve map-based relational-style bulk processing</a:t>
            </a:r>
            <a:endParaRPr lang="en-US" dirty="0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284163" y="320675"/>
            <a:ext cx="8574087" cy="809486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62" name="Rectangle 61"/>
          <p:cNvSpPr/>
          <p:nvPr/>
        </p:nvSpPr>
        <p:spPr>
          <a:xfrm>
            <a:off x="285750" y="473075"/>
            <a:ext cx="8574088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4392062" y="5647267"/>
            <a:ext cx="1011688" cy="660399"/>
          </a:xfrm>
          <a:custGeom>
            <a:avLst/>
            <a:gdLst>
              <a:gd name="connsiteX0" fmla="*/ 1625600 w 2650066"/>
              <a:gd name="connsiteY0" fmla="*/ 0 h 448733"/>
              <a:gd name="connsiteX1" fmla="*/ 2650066 w 2650066"/>
              <a:gd name="connsiteY1" fmla="*/ 0 h 448733"/>
              <a:gd name="connsiteX2" fmla="*/ 2641600 w 2650066"/>
              <a:gd name="connsiteY2" fmla="*/ 448733 h 448733"/>
              <a:gd name="connsiteX3" fmla="*/ 8466 w 2650066"/>
              <a:gd name="connsiteY3" fmla="*/ 440267 h 448733"/>
              <a:gd name="connsiteX4" fmla="*/ 0 w 2650066"/>
              <a:gd name="connsiteY4" fmla="*/ 160867 h 448733"/>
              <a:gd name="connsiteX5" fmla="*/ 1625600 w 2650066"/>
              <a:gd name="connsiteY5" fmla="*/ 152400 h 448733"/>
              <a:gd name="connsiteX6" fmla="*/ 1625600 w 2650066"/>
              <a:gd name="connsiteY6" fmla="*/ 0 h 448733"/>
              <a:gd name="connsiteX0" fmla="*/ 1757345 w 2650066"/>
              <a:gd name="connsiteY0" fmla="*/ 8467 h 448733"/>
              <a:gd name="connsiteX1" fmla="*/ 2650066 w 2650066"/>
              <a:gd name="connsiteY1" fmla="*/ 0 h 448733"/>
              <a:gd name="connsiteX2" fmla="*/ 2641600 w 2650066"/>
              <a:gd name="connsiteY2" fmla="*/ 448733 h 448733"/>
              <a:gd name="connsiteX3" fmla="*/ 8466 w 2650066"/>
              <a:gd name="connsiteY3" fmla="*/ 440267 h 448733"/>
              <a:gd name="connsiteX4" fmla="*/ 0 w 2650066"/>
              <a:gd name="connsiteY4" fmla="*/ 160867 h 448733"/>
              <a:gd name="connsiteX5" fmla="*/ 1625600 w 2650066"/>
              <a:gd name="connsiteY5" fmla="*/ 152400 h 448733"/>
              <a:gd name="connsiteX6" fmla="*/ 1757345 w 2650066"/>
              <a:gd name="connsiteY6" fmla="*/ 8467 h 448733"/>
              <a:gd name="connsiteX0" fmla="*/ 1757345 w 2650066"/>
              <a:gd name="connsiteY0" fmla="*/ 8467 h 448733"/>
              <a:gd name="connsiteX1" fmla="*/ 2650066 w 2650066"/>
              <a:gd name="connsiteY1" fmla="*/ 0 h 448733"/>
              <a:gd name="connsiteX2" fmla="*/ 2641600 w 2650066"/>
              <a:gd name="connsiteY2" fmla="*/ 448733 h 448733"/>
              <a:gd name="connsiteX3" fmla="*/ 8466 w 2650066"/>
              <a:gd name="connsiteY3" fmla="*/ 440267 h 448733"/>
              <a:gd name="connsiteX4" fmla="*/ 0 w 2650066"/>
              <a:gd name="connsiteY4" fmla="*/ 160867 h 448733"/>
              <a:gd name="connsiteX5" fmla="*/ 1741989 w 2650066"/>
              <a:gd name="connsiteY5" fmla="*/ 152400 h 448733"/>
              <a:gd name="connsiteX6" fmla="*/ 1757345 w 2650066"/>
              <a:gd name="connsiteY6" fmla="*/ 8467 h 448733"/>
              <a:gd name="connsiteX0" fmla="*/ 1757345 w 2650066"/>
              <a:gd name="connsiteY0" fmla="*/ 8467 h 601133"/>
              <a:gd name="connsiteX1" fmla="*/ 2650066 w 2650066"/>
              <a:gd name="connsiteY1" fmla="*/ 0 h 601133"/>
              <a:gd name="connsiteX2" fmla="*/ 2480448 w 2650066"/>
              <a:gd name="connsiteY2" fmla="*/ 601133 h 601133"/>
              <a:gd name="connsiteX3" fmla="*/ 8466 w 2650066"/>
              <a:gd name="connsiteY3" fmla="*/ 440267 h 601133"/>
              <a:gd name="connsiteX4" fmla="*/ 0 w 2650066"/>
              <a:gd name="connsiteY4" fmla="*/ 160867 h 601133"/>
              <a:gd name="connsiteX5" fmla="*/ 1741989 w 2650066"/>
              <a:gd name="connsiteY5" fmla="*/ 152400 h 601133"/>
              <a:gd name="connsiteX6" fmla="*/ 1757345 w 2650066"/>
              <a:gd name="connsiteY6" fmla="*/ 8467 h 601133"/>
              <a:gd name="connsiteX0" fmla="*/ 1757345 w 2488913"/>
              <a:gd name="connsiteY0" fmla="*/ 8467 h 601133"/>
              <a:gd name="connsiteX1" fmla="*/ 2488913 w 2488913"/>
              <a:gd name="connsiteY1" fmla="*/ 0 h 601133"/>
              <a:gd name="connsiteX2" fmla="*/ 2480448 w 2488913"/>
              <a:gd name="connsiteY2" fmla="*/ 601133 h 601133"/>
              <a:gd name="connsiteX3" fmla="*/ 8466 w 2488913"/>
              <a:gd name="connsiteY3" fmla="*/ 440267 h 601133"/>
              <a:gd name="connsiteX4" fmla="*/ 0 w 2488913"/>
              <a:gd name="connsiteY4" fmla="*/ 160867 h 601133"/>
              <a:gd name="connsiteX5" fmla="*/ 1741989 w 2488913"/>
              <a:gd name="connsiteY5" fmla="*/ 152400 h 601133"/>
              <a:gd name="connsiteX6" fmla="*/ 1757345 w 2488913"/>
              <a:gd name="connsiteY6" fmla="*/ 8467 h 601133"/>
              <a:gd name="connsiteX0" fmla="*/ 1757345 w 2488913"/>
              <a:gd name="connsiteY0" fmla="*/ 8467 h 601133"/>
              <a:gd name="connsiteX1" fmla="*/ 2488913 w 2488913"/>
              <a:gd name="connsiteY1" fmla="*/ 0 h 601133"/>
              <a:gd name="connsiteX2" fmla="*/ 2480448 w 2488913"/>
              <a:gd name="connsiteY2" fmla="*/ 601133 h 601133"/>
              <a:gd name="connsiteX3" fmla="*/ 1136534 w 2488913"/>
              <a:gd name="connsiteY3" fmla="*/ 592667 h 601133"/>
              <a:gd name="connsiteX4" fmla="*/ 0 w 2488913"/>
              <a:gd name="connsiteY4" fmla="*/ 160867 h 601133"/>
              <a:gd name="connsiteX5" fmla="*/ 1741989 w 2488913"/>
              <a:gd name="connsiteY5" fmla="*/ 152400 h 601133"/>
              <a:gd name="connsiteX6" fmla="*/ 1757345 w 2488913"/>
              <a:gd name="connsiteY6" fmla="*/ 8467 h 601133"/>
              <a:gd name="connsiteX0" fmla="*/ 629276 w 1360844"/>
              <a:gd name="connsiteY0" fmla="*/ 8467 h 601133"/>
              <a:gd name="connsiteX1" fmla="*/ 1360844 w 1360844"/>
              <a:gd name="connsiteY1" fmla="*/ 0 h 601133"/>
              <a:gd name="connsiteX2" fmla="*/ 1352379 w 1360844"/>
              <a:gd name="connsiteY2" fmla="*/ 601133 h 601133"/>
              <a:gd name="connsiteX3" fmla="*/ 8465 w 1360844"/>
              <a:gd name="connsiteY3" fmla="*/ 592667 h 601133"/>
              <a:gd name="connsiteX4" fmla="*/ 0 w 1360844"/>
              <a:gd name="connsiteY4" fmla="*/ 160867 h 601133"/>
              <a:gd name="connsiteX5" fmla="*/ 613920 w 1360844"/>
              <a:gd name="connsiteY5" fmla="*/ 152400 h 601133"/>
              <a:gd name="connsiteX6" fmla="*/ 629276 w 1360844"/>
              <a:gd name="connsiteY6" fmla="*/ 8467 h 601133"/>
              <a:gd name="connsiteX0" fmla="*/ 629276 w 1360844"/>
              <a:gd name="connsiteY0" fmla="*/ 8467 h 601133"/>
              <a:gd name="connsiteX1" fmla="*/ 1360844 w 1360844"/>
              <a:gd name="connsiteY1" fmla="*/ 0 h 601133"/>
              <a:gd name="connsiteX2" fmla="*/ 1352379 w 1360844"/>
              <a:gd name="connsiteY2" fmla="*/ 601133 h 601133"/>
              <a:gd name="connsiteX3" fmla="*/ 8465 w 1360844"/>
              <a:gd name="connsiteY3" fmla="*/ 592667 h 601133"/>
              <a:gd name="connsiteX4" fmla="*/ 0 w 1360844"/>
              <a:gd name="connsiteY4" fmla="*/ 160867 h 601133"/>
              <a:gd name="connsiteX5" fmla="*/ 635066 w 1360844"/>
              <a:gd name="connsiteY5" fmla="*/ 169333 h 601133"/>
              <a:gd name="connsiteX6" fmla="*/ 629276 w 1360844"/>
              <a:gd name="connsiteY6" fmla="*/ 8467 h 601133"/>
              <a:gd name="connsiteX0" fmla="*/ 629728 w 1361296"/>
              <a:gd name="connsiteY0" fmla="*/ 8467 h 601133"/>
              <a:gd name="connsiteX1" fmla="*/ 1361296 w 1361296"/>
              <a:gd name="connsiteY1" fmla="*/ 0 h 601133"/>
              <a:gd name="connsiteX2" fmla="*/ 1352831 w 1361296"/>
              <a:gd name="connsiteY2" fmla="*/ 601133 h 601133"/>
              <a:gd name="connsiteX3" fmla="*/ 8917 w 1361296"/>
              <a:gd name="connsiteY3" fmla="*/ 592667 h 601133"/>
              <a:gd name="connsiteX4" fmla="*/ 311091 w 1361296"/>
              <a:gd name="connsiteY4" fmla="*/ 592668 h 601133"/>
              <a:gd name="connsiteX5" fmla="*/ 452 w 1361296"/>
              <a:gd name="connsiteY5" fmla="*/ 160867 h 601133"/>
              <a:gd name="connsiteX6" fmla="*/ 635518 w 1361296"/>
              <a:gd name="connsiteY6" fmla="*/ 169333 h 601133"/>
              <a:gd name="connsiteX7" fmla="*/ 629728 w 1361296"/>
              <a:gd name="connsiteY7" fmla="*/ 8467 h 601133"/>
              <a:gd name="connsiteX0" fmla="*/ 620811 w 1352379"/>
              <a:gd name="connsiteY0" fmla="*/ 8467 h 601133"/>
              <a:gd name="connsiteX1" fmla="*/ 1352379 w 1352379"/>
              <a:gd name="connsiteY1" fmla="*/ 0 h 601133"/>
              <a:gd name="connsiteX2" fmla="*/ 1343914 w 1352379"/>
              <a:gd name="connsiteY2" fmla="*/ 601133 h 601133"/>
              <a:gd name="connsiteX3" fmla="*/ 0 w 1352379"/>
              <a:gd name="connsiteY3" fmla="*/ 592667 h 601133"/>
              <a:gd name="connsiteX4" fmla="*/ 302174 w 1352379"/>
              <a:gd name="connsiteY4" fmla="*/ 592668 h 601133"/>
              <a:gd name="connsiteX5" fmla="*/ 286982 w 1352379"/>
              <a:gd name="connsiteY5" fmla="*/ 169334 h 601133"/>
              <a:gd name="connsiteX6" fmla="*/ 626601 w 1352379"/>
              <a:gd name="connsiteY6" fmla="*/ 169333 h 601133"/>
              <a:gd name="connsiteX7" fmla="*/ 620811 w 1352379"/>
              <a:gd name="connsiteY7" fmla="*/ 8467 h 601133"/>
              <a:gd name="connsiteX0" fmla="*/ 334281 w 1065849"/>
              <a:gd name="connsiteY0" fmla="*/ 8467 h 601133"/>
              <a:gd name="connsiteX1" fmla="*/ 1065849 w 1065849"/>
              <a:gd name="connsiteY1" fmla="*/ 0 h 601133"/>
              <a:gd name="connsiteX2" fmla="*/ 1057384 w 1065849"/>
              <a:gd name="connsiteY2" fmla="*/ 601133 h 601133"/>
              <a:gd name="connsiteX3" fmla="*/ 15644 w 1065849"/>
              <a:gd name="connsiteY3" fmla="*/ 592668 h 601133"/>
              <a:gd name="connsiteX4" fmla="*/ 452 w 1065849"/>
              <a:gd name="connsiteY4" fmla="*/ 169334 h 601133"/>
              <a:gd name="connsiteX5" fmla="*/ 340071 w 1065849"/>
              <a:gd name="connsiteY5" fmla="*/ 169333 h 601133"/>
              <a:gd name="connsiteX6" fmla="*/ 334281 w 1065849"/>
              <a:gd name="connsiteY6" fmla="*/ 8467 h 601133"/>
              <a:gd name="connsiteX0" fmla="*/ 337448 w 1069016"/>
              <a:gd name="connsiteY0" fmla="*/ 8467 h 643469"/>
              <a:gd name="connsiteX1" fmla="*/ 1069016 w 1069016"/>
              <a:gd name="connsiteY1" fmla="*/ 0 h 643469"/>
              <a:gd name="connsiteX2" fmla="*/ 1060551 w 1069016"/>
              <a:gd name="connsiteY2" fmla="*/ 601133 h 643469"/>
              <a:gd name="connsiteX3" fmla="*/ 0 w 1069016"/>
              <a:gd name="connsiteY3" fmla="*/ 643469 h 643469"/>
              <a:gd name="connsiteX4" fmla="*/ 3619 w 1069016"/>
              <a:gd name="connsiteY4" fmla="*/ 169334 h 643469"/>
              <a:gd name="connsiteX5" fmla="*/ 343238 w 1069016"/>
              <a:gd name="connsiteY5" fmla="*/ 169333 h 643469"/>
              <a:gd name="connsiteX6" fmla="*/ 337448 w 1069016"/>
              <a:gd name="connsiteY6" fmla="*/ 8467 h 643469"/>
              <a:gd name="connsiteX0" fmla="*/ 337448 w 1069016"/>
              <a:gd name="connsiteY0" fmla="*/ 8467 h 643469"/>
              <a:gd name="connsiteX1" fmla="*/ 1069016 w 1069016"/>
              <a:gd name="connsiteY1" fmla="*/ 0 h 643469"/>
              <a:gd name="connsiteX2" fmla="*/ 1060551 w 1069016"/>
              <a:gd name="connsiteY2" fmla="*/ 601133 h 643469"/>
              <a:gd name="connsiteX3" fmla="*/ 0 w 1069016"/>
              <a:gd name="connsiteY3" fmla="*/ 643469 h 643469"/>
              <a:gd name="connsiteX4" fmla="*/ 3619 w 1069016"/>
              <a:gd name="connsiteY4" fmla="*/ 169334 h 643469"/>
              <a:gd name="connsiteX5" fmla="*/ 343238 w 1069016"/>
              <a:gd name="connsiteY5" fmla="*/ 169333 h 643469"/>
              <a:gd name="connsiteX6" fmla="*/ 337448 w 1069016"/>
              <a:gd name="connsiteY6" fmla="*/ 8467 h 643469"/>
              <a:gd name="connsiteX0" fmla="*/ 337448 w 1069016"/>
              <a:gd name="connsiteY0" fmla="*/ 8467 h 643469"/>
              <a:gd name="connsiteX1" fmla="*/ 1069016 w 1069016"/>
              <a:gd name="connsiteY1" fmla="*/ 0 h 643469"/>
              <a:gd name="connsiteX2" fmla="*/ 1060551 w 1069016"/>
              <a:gd name="connsiteY2" fmla="*/ 601133 h 643469"/>
              <a:gd name="connsiteX3" fmla="*/ 0 w 1069016"/>
              <a:gd name="connsiteY3" fmla="*/ 643469 h 643469"/>
              <a:gd name="connsiteX4" fmla="*/ 3619 w 1069016"/>
              <a:gd name="connsiteY4" fmla="*/ 169334 h 643469"/>
              <a:gd name="connsiteX5" fmla="*/ 343238 w 1069016"/>
              <a:gd name="connsiteY5" fmla="*/ 169333 h 643469"/>
              <a:gd name="connsiteX6" fmla="*/ 337448 w 1069016"/>
              <a:gd name="connsiteY6" fmla="*/ 8467 h 643469"/>
              <a:gd name="connsiteX0" fmla="*/ 337448 w 1069792"/>
              <a:gd name="connsiteY0" fmla="*/ 8467 h 651933"/>
              <a:gd name="connsiteX1" fmla="*/ 1069016 w 1069792"/>
              <a:gd name="connsiteY1" fmla="*/ 0 h 651933"/>
              <a:gd name="connsiteX2" fmla="*/ 1069792 w 1069792"/>
              <a:gd name="connsiteY2" fmla="*/ 651933 h 651933"/>
              <a:gd name="connsiteX3" fmla="*/ 0 w 1069792"/>
              <a:gd name="connsiteY3" fmla="*/ 643469 h 651933"/>
              <a:gd name="connsiteX4" fmla="*/ 3619 w 1069792"/>
              <a:gd name="connsiteY4" fmla="*/ 169334 h 651933"/>
              <a:gd name="connsiteX5" fmla="*/ 343238 w 1069792"/>
              <a:gd name="connsiteY5" fmla="*/ 169333 h 651933"/>
              <a:gd name="connsiteX6" fmla="*/ 337448 w 1069792"/>
              <a:gd name="connsiteY6" fmla="*/ 8467 h 651933"/>
              <a:gd name="connsiteX0" fmla="*/ 337853 w 1069792"/>
              <a:gd name="connsiteY0" fmla="*/ 0 h 660399"/>
              <a:gd name="connsiteX1" fmla="*/ 1069016 w 1069792"/>
              <a:gd name="connsiteY1" fmla="*/ 8466 h 660399"/>
              <a:gd name="connsiteX2" fmla="*/ 1069792 w 1069792"/>
              <a:gd name="connsiteY2" fmla="*/ 660399 h 660399"/>
              <a:gd name="connsiteX3" fmla="*/ 0 w 1069792"/>
              <a:gd name="connsiteY3" fmla="*/ 651935 h 660399"/>
              <a:gd name="connsiteX4" fmla="*/ 3619 w 1069792"/>
              <a:gd name="connsiteY4" fmla="*/ 177800 h 660399"/>
              <a:gd name="connsiteX5" fmla="*/ 343238 w 1069792"/>
              <a:gd name="connsiteY5" fmla="*/ 177799 h 660399"/>
              <a:gd name="connsiteX6" fmla="*/ 337853 w 1069792"/>
              <a:gd name="connsiteY6" fmla="*/ 0 h 66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9792" h="660399">
                <a:moveTo>
                  <a:pt x="337853" y="0"/>
                </a:moveTo>
                <a:lnTo>
                  <a:pt x="1069016" y="8466"/>
                </a:lnTo>
                <a:cubicBezTo>
                  <a:pt x="1069275" y="225777"/>
                  <a:pt x="1069533" y="443088"/>
                  <a:pt x="1069792" y="660399"/>
                </a:cubicBezTo>
                <a:lnTo>
                  <a:pt x="0" y="651935"/>
                </a:lnTo>
                <a:cubicBezTo>
                  <a:pt x="452" y="508002"/>
                  <a:pt x="3167" y="321733"/>
                  <a:pt x="3619" y="177800"/>
                </a:cubicBezTo>
                <a:lnTo>
                  <a:pt x="343238" y="177799"/>
                </a:lnTo>
                <a:lnTo>
                  <a:pt x="337853" y="0"/>
                </a:ln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436533" y="5892800"/>
            <a:ext cx="812800" cy="152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444999" y="6053667"/>
            <a:ext cx="897467" cy="203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4992933" y="5882641"/>
            <a:ext cx="264335" cy="184532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3352291" y="2643677"/>
            <a:ext cx="264335" cy="184532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/>
          <p:nvPr/>
        </p:nvCxnSpPr>
        <p:spPr>
          <a:xfrm rot="16200000" flipV="1">
            <a:off x="2075949" y="3176801"/>
            <a:ext cx="2731278" cy="1"/>
          </a:xfrm>
          <a:prstGeom prst="line">
            <a:avLst/>
          </a:prstGeom>
          <a:ln w="25400" cap="flat" cmpd="sng" algn="ctr">
            <a:solidFill>
              <a:schemeClr val="accent1">
                <a:alpha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6773333" y="5269565"/>
            <a:ext cx="601134" cy="18661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4944533" y="3855630"/>
            <a:ext cx="304800" cy="19908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152709" y="1887014"/>
            <a:ext cx="1164279" cy="3643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441587" y="1916765"/>
            <a:ext cx="1164279" cy="3643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223933" y="1899831"/>
            <a:ext cx="753534" cy="38946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2709333" y="3246495"/>
            <a:ext cx="3285527" cy="452271"/>
          </a:xfrm>
          <a:custGeom>
            <a:avLst/>
            <a:gdLst>
              <a:gd name="connsiteX0" fmla="*/ 1625600 w 2650066"/>
              <a:gd name="connsiteY0" fmla="*/ 0 h 448733"/>
              <a:gd name="connsiteX1" fmla="*/ 2650066 w 2650066"/>
              <a:gd name="connsiteY1" fmla="*/ 0 h 448733"/>
              <a:gd name="connsiteX2" fmla="*/ 2641600 w 2650066"/>
              <a:gd name="connsiteY2" fmla="*/ 448733 h 448733"/>
              <a:gd name="connsiteX3" fmla="*/ 8466 w 2650066"/>
              <a:gd name="connsiteY3" fmla="*/ 440267 h 448733"/>
              <a:gd name="connsiteX4" fmla="*/ 0 w 2650066"/>
              <a:gd name="connsiteY4" fmla="*/ 160867 h 448733"/>
              <a:gd name="connsiteX5" fmla="*/ 1625600 w 2650066"/>
              <a:gd name="connsiteY5" fmla="*/ 152400 h 448733"/>
              <a:gd name="connsiteX6" fmla="*/ 1625600 w 2650066"/>
              <a:gd name="connsiteY6" fmla="*/ 0 h 448733"/>
              <a:gd name="connsiteX0" fmla="*/ 1757345 w 2650066"/>
              <a:gd name="connsiteY0" fmla="*/ 8467 h 448733"/>
              <a:gd name="connsiteX1" fmla="*/ 2650066 w 2650066"/>
              <a:gd name="connsiteY1" fmla="*/ 0 h 448733"/>
              <a:gd name="connsiteX2" fmla="*/ 2641600 w 2650066"/>
              <a:gd name="connsiteY2" fmla="*/ 448733 h 448733"/>
              <a:gd name="connsiteX3" fmla="*/ 8466 w 2650066"/>
              <a:gd name="connsiteY3" fmla="*/ 440267 h 448733"/>
              <a:gd name="connsiteX4" fmla="*/ 0 w 2650066"/>
              <a:gd name="connsiteY4" fmla="*/ 160867 h 448733"/>
              <a:gd name="connsiteX5" fmla="*/ 1625600 w 2650066"/>
              <a:gd name="connsiteY5" fmla="*/ 152400 h 448733"/>
              <a:gd name="connsiteX6" fmla="*/ 1757345 w 2650066"/>
              <a:gd name="connsiteY6" fmla="*/ 8467 h 448733"/>
              <a:gd name="connsiteX0" fmla="*/ 1757345 w 2650066"/>
              <a:gd name="connsiteY0" fmla="*/ 8467 h 448733"/>
              <a:gd name="connsiteX1" fmla="*/ 2650066 w 2650066"/>
              <a:gd name="connsiteY1" fmla="*/ 0 h 448733"/>
              <a:gd name="connsiteX2" fmla="*/ 2641600 w 2650066"/>
              <a:gd name="connsiteY2" fmla="*/ 448733 h 448733"/>
              <a:gd name="connsiteX3" fmla="*/ 8466 w 2650066"/>
              <a:gd name="connsiteY3" fmla="*/ 440267 h 448733"/>
              <a:gd name="connsiteX4" fmla="*/ 0 w 2650066"/>
              <a:gd name="connsiteY4" fmla="*/ 160867 h 448733"/>
              <a:gd name="connsiteX5" fmla="*/ 1741989 w 2650066"/>
              <a:gd name="connsiteY5" fmla="*/ 152400 h 448733"/>
              <a:gd name="connsiteX6" fmla="*/ 1757345 w 2650066"/>
              <a:gd name="connsiteY6" fmla="*/ 8467 h 448733"/>
              <a:gd name="connsiteX0" fmla="*/ 1354464 w 2650066"/>
              <a:gd name="connsiteY0" fmla="*/ 8467 h 448733"/>
              <a:gd name="connsiteX1" fmla="*/ 2650066 w 2650066"/>
              <a:gd name="connsiteY1" fmla="*/ 0 h 448733"/>
              <a:gd name="connsiteX2" fmla="*/ 2641600 w 2650066"/>
              <a:gd name="connsiteY2" fmla="*/ 448733 h 448733"/>
              <a:gd name="connsiteX3" fmla="*/ 8466 w 2650066"/>
              <a:gd name="connsiteY3" fmla="*/ 440267 h 448733"/>
              <a:gd name="connsiteX4" fmla="*/ 0 w 2650066"/>
              <a:gd name="connsiteY4" fmla="*/ 160867 h 448733"/>
              <a:gd name="connsiteX5" fmla="*/ 1741989 w 2650066"/>
              <a:gd name="connsiteY5" fmla="*/ 152400 h 448733"/>
              <a:gd name="connsiteX6" fmla="*/ 1354464 w 2650066"/>
              <a:gd name="connsiteY6" fmla="*/ 8467 h 448733"/>
              <a:gd name="connsiteX0" fmla="*/ 1354464 w 2650066"/>
              <a:gd name="connsiteY0" fmla="*/ 8467 h 448733"/>
              <a:gd name="connsiteX1" fmla="*/ 2650066 w 2650066"/>
              <a:gd name="connsiteY1" fmla="*/ 0 h 448733"/>
              <a:gd name="connsiteX2" fmla="*/ 2641600 w 2650066"/>
              <a:gd name="connsiteY2" fmla="*/ 448733 h 448733"/>
              <a:gd name="connsiteX3" fmla="*/ 8466 w 2650066"/>
              <a:gd name="connsiteY3" fmla="*/ 440267 h 448733"/>
              <a:gd name="connsiteX4" fmla="*/ 0 w 2650066"/>
              <a:gd name="connsiteY4" fmla="*/ 160867 h 448733"/>
              <a:gd name="connsiteX5" fmla="*/ 1419684 w 2650066"/>
              <a:gd name="connsiteY5" fmla="*/ 152400 h 448733"/>
              <a:gd name="connsiteX6" fmla="*/ 1354464 w 2650066"/>
              <a:gd name="connsiteY6" fmla="*/ 8467 h 448733"/>
              <a:gd name="connsiteX0" fmla="*/ 1380208 w 2650066"/>
              <a:gd name="connsiteY0" fmla="*/ 12932 h 448733"/>
              <a:gd name="connsiteX1" fmla="*/ 2650066 w 2650066"/>
              <a:gd name="connsiteY1" fmla="*/ 0 h 448733"/>
              <a:gd name="connsiteX2" fmla="*/ 2641600 w 2650066"/>
              <a:gd name="connsiteY2" fmla="*/ 448733 h 448733"/>
              <a:gd name="connsiteX3" fmla="*/ 8466 w 2650066"/>
              <a:gd name="connsiteY3" fmla="*/ 440267 h 448733"/>
              <a:gd name="connsiteX4" fmla="*/ 0 w 2650066"/>
              <a:gd name="connsiteY4" fmla="*/ 160867 h 448733"/>
              <a:gd name="connsiteX5" fmla="*/ 1419684 w 2650066"/>
              <a:gd name="connsiteY5" fmla="*/ 152400 h 448733"/>
              <a:gd name="connsiteX6" fmla="*/ 1380208 w 2650066"/>
              <a:gd name="connsiteY6" fmla="*/ 12932 h 448733"/>
              <a:gd name="connsiteX0" fmla="*/ 1405952 w 2650066"/>
              <a:gd name="connsiteY0" fmla="*/ 17397 h 448733"/>
              <a:gd name="connsiteX1" fmla="*/ 2650066 w 2650066"/>
              <a:gd name="connsiteY1" fmla="*/ 0 h 448733"/>
              <a:gd name="connsiteX2" fmla="*/ 2641600 w 2650066"/>
              <a:gd name="connsiteY2" fmla="*/ 448733 h 448733"/>
              <a:gd name="connsiteX3" fmla="*/ 8466 w 2650066"/>
              <a:gd name="connsiteY3" fmla="*/ 440267 h 448733"/>
              <a:gd name="connsiteX4" fmla="*/ 0 w 2650066"/>
              <a:gd name="connsiteY4" fmla="*/ 160867 h 448733"/>
              <a:gd name="connsiteX5" fmla="*/ 1419684 w 2650066"/>
              <a:gd name="connsiteY5" fmla="*/ 152400 h 448733"/>
              <a:gd name="connsiteX6" fmla="*/ 1405952 w 2650066"/>
              <a:gd name="connsiteY6" fmla="*/ 17397 h 448733"/>
              <a:gd name="connsiteX0" fmla="*/ 1397000 w 2650066"/>
              <a:gd name="connsiteY0" fmla="*/ 0 h 452271"/>
              <a:gd name="connsiteX1" fmla="*/ 2650066 w 2650066"/>
              <a:gd name="connsiteY1" fmla="*/ 3538 h 452271"/>
              <a:gd name="connsiteX2" fmla="*/ 2641600 w 2650066"/>
              <a:gd name="connsiteY2" fmla="*/ 452271 h 452271"/>
              <a:gd name="connsiteX3" fmla="*/ 8466 w 2650066"/>
              <a:gd name="connsiteY3" fmla="*/ 443805 h 452271"/>
              <a:gd name="connsiteX4" fmla="*/ 0 w 2650066"/>
              <a:gd name="connsiteY4" fmla="*/ 164405 h 452271"/>
              <a:gd name="connsiteX5" fmla="*/ 1419684 w 2650066"/>
              <a:gd name="connsiteY5" fmla="*/ 155938 h 452271"/>
              <a:gd name="connsiteX6" fmla="*/ 1397000 w 2650066"/>
              <a:gd name="connsiteY6" fmla="*/ 0 h 452271"/>
              <a:gd name="connsiteX0" fmla="*/ 1648170 w 2901236"/>
              <a:gd name="connsiteY0" fmla="*/ 0 h 452271"/>
              <a:gd name="connsiteX1" fmla="*/ 2901236 w 2901236"/>
              <a:gd name="connsiteY1" fmla="*/ 3538 h 452271"/>
              <a:gd name="connsiteX2" fmla="*/ 2892770 w 2901236"/>
              <a:gd name="connsiteY2" fmla="*/ 452271 h 452271"/>
              <a:gd name="connsiteX3" fmla="*/ 0 w 2901236"/>
              <a:gd name="connsiteY3" fmla="*/ 448270 h 452271"/>
              <a:gd name="connsiteX4" fmla="*/ 251170 w 2901236"/>
              <a:gd name="connsiteY4" fmla="*/ 164405 h 452271"/>
              <a:gd name="connsiteX5" fmla="*/ 1670854 w 2901236"/>
              <a:gd name="connsiteY5" fmla="*/ 155938 h 452271"/>
              <a:gd name="connsiteX6" fmla="*/ 1648170 w 2901236"/>
              <a:gd name="connsiteY6" fmla="*/ 0 h 452271"/>
              <a:gd name="connsiteX0" fmla="*/ 1648170 w 2901236"/>
              <a:gd name="connsiteY0" fmla="*/ 0 h 452271"/>
              <a:gd name="connsiteX1" fmla="*/ 2901236 w 2901236"/>
              <a:gd name="connsiteY1" fmla="*/ 3538 h 452271"/>
              <a:gd name="connsiteX2" fmla="*/ 2892770 w 2901236"/>
              <a:gd name="connsiteY2" fmla="*/ 452271 h 452271"/>
              <a:gd name="connsiteX3" fmla="*/ 0 w 2901236"/>
              <a:gd name="connsiteY3" fmla="*/ 448270 h 452271"/>
              <a:gd name="connsiteX4" fmla="*/ 18393 w 2901236"/>
              <a:gd name="connsiteY4" fmla="*/ 164405 h 452271"/>
              <a:gd name="connsiteX5" fmla="*/ 1670854 w 2901236"/>
              <a:gd name="connsiteY5" fmla="*/ 155938 h 452271"/>
              <a:gd name="connsiteX6" fmla="*/ 1648170 w 2901236"/>
              <a:gd name="connsiteY6" fmla="*/ 0 h 452271"/>
              <a:gd name="connsiteX0" fmla="*/ 1656636 w 2909702"/>
              <a:gd name="connsiteY0" fmla="*/ 0 h 452271"/>
              <a:gd name="connsiteX1" fmla="*/ 2909702 w 2909702"/>
              <a:gd name="connsiteY1" fmla="*/ 3538 h 452271"/>
              <a:gd name="connsiteX2" fmla="*/ 2901236 w 2909702"/>
              <a:gd name="connsiteY2" fmla="*/ 452271 h 452271"/>
              <a:gd name="connsiteX3" fmla="*/ 8466 w 2909702"/>
              <a:gd name="connsiteY3" fmla="*/ 448270 h 452271"/>
              <a:gd name="connsiteX4" fmla="*/ 0 w 2909702"/>
              <a:gd name="connsiteY4" fmla="*/ 164405 h 452271"/>
              <a:gd name="connsiteX5" fmla="*/ 1679320 w 2909702"/>
              <a:gd name="connsiteY5" fmla="*/ 155938 h 452271"/>
              <a:gd name="connsiteX6" fmla="*/ 1656636 w 2909702"/>
              <a:gd name="connsiteY6" fmla="*/ 0 h 452271"/>
              <a:gd name="connsiteX0" fmla="*/ 1656636 w 2909702"/>
              <a:gd name="connsiteY0" fmla="*/ 0 h 452271"/>
              <a:gd name="connsiteX1" fmla="*/ 2909702 w 2909702"/>
              <a:gd name="connsiteY1" fmla="*/ 3538 h 452271"/>
              <a:gd name="connsiteX2" fmla="*/ 2901236 w 2909702"/>
              <a:gd name="connsiteY2" fmla="*/ 452271 h 452271"/>
              <a:gd name="connsiteX3" fmla="*/ 8466 w 2909702"/>
              <a:gd name="connsiteY3" fmla="*/ 448270 h 452271"/>
              <a:gd name="connsiteX4" fmla="*/ 0 w 2909702"/>
              <a:gd name="connsiteY4" fmla="*/ 164405 h 452271"/>
              <a:gd name="connsiteX5" fmla="*/ 1652461 w 2909702"/>
              <a:gd name="connsiteY5" fmla="*/ 155938 h 452271"/>
              <a:gd name="connsiteX6" fmla="*/ 1656636 w 2909702"/>
              <a:gd name="connsiteY6" fmla="*/ 0 h 452271"/>
              <a:gd name="connsiteX0" fmla="*/ 1656636 w 3151431"/>
              <a:gd name="connsiteY0" fmla="*/ 0 h 452271"/>
              <a:gd name="connsiteX1" fmla="*/ 3151431 w 3151431"/>
              <a:gd name="connsiteY1" fmla="*/ 1362 h 452271"/>
              <a:gd name="connsiteX2" fmla="*/ 2901236 w 3151431"/>
              <a:gd name="connsiteY2" fmla="*/ 452271 h 452271"/>
              <a:gd name="connsiteX3" fmla="*/ 8466 w 3151431"/>
              <a:gd name="connsiteY3" fmla="*/ 448270 h 452271"/>
              <a:gd name="connsiteX4" fmla="*/ 0 w 3151431"/>
              <a:gd name="connsiteY4" fmla="*/ 164405 h 452271"/>
              <a:gd name="connsiteX5" fmla="*/ 1652461 w 3151431"/>
              <a:gd name="connsiteY5" fmla="*/ 155938 h 452271"/>
              <a:gd name="connsiteX6" fmla="*/ 1656636 w 3151431"/>
              <a:gd name="connsiteY6" fmla="*/ 0 h 452271"/>
              <a:gd name="connsiteX0" fmla="*/ 1656636 w 3151917"/>
              <a:gd name="connsiteY0" fmla="*/ 0 h 452271"/>
              <a:gd name="connsiteX1" fmla="*/ 3151431 w 3151917"/>
              <a:gd name="connsiteY1" fmla="*/ 1362 h 452271"/>
              <a:gd name="connsiteX2" fmla="*/ 3151917 w 3151917"/>
              <a:gd name="connsiteY2" fmla="*/ 452271 h 452271"/>
              <a:gd name="connsiteX3" fmla="*/ 8466 w 3151917"/>
              <a:gd name="connsiteY3" fmla="*/ 448270 h 452271"/>
              <a:gd name="connsiteX4" fmla="*/ 0 w 3151917"/>
              <a:gd name="connsiteY4" fmla="*/ 164405 h 452271"/>
              <a:gd name="connsiteX5" fmla="*/ 1652461 w 3151917"/>
              <a:gd name="connsiteY5" fmla="*/ 155938 h 452271"/>
              <a:gd name="connsiteX6" fmla="*/ 1656636 w 3151917"/>
              <a:gd name="connsiteY6" fmla="*/ 0 h 452271"/>
              <a:gd name="connsiteX0" fmla="*/ 1656636 w 3151917"/>
              <a:gd name="connsiteY0" fmla="*/ 0 h 452271"/>
              <a:gd name="connsiteX1" fmla="*/ 3151431 w 3151917"/>
              <a:gd name="connsiteY1" fmla="*/ 1362 h 452271"/>
              <a:gd name="connsiteX2" fmla="*/ 3151917 w 3151917"/>
              <a:gd name="connsiteY2" fmla="*/ 452271 h 452271"/>
              <a:gd name="connsiteX3" fmla="*/ 8466 w 3151917"/>
              <a:gd name="connsiteY3" fmla="*/ 448270 h 452271"/>
              <a:gd name="connsiteX4" fmla="*/ 0 w 3151917"/>
              <a:gd name="connsiteY4" fmla="*/ 164405 h 452271"/>
              <a:gd name="connsiteX5" fmla="*/ 1652461 w 3151917"/>
              <a:gd name="connsiteY5" fmla="*/ 155938 h 452271"/>
              <a:gd name="connsiteX6" fmla="*/ 1656636 w 3151917"/>
              <a:gd name="connsiteY6" fmla="*/ 0 h 452271"/>
              <a:gd name="connsiteX0" fmla="*/ 1737212 w 3151917"/>
              <a:gd name="connsiteY0" fmla="*/ 0 h 452271"/>
              <a:gd name="connsiteX1" fmla="*/ 3151431 w 3151917"/>
              <a:gd name="connsiteY1" fmla="*/ 1362 h 452271"/>
              <a:gd name="connsiteX2" fmla="*/ 3151917 w 3151917"/>
              <a:gd name="connsiteY2" fmla="*/ 452271 h 452271"/>
              <a:gd name="connsiteX3" fmla="*/ 8466 w 3151917"/>
              <a:gd name="connsiteY3" fmla="*/ 448270 h 452271"/>
              <a:gd name="connsiteX4" fmla="*/ 0 w 3151917"/>
              <a:gd name="connsiteY4" fmla="*/ 164405 h 452271"/>
              <a:gd name="connsiteX5" fmla="*/ 1652461 w 3151917"/>
              <a:gd name="connsiteY5" fmla="*/ 155938 h 452271"/>
              <a:gd name="connsiteX6" fmla="*/ 1737212 w 3151917"/>
              <a:gd name="connsiteY6" fmla="*/ 0 h 452271"/>
              <a:gd name="connsiteX0" fmla="*/ 1737212 w 3151917"/>
              <a:gd name="connsiteY0" fmla="*/ 0 h 452271"/>
              <a:gd name="connsiteX1" fmla="*/ 3151431 w 3151917"/>
              <a:gd name="connsiteY1" fmla="*/ 1362 h 452271"/>
              <a:gd name="connsiteX2" fmla="*/ 3151917 w 3151917"/>
              <a:gd name="connsiteY2" fmla="*/ 452271 h 452271"/>
              <a:gd name="connsiteX3" fmla="*/ 8466 w 3151917"/>
              <a:gd name="connsiteY3" fmla="*/ 448270 h 452271"/>
              <a:gd name="connsiteX4" fmla="*/ 0 w 3151917"/>
              <a:gd name="connsiteY4" fmla="*/ 164405 h 452271"/>
              <a:gd name="connsiteX5" fmla="*/ 1652461 w 3151917"/>
              <a:gd name="connsiteY5" fmla="*/ 155938 h 452271"/>
              <a:gd name="connsiteX6" fmla="*/ 1727915 w 3151917"/>
              <a:gd name="connsiteY6" fmla="*/ 151936 h 452271"/>
              <a:gd name="connsiteX7" fmla="*/ 1737212 w 3151917"/>
              <a:gd name="connsiteY7" fmla="*/ 0 h 452271"/>
              <a:gd name="connsiteX0" fmla="*/ 2059517 w 3474222"/>
              <a:gd name="connsiteY0" fmla="*/ 0 h 452271"/>
              <a:gd name="connsiteX1" fmla="*/ 3473736 w 3474222"/>
              <a:gd name="connsiteY1" fmla="*/ 1362 h 452271"/>
              <a:gd name="connsiteX2" fmla="*/ 3474222 w 3474222"/>
              <a:gd name="connsiteY2" fmla="*/ 452271 h 452271"/>
              <a:gd name="connsiteX3" fmla="*/ 330771 w 3474222"/>
              <a:gd name="connsiteY3" fmla="*/ 448270 h 452271"/>
              <a:gd name="connsiteX4" fmla="*/ 0 w 3474222"/>
              <a:gd name="connsiteY4" fmla="*/ 164405 h 452271"/>
              <a:gd name="connsiteX5" fmla="*/ 1974766 w 3474222"/>
              <a:gd name="connsiteY5" fmla="*/ 155938 h 452271"/>
              <a:gd name="connsiteX6" fmla="*/ 2050220 w 3474222"/>
              <a:gd name="connsiteY6" fmla="*/ 151936 h 452271"/>
              <a:gd name="connsiteX7" fmla="*/ 2059517 w 3474222"/>
              <a:gd name="connsiteY7" fmla="*/ 0 h 452271"/>
              <a:gd name="connsiteX0" fmla="*/ 2059517 w 3474222"/>
              <a:gd name="connsiteY0" fmla="*/ 0 h 452271"/>
              <a:gd name="connsiteX1" fmla="*/ 3473736 w 3474222"/>
              <a:gd name="connsiteY1" fmla="*/ 1362 h 452271"/>
              <a:gd name="connsiteX2" fmla="*/ 3474222 w 3474222"/>
              <a:gd name="connsiteY2" fmla="*/ 452271 h 452271"/>
              <a:gd name="connsiteX3" fmla="*/ 8466 w 3474222"/>
              <a:gd name="connsiteY3" fmla="*/ 448270 h 452271"/>
              <a:gd name="connsiteX4" fmla="*/ 0 w 3474222"/>
              <a:gd name="connsiteY4" fmla="*/ 164405 h 452271"/>
              <a:gd name="connsiteX5" fmla="*/ 1974766 w 3474222"/>
              <a:gd name="connsiteY5" fmla="*/ 155938 h 452271"/>
              <a:gd name="connsiteX6" fmla="*/ 2050220 w 3474222"/>
              <a:gd name="connsiteY6" fmla="*/ 151936 h 452271"/>
              <a:gd name="connsiteX7" fmla="*/ 2059517 w 3474222"/>
              <a:gd name="connsiteY7" fmla="*/ 0 h 452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4222" h="452271">
                <a:moveTo>
                  <a:pt x="2059517" y="0"/>
                </a:moveTo>
                <a:lnTo>
                  <a:pt x="3473736" y="1362"/>
                </a:lnTo>
                <a:lnTo>
                  <a:pt x="3474222" y="452271"/>
                </a:lnTo>
                <a:lnTo>
                  <a:pt x="8466" y="448270"/>
                </a:lnTo>
                <a:lnTo>
                  <a:pt x="0" y="164405"/>
                </a:lnTo>
                <a:lnTo>
                  <a:pt x="1974766" y="155938"/>
                </a:lnTo>
                <a:lnTo>
                  <a:pt x="2050220" y="151936"/>
                </a:lnTo>
                <a:lnTo>
                  <a:pt x="2059517" y="0"/>
                </a:ln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768601" y="3423775"/>
            <a:ext cx="3132666" cy="23265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1349498"/>
            <a:ext cx="75200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+R(ABC):</a:t>
            </a:r>
          </a:p>
          <a:p>
            <a:r>
              <a:rPr lang="en-US" dirty="0" err="1" smtClean="0"/>
              <a:t>foreach</a:t>
            </a:r>
            <a:r>
              <a:rPr lang="en-US" dirty="0" smtClean="0"/>
              <a:t> XY in </a:t>
            </a:r>
            <a:r>
              <a:rPr lang="en-US" dirty="0" err="1" smtClean="0"/>
              <a:t>m[XV][YZ</a:t>
            </a:r>
            <a:r>
              <a:rPr lang="en-US" dirty="0" smtClean="0"/>
              <a:t>]: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m[XB][YC</a:t>
            </a:r>
            <a:r>
              <a:rPr lang="en-US" dirty="0" smtClean="0"/>
              <a:t>] = </a:t>
            </a:r>
            <a:r>
              <a:rPr lang="en-US" dirty="0" err="1" smtClean="0"/>
              <a:t>m[XB][YC</a:t>
            </a:r>
            <a:r>
              <a:rPr lang="en-US" dirty="0" smtClean="0"/>
              <a:t>] + ((m1[x</a:t>
            </a:r>
            <a:r>
              <a:rPr lang="en-US" baseline="-25000" dirty="0" smtClean="0"/>
              <a:t>i</a:t>
            </a:r>
            <a:r>
              <a:rPr lang="en-US" dirty="0" smtClean="0"/>
              <a:t>b</a:t>
            </a:r>
            <a:r>
              <a:rPr lang="en-US" baseline="-25000" dirty="0" smtClean="0"/>
              <a:t>i</a:t>
            </a:r>
            <a:r>
              <a:rPr lang="en-US" dirty="0" smtClean="0"/>
              <a:t>][y</a:t>
            </a:r>
            <a:r>
              <a:rPr lang="en-US" baseline="-25000" dirty="0" smtClean="0"/>
              <a:t>i</a:t>
            </a:r>
            <a:r>
              <a:rPr lang="en-US" dirty="0" smtClean="0"/>
              <a:t>c</a:t>
            </a:r>
            <a:r>
              <a:rPr lang="en-US" baseline="-25000" dirty="0" smtClean="0"/>
              <a:t>i</a:t>
            </a:r>
            <a:r>
              <a:rPr lang="en-US" dirty="0" smtClean="0"/>
              <a:t>] * a</a:t>
            </a:r>
            <a:r>
              <a:rPr lang="en-US" baseline="-25000" dirty="0" smtClean="0"/>
              <a:t>1</a:t>
            </a:r>
            <a:r>
              <a:rPr lang="en-US" dirty="0" smtClean="0"/>
              <a:t>) + (a</a:t>
            </a:r>
            <a:r>
              <a:rPr lang="en-US" baseline="-25000" dirty="0" smtClean="0"/>
              <a:t>3</a:t>
            </a:r>
            <a:r>
              <a:rPr lang="en-US" dirty="0" smtClean="0"/>
              <a:t>*a</a:t>
            </a:r>
            <a:r>
              <a:rPr lang="en-US" baseline="-25000" dirty="0" smtClean="0"/>
              <a:t>4</a:t>
            </a:r>
            <a:r>
              <a:rPr lang="en-US" dirty="0" smtClean="0"/>
              <a:t>) + (m2[x</a:t>
            </a:r>
            <a:r>
              <a:rPr lang="en-US" baseline="-25000" dirty="0" smtClean="0"/>
              <a:t>j</a:t>
            </a:r>
            <a:r>
              <a:rPr lang="en-US" dirty="0" smtClean="0"/>
              <a:t>b</a:t>
            </a:r>
            <a:r>
              <a:rPr lang="en-US" baseline="-25000" dirty="0" smtClean="0"/>
              <a:t>j</a:t>
            </a:r>
            <a:r>
              <a:rPr lang="en-US" dirty="0" smtClean="0"/>
              <a:t>][y</a:t>
            </a:r>
            <a:r>
              <a:rPr lang="en-US" baseline="-25000" dirty="0" smtClean="0"/>
              <a:t>j</a:t>
            </a:r>
            <a:r>
              <a:rPr lang="en-US" dirty="0" smtClean="0"/>
              <a:t>c</a:t>
            </a:r>
            <a:r>
              <a:rPr lang="en-US" baseline="-25000" dirty="0" smtClean="0"/>
              <a:t>j</a:t>
            </a:r>
            <a:r>
              <a:rPr lang="en-US" dirty="0" smtClean="0"/>
              <a:t>]*a</a:t>
            </a:r>
            <a:r>
              <a:rPr lang="en-US" baseline="-25000" dirty="0" smtClean="0"/>
              <a:t>2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Left Brace 4"/>
          <p:cNvSpPr/>
          <p:nvPr/>
        </p:nvSpPr>
        <p:spPr>
          <a:xfrm rot="16200000">
            <a:off x="3913071" y="1809585"/>
            <a:ext cx="188500" cy="113146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/>
          <p:cNvSpPr/>
          <p:nvPr/>
        </p:nvSpPr>
        <p:spPr>
          <a:xfrm rot="16200000">
            <a:off x="6657005" y="1809585"/>
            <a:ext cx="188500" cy="113146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/>
          <p:cNvSpPr/>
          <p:nvPr/>
        </p:nvSpPr>
        <p:spPr>
          <a:xfrm rot="16200000">
            <a:off x="5547487" y="2516900"/>
            <a:ext cx="156683" cy="53340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 rot="16200000">
            <a:off x="4753559" y="2223445"/>
            <a:ext cx="188502" cy="30374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 rot="16200000">
            <a:off x="7462345" y="2223445"/>
            <a:ext cx="188502" cy="30374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 rot="16200000">
            <a:off x="4126386" y="2318171"/>
            <a:ext cx="188500" cy="155809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/>
          <p:cNvSpPr/>
          <p:nvPr/>
        </p:nvSpPr>
        <p:spPr>
          <a:xfrm rot="16200000">
            <a:off x="6410050" y="1891772"/>
            <a:ext cx="151009" cy="237340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/>
          <p:cNvSpPr/>
          <p:nvPr/>
        </p:nvSpPr>
        <p:spPr>
          <a:xfrm rot="16200000">
            <a:off x="5436544" y="2093278"/>
            <a:ext cx="188500" cy="417841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/>
          <p:cNvSpPr/>
          <p:nvPr/>
        </p:nvSpPr>
        <p:spPr>
          <a:xfrm rot="16200000">
            <a:off x="5436544" y="2609041"/>
            <a:ext cx="188500" cy="417841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/>
          <p:cNvSpPr/>
          <p:nvPr/>
        </p:nvSpPr>
        <p:spPr>
          <a:xfrm rot="16200000">
            <a:off x="4782550" y="2739148"/>
            <a:ext cx="188501" cy="548640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 rot="16200000">
            <a:off x="3944349" y="2801348"/>
            <a:ext cx="188503" cy="716280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638834" y="6397823"/>
            <a:ext cx="5974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compile_pstmt_loop(pat</a:t>
            </a:r>
            <a:r>
              <a:rPr lang="en-US" sz="1400" dirty="0" smtClean="0"/>
              <a:t>, </a:t>
            </a:r>
            <a:r>
              <a:rPr lang="en-US" sz="1400" dirty="0" err="1" smtClean="0"/>
              <a:t>v</a:t>
            </a:r>
            <a:r>
              <a:rPr lang="en-US" sz="1400" dirty="0" smtClean="0"/>
              <a:t>): </a:t>
            </a:r>
            <a:r>
              <a:rPr lang="en-US" sz="1100" dirty="0" err="1" smtClean="0"/>
              <a:t>slice(pat</a:t>
            </a:r>
            <a:r>
              <a:rPr lang="en-US" sz="1100" dirty="0" smtClean="0"/>
              <a:t>)/lookup, extend </a:t>
            </a:r>
            <a:r>
              <a:rPr lang="en-US" sz="1100" dirty="0" err="1" smtClean="0"/>
              <a:t>Θ</a:t>
            </a:r>
            <a:r>
              <a:rPr lang="en-US" sz="1100" dirty="0" smtClean="0"/>
              <a:t>, inv access, </a:t>
            </a:r>
            <a:r>
              <a:rPr lang="en-US" sz="1100" dirty="0" err="1" smtClean="0"/>
              <a:t>outv</a:t>
            </a:r>
            <a:r>
              <a:rPr lang="en-US" sz="1100" dirty="0" smtClean="0"/>
              <a:t> access, </a:t>
            </a:r>
            <a:r>
              <a:rPr lang="en-US" sz="1100" dirty="0" err="1" smtClean="0"/>
              <a:t>eval</a:t>
            </a:r>
            <a:r>
              <a:rPr lang="en-US" sz="1100" dirty="0"/>
              <a:t>,</a:t>
            </a:r>
            <a:r>
              <a:rPr lang="en-US" sz="1100" dirty="0" smtClean="0"/>
              <a:t> update</a:t>
            </a:r>
            <a:endParaRPr lang="en-US" sz="1100" dirty="0"/>
          </a:p>
        </p:txBody>
      </p:sp>
      <p:sp>
        <p:nvSpPr>
          <p:cNvPr id="17" name="TextBox 16"/>
          <p:cNvSpPr txBox="1"/>
          <p:nvPr/>
        </p:nvSpPr>
        <p:spPr>
          <a:xfrm>
            <a:off x="2984796" y="5576600"/>
            <a:ext cx="2426584" cy="697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compile_pstmt(v</a:t>
            </a:r>
            <a:r>
              <a:rPr lang="en-US" sz="1400" dirty="0" smtClean="0"/>
              <a:t>):</a:t>
            </a:r>
            <a:r>
              <a:rPr lang="en-US" sz="1100" dirty="0" smtClean="0"/>
              <a:t> </a:t>
            </a:r>
            <a:r>
              <a:rPr lang="en-US" sz="1100" dirty="0" err="1" smtClean="0"/>
              <a:t>eval</a:t>
            </a:r>
            <a:r>
              <a:rPr lang="en-US" sz="1100" dirty="0" smtClean="0"/>
              <a:t>,   merge</a:t>
            </a:r>
          </a:p>
          <a:p>
            <a:pPr>
              <a:spcBef>
                <a:spcPts val="200"/>
              </a:spcBef>
            </a:pPr>
            <a:r>
              <a:rPr lang="en-US" sz="1100" dirty="0" smtClean="0"/>
              <a:t>			extend </a:t>
            </a:r>
            <a:r>
              <a:rPr lang="en-US" sz="1100" dirty="0" err="1" smtClean="0"/>
              <a:t>Θ</a:t>
            </a:r>
            <a:r>
              <a:rPr lang="en-US" sz="1100" dirty="0" smtClean="0"/>
              <a:t>, init </a:t>
            </a:r>
          </a:p>
          <a:p>
            <a:pPr>
              <a:spcBef>
                <a:spcPts val="200"/>
              </a:spcBef>
            </a:pPr>
            <a:r>
              <a:rPr lang="en-US" sz="1100" dirty="0" smtClean="0"/>
              <a:t>			update current</a:t>
            </a:r>
            <a:endParaRPr 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2743200" y="4792497"/>
            <a:ext cx="46423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compile_pcalc2(pat,v): </a:t>
            </a:r>
            <a:r>
              <a:rPr lang="en-US" sz="1100" dirty="0" err="1" smtClean="0"/>
              <a:t>eval</a:t>
            </a:r>
            <a:r>
              <a:rPr lang="en-US" sz="1100" dirty="0" smtClean="0"/>
              <a:t>, </a:t>
            </a:r>
            <a:r>
              <a:rPr lang="en-US" sz="1100" dirty="0" err="1" smtClean="0"/>
              <a:t>add_secondary_index</a:t>
            </a:r>
            <a:r>
              <a:rPr lang="en-US" sz="1100" dirty="0" err="1"/>
              <a:t>(</a:t>
            </a:r>
            <a:r>
              <a:rPr lang="en-US" sz="1100" dirty="0" err="1" smtClean="0"/>
              <a:t>pat</a:t>
            </a:r>
            <a:r>
              <a:rPr lang="en-US" sz="1100" dirty="0" smtClean="0"/>
              <a:t>), </a:t>
            </a:r>
            <a:r>
              <a:rPr lang="en-US" sz="1100" dirty="0" err="1" smtClean="0"/>
              <a:t>project_keys(v</a:t>
            </a:r>
            <a:r>
              <a:rPr lang="en-US" sz="1100" dirty="0" smtClean="0"/>
              <a:t>)</a:t>
            </a:r>
            <a:endParaRPr 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4038600" y="4234664"/>
            <a:ext cx="2836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compile_pcalc</a:t>
            </a:r>
            <a:r>
              <a:rPr lang="en-US" sz="1400" dirty="0" smtClean="0"/>
              <a:t>: </a:t>
            </a:r>
            <a:r>
              <a:rPr lang="en-US" sz="1100" dirty="0" err="1" smtClean="0"/>
              <a:t>compile_op/MapAccess</a:t>
            </a:r>
            <a:r>
              <a:rPr lang="en-US" sz="1100" dirty="0" smtClean="0"/>
              <a:t>/…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2667000" y="3153979"/>
            <a:ext cx="34131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compile_op(v</a:t>
            </a:r>
            <a:r>
              <a:rPr lang="en-US" sz="1400" baseline="-25000" dirty="0" smtClean="0"/>
              <a:t>1</a:t>
            </a:r>
            <a:r>
              <a:rPr lang="en-US" sz="1400" dirty="0" smtClean="0"/>
              <a:t>,v</a:t>
            </a:r>
            <a:r>
              <a:rPr lang="en-US" sz="1400" baseline="-25000" dirty="0" smtClean="0"/>
              <a:t>2</a:t>
            </a:r>
            <a:r>
              <a:rPr lang="en-US" sz="1400" dirty="0" smtClean="0"/>
              <a:t>): </a:t>
            </a:r>
            <a:r>
              <a:rPr lang="en-US" sz="1100" dirty="0" err="1" smtClean="0"/>
              <a:t>eval</a:t>
            </a:r>
            <a:r>
              <a:rPr lang="en-US" sz="1100" dirty="0" smtClean="0"/>
              <a:t> LHS,  fold,</a:t>
            </a:r>
          </a:p>
          <a:p>
            <a:r>
              <a:rPr lang="en-US" sz="1100" dirty="0" smtClean="0"/>
              <a:t> extend </a:t>
            </a:r>
            <a:r>
              <a:rPr lang="en-US" sz="1100" dirty="0" err="1" smtClean="0"/>
              <a:t>Θ</a:t>
            </a:r>
            <a:r>
              <a:rPr lang="en-US" sz="1100" dirty="0" smtClean="0"/>
              <a:t> v1, </a:t>
            </a:r>
            <a:r>
              <a:rPr lang="en-US" sz="1100" dirty="0" err="1" smtClean="0"/>
              <a:t>eval</a:t>
            </a:r>
            <a:r>
              <a:rPr lang="en-US" sz="1100" dirty="0" smtClean="0"/>
              <a:t> RHS, map op, </a:t>
            </a:r>
            <a:r>
              <a:rPr lang="en-US" sz="1100" dirty="0" err="1" smtClean="0"/>
              <a:t>concat_keys</a:t>
            </a:r>
            <a:r>
              <a:rPr lang="en-US" sz="1100" dirty="0" smtClean="0"/>
              <a:t> v2, union 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6066817" y="3266166"/>
            <a:ext cx="178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compile_op(v1,v2):</a:t>
            </a:r>
          </a:p>
          <a:p>
            <a:r>
              <a:rPr lang="en-US" sz="900" dirty="0" err="1" smtClean="0"/>
              <a:t>eval</a:t>
            </a:r>
            <a:r>
              <a:rPr lang="en-US" sz="900" dirty="0" smtClean="0"/>
              <a:t> LHS, extend </a:t>
            </a:r>
            <a:r>
              <a:rPr lang="en-US" sz="900" dirty="0" err="1" smtClean="0"/>
              <a:t>Θ</a:t>
            </a:r>
            <a:r>
              <a:rPr lang="en-US" sz="900" dirty="0" smtClean="0"/>
              <a:t> v1, </a:t>
            </a:r>
            <a:r>
              <a:rPr lang="en-US" sz="900" dirty="0" err="1" smtClean="0"/>
              <a:t>eval</a:t>
            </a:r>
            <a:r>
              <a:rPr lang="en-US" sz="900" dirty="0" smtClean="0"/>
              <a:t> RHS, …</a:t>
            </a:r>
            <a:endParaRPr lang="en-US" sz="900" dirty="0"/>
          </a:p>
        </p:txBody>
      </p:sp>
      <p:sp>
        <p:nvSpPr>
          <p:cNvPr id="22" name="TextBox 21"/>
          <p:cNvSpPr txBox="1"/>
          <p:nvPr/>
        </p:nvSpPr>
        <p:spPr>
          <a:xfrm>
            <a:off x="2552700" y="2411833"/>
            <a:ext cx="226215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744538" algn="l"/>
              </a:tabLst>
            </a:pPr>
            <a:r>
              <a:rPr lang="en-US" sz="1100" dirty="0" smtClean="0"/>
              <a:t>MapAccess(pat1,pat2): inv access</a:t>
            </a:r>
          </a:p>
          <a:p>
            <a:pPr>
              <a:tabLst>
                <a:tab pos="396875" algn="l"/>
                <a:tab pos="744538" algn="l"/>
              </a:tabLst>
            </a:pPr>
            <a:r>
              <a:rPr lang="en-US" sz="1100" dirty="0" smtClean="0"/>
              <a:t> 		init, index pat1, update</a:t>
            </a:r>
          </a:p>
          <a:p>
            <a:pPr>
              <a:tabLst>
                <a:tab pos="396875" algn="l"/>
                <a:tab pos="744538" algn="l"/>
              </a:tabLst>
            </a:pPr>
            <a:r>
              <a:rPr lang="en-US" sz="1100" dirty="0" smtClean="0"/>
              <a:t>		slice pat2, copy, strip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4715550" y="2411833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Var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6334391" y="2411833"/>
            <a:ext cx="8284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MapAccess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7356185" y="2411833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Var</a:t>
            </a:r>
            <a:endParaRPr lang="en-US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5206729" y="2783386"/>
            <a:ext cx="8580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compile_op</a:t>
            </a:r>
            <a:endParaRPr lang="en-US" sz="1100" dirty="0"/>
          </a:p>
        </p:txBody>
      </p:sp>
      <p:sp>
        <p:nvSpPr>
          <p:cNvPr id="27" name="Left Brace 26"/>
          <p:cNvSpPr/>
          <p:nvPr/>
        </p:nvSpPr>
        <p:spPr>
          <a:xfrm rot="16200000">
            <a:off x="6856166" y="2045848"/>
            <a:ext cx="188500" cy="144368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533373" y="2792833"/>
            <a:ext cx="8580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compile_op</a:t>
            </a:r>
            <a:endParaRPr lang="en-US" sz="1100" dirty="0"/>
          </a:p>
        </p:txBody>
      </p:sp>
      <p:sp>
        <p:nvSpPr>
          <p:cNvPr id="29" name="Right Brace 28"/>
          <p:cNvSpPr/>
          <p:nvPr/>
        </p:nvSpPr>
        <p:spPr>
          <a:xfrm>
            <a:off x="7742726" y="1984498"/>
            <a:ext cx="317500" cy="2456863"/>
          </a:xfrm>
          <a:prstGeom prst="rightBrac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7962900" y="3178298"/>
            <a:ext cx="1164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</a:t>
            </a:r>
            <a:r>
              <a:rPr lang="en-US" dirty="0" err="1" smtClean="0"/>
              <a:t>nindexed</a:t>
            </a:r>
            <a:endParaRPr lang="en-US" dirty="0" smtClean="0"/>
          </a:p>
          <a:p>
            <a:r>
              <a:rPr lang="en-US" dirty="0" smtClean="0"/>
              <a:t>maps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295400" y="286194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57200" y="2792833"/>
            <a:ext cx="1752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⨝</a:t>
            </a:r>
            <a:r>
              <a:rPr lang="en-US" sz="2800" baseline="-25000" dirty="0" smtClean="0"/>
              <a:t>hash</a:t>
            </a:r>
          </a:p>
          <a:p>
            <a:pPr algn="ctr">
              <a:spcBef>
                <a:spcPts val="1200"/>
              </a:spcBef>
            </a:pPr>
            <a:r>
              <a:rPr lang="en-US" sz="1100" dirty="0" smtClean="0"/>
              <a:t>select * from LHS⨝RHS</a:t>
            </a:r>
          </a:p>
          <a:p>
            <a:pPr algn="ctr"/>
            <a:r>
              <a:rPr lang="en-US" sz="1100" dirty="0" smtClean="0"/>
              <a:t>where </a:t>
            </a:r>
            <a:r>
              <a:rPr lang="en-US" sz="1100" dirty="0" err="1" smtClean="0"/>
              <a:t>LHS.bv</a:t>
            </a:r>
            <a:r>
              <a:rPr lang="en-US" sz="1100" baseline="-25000" dirty="0" err="1" smtClean="0"/>
              <a:t>i</a:t>
            </a:r>
            <a:r>
              <a:rPr lang="en-US" sz="1100" dirty="0" smtClean="0"/>
              <a:t> = </a:t>
            </a:r>
            <a:r>
              <a:rPr lang="en-US" sz="1100" dirty="0" err="1" smtClean="0"/>
              <a:t>RHS.bv</a:t>
            </a:r>
            <a:r>
              <a:rPr lang="en-US" sz="1100" baseline="-25000" dirty="0" err="1" smtClean="0"/>
              <a:t>i</a:t>
            </a:r>
            <a:endParaRPr lang="en-US" sz="1100" baseline="-250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1854200" y="3250033"/>
            <a:ext cx="829796" cy="287631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105400" y="1472147"/>
            <a:ext cx="1042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singleton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750043" y="1472147"/>
            <a:ext cx="59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slice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461165" y="1472147"/>
            <a:ext cx="59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slice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588551" y="5674063"/>
            <a:ext cx="225861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sl1,sl2= </a:t>
            </a:r>
            <a:r>
              <a:rPr lang="en-US" sz="1100" dirty="0" err="1" smtClean="0"/>
              <a:t>partition_diff(delta</a:t>
            </a:r>
            <a:r>
              <a:rPr lang="en-US" sz="1100" dirty="0" smtClean="0"/>
              <a:t>, current)</a:t>
            </a:r>
          </a:p>
          <a:p>
            <a:r>
              <a:rPr lang="en-US" sz="1100" dirty="0" err="1" smtClean="0"/>
              <a:t>foreach</a:t>
            </a:r>
            <a:r>
              <a:rPr lang="en-US" sz="1100" dirty="0" smtClean="0"/>
              <a:t> sl1: extend </a:t>
            </a:r>
            <a:r>
              <a:rPr lang="en-US" sz="1100" dirty="0" err="1" smtClean="0"/>
              <a:t>th</a:t>
            </a:r>
            <a:r>
              <a:rPr lang="en-US" sz="1100" dirty="0" smtClean="0"/>
              <a:t>, init </a:t>
            </a:r>
          </a:p>
          <a:p>
            <a:r>
              <a:rPr lang="en-US" sz="1100" dirty="0" err="1" smtClean="0"/>
              <a:t>foreach</a:t>
            </a:r>
            <a:r>
              <a:rPr lang="en-US" sz="1100" dirty="0" smtClean="0"/>
              <a:t> sl2: update current</a:t>
            </a:r>
            <a:endParaRPr lang="en-US" sz="1100" dirty="0"/>
          </a:p>
        </p:txBody>
      </p:sp>
      <p:sp>
        <p:nvSpPr>
          <p:cNvPr id="48" name="TextBox 47"/>
          <p:cNvSpPr txBox="1"/>
          <p:nvPr/>
        </p:nvSpPr>
        <p:spPr>
          <a:xfrm>
            <a:off x="6705600" y="5064188"/>
            <a:ext cx="1754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indexed aggregate</a:t>
            </a:r>
          </a:p>
          <a:p>
            <a:r>
              <a:rPr lang="en-US" sz="1000" dirty="0" err="1" smtClean="0"/>
              <a:t>fold_index</a:t>
            </a:r>
            <a:r>
              <a:rPr lang="en-US" sz="1000" dirty="0" smtClean="0"/>
              <a:t>   -&gt; </a:t>
            </a:r>
            <a:r>
              <a:rPr lang="en-US" sz="1000" dirty="0" err="1" smtClean="0"/>
              <a:t>aggregate_slice</a:t>
            </a:r>
            <a:endParaRPr lang="en-US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4876800" y="3808495"/>
            <a:ext cx="9948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mapi</a:t>
            </a:r>
            <a:r>
              <a:rPr lang="en-US" sz="1000" dirty="0" smtClean="0"/>
              <a:t> -&gt; </a:t>
            </a:r>
            <a:r>
              <a:rPr lang="en-US" sz="1000" dirty="0" err="1" smtClean="0"/>
              <a:t>reindex</a:t>
            </a:r>
            <a:endParaRPr lang="en-US" sz="1000" dirty="0"/>
          </a:p>
        </p:txBody>
      </p:sp>
      <p:cxnSp>
        <p:nvCxnSpPr>
          <p:cNvPr id="55" name="Straight Arrow Connector 54"/>
          <p:cNvCxnSpPr/>
          <p:nvPr/>
        </p:nvCxnSpPr>
        <p:spPr>
          <a:xfrm rot="16200000" flipV="1">
            <a:off x="4923367" y="3673599"/>
            <a:ext cx="237067" cy="110066"/>
          </a:xfrm>
          <a:prstGeom prst="straightConnector1">
            <a:avLst/>
          </a:prstGeom>
          <a:ln>
            <a:solidFill>
              <a:schemeClr val="tx1"/>
            </a:solidFill>
            <a:tailEnd type="diamon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rot="10800000">
            <a:off x="6587070" y="5105552"/>
            <a:ext cx="118531" cy="189412"/>
          </a:xfrm>
          <a:prstGeom prst="straightConnector1">
            <a:avLst/>
          </a:prstGeom>
          <a:ln>
            <a:solidFill>
              <a:schemeClr val="tx1"/>
            </a:solidFill>
            <a:tailEnd type="diamon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15" idx="0"/>
            <a:endCxn id="4" idx="1"/>
          </p:cNvCxnSpPr>
          <p:nvPr/>
        </p:nvCxnSpPr>
        <p:spPr>
          <a:xfrm flipV="1">
            <a:off x="457200" y="1811163"/>
            <a:ext cx="1588" cy="4477334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5400000" flipH="1" flipV="1">
            <a:off x="430211" y="3686298"/>
            <a:ext cx="3403600" cy="1588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526162" y="422275"/>
            <a:ext cx="31589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Corbel"/>
                <a:cs typeface="Corbel"/>
              </a:rPr>
              <a:t>M3 Evaluation</a:t>
            </a:r>
            <a:endParaRPr lang="en-US" sz="4000" dirty="0">
              <a:solidFill>
                <a:schemeClr val="bg1"/>
              </a:solidFill>
              <a:latin typeface="Corbel"/>
              <a:cs typeface="Corbel"/>
            </a:endParaRP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84163" y="1158875"/>
            <a:ext cx="8575675" cy="136525"/>
            <a:chOff x="284163" y="1577847"/>
            <a:chExt cx="8576373" cy="137411"/>
          </a:xfrm>
        </p:grpSpPr>
        <p:sp>
          <p:nvSpPr>
            <p:cNvPr id="73" name="Rectangle 72"/>
            <p:cNvSpPr/>
            <p:nvPr/>
          </p:nvSpPr>
          <p:spPr>
            <a:xfrm>
              <a:off x="284163" y="1577847"/>
              <a:ext cx="1600330" cy="137411"/>
            </a:xfrm>
            <a:prstGeom prst="rect">
              <a:avLst/>
            </a:prstGeom>
            <a:solidFill>
              <a:srgbClr val="99000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lt"/>
                <a:ea typeface="ＭＳ Ｐゴシック"/>
                <a:cs typeface="ＭＳ Ｐゴシック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884493" y="1577847"/>
              <a:ext cx="2743423" cy="137411"/>
            </a:xfrm>
            <a:prstGeom prst="rect">
              <a:avLst/>
            </a:prstGeom>
            <a:solidFill>
              <a:srgbClr val="FF660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lt"/>
                <a:ea typeface="ＭＳ Ｐゴシック"/>
                <a:cs typeface="ＭＳ Ｐゴシック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626328" y="1577847"/>
              <a:ext cx="4234208" cy="137411"/>
            </a:xfrm>
            <a:prstGeom prst="rect">
              <a:avLst/>
            </a:prstGeom>
            <a:solidFill>
              <a:srgbClr val="99CC0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lt"/>
                <a:ea typeface="ＭＳ Ｐゴシック"/>
                <a:cs typeface="ＭＳ Ｐゴシック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DBToaster</a:t>
            </a:r>
            <a:r>
              <a:rPr lang="en-US" dirty="0" smtClean="0"/>
              <a:t> Project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 smtClean="0"/>
              <a:t>Project vision:</a:t>
            </a:r>
          </a:p>
          <a:p>
            <a:pPr lvl="1"/>
            <a:r>
              <a:rPr lang="en-US" dirty="0" smtClean="0"/>
              <a:t>Develop techniques for generating nimble, robust, lightweight systems for data management applications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Reason about query properties from an online (i.e. incremental) perspective, to discover deep properties to exploit for scalability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Support an established declarative query language, establish that query evaluation can match hand-coded programs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Processing Example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 smtClean="0"/>
              <a:t>Algorithmic trading schema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762000" y="2590800"/>
            <a:ext cx="7467600" cy="2611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4025" marR="0" lvl="0" indent="-454025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Bids(time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order_id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broker_id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price, volume)</a:t>
            </a:r>
          </a:p>
          <a:p>
            <a:pPr marL="454025" marR="0" lvl="0" indent="-454025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lvl="0" indent="-454025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defRPr/>
            </a:pPr>
            <a:r>
              <a:rPr lang="en-US" b="1" kern="0" dirty="0" err="1" smtClean="0">
                <a:solidFill>
                  <a:srgbClr val="262626"/>
                </a:solidFill>
                <a:latin typeface="Courier New"/>
              </a:rPr>
              <a:t>Asks(time</a:t>
            </a:r>
            <a:r>
              <a:rPr lang="en-US" b="1" kern="0" dirty="0" smtClean="0">
                <a:solidFill>
                  <a:srgbClr val="262626"/>
                </a:solidFill>
                <a:latin typeface="Courier New"/>
              </a:rPr>
              <a:t>, </a:t>
            </a:r>
            <a:r>
              <a:rPr lang="en-US" b="1" kern="0" dirty="0" err="1" smtClean="0">
                <a:solidFill>
                  <a:srgbClr val="262626"/>
                </a:solidFill>
                <a:latin typeface="Courier New"/>
              </a:rPr>
              <a:t>order_id</a:t>
            </a:r>
            <a:r>
              <a:rPr lang="en-US" b="1" kern="0" dirty="0" smtClean="0">
                <a:solidFill>
                  <a:srgbClr val="262626"/>
                </a:solidFill>
                <a:latin typeface="Courier New"/>
              </a:rPr>
              <a:t>, </a:t>
            </a:r>
            <a:r>
              <a:rPr lang="en-US" b="1" kern="0" dirty="0" err="1" smtClean="0">
                <a:solidFill>
                  <a:srgbClr val="262626"/>
                </a:solidFill>
                <a:latin typeface="Courier New"/>
              </a:rPr>
              <a:t>broker_id</a:t>
            </a:r>
            <a:r>
              <a:rPr lang="en-US" b="1" kern="0" dirty="0" smtClean="0">
                <a:solidFill>
                  <a:srgbClr val="262626"/>
                </a:solidFill>
                <a:latin typeface="Courier New"/>
              </a:rPr>
              <a:t>, price, volume)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52600" y="3962400"/>
            <a:ext cx="528927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1092200" algn="l"/>
              </a:tabLst>
            </a:pP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select	</a:t>
            </a:r>
            <a:r>
              <a:rPr lang="en-US" sz="2000" b="1" kern="0" dirty="0" err="1" smtClean="0">
                <a:solidFill>
                  <a:srgbClr val="262626"/>
                </a:solidFill>
                <a:latin typeface="Courier New"/>
              </a:rPr>
              <a:t>sum((A.price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*</a:t>
            </a:r>
            <a:r>
              <a:rPr lang="en-US" sz="2000" b="1" kern="0" dirty="0" err="1" smtClean="0">
                <a:solidFill>
                  <a:srgbClr val="262626"/>
                </a:solidFill>
                <a:latin typeface="Courier New"/>
              </a:rPr>
              <a:t>A.volume</a:t>
            </a:r>
            <a:endParaRPr lang="en-US" sz="2000" b="1" kern="0" dirty="0" smtClean="0">
              <a:solidFill>
                <a:srgbClr val="262626"/>
              </a:solidFill>
              <a:latin typeface="Courier New"/>
            </a:endParaRP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1092200" algn="l"/>
              </a:tabLst>
            </a:pP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			– </a:t>
            </a:r>
            <a:r>
              <a:rPr lang="en-US" sz="2000" b="1" kern="0" dirty="0" err="1" smtClean="0">
                <a:solidFill>
                  <a:srgbClr val="262626"/>
                </a:solidFill>
                <a:latin typeface="Courier New"/>
              </a:rPr>
              <a:t>B.price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*</a:t>
            </a:r>
            <a:r>
              <a:rPr lang="en-US" sz="2000" b="1" kern="0" dirty="0" err="1" smtClean="0">
                <a:solidFill>
                  <a:srgbClr val="262626"/>
                </a:solidFill>
                <a:latin typeface="Courier New"/>
              </a:rPr>
              <a:t>B.volume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)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1092200" algn="l"/>
              </a:tabLst>
            </a:pP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		* (</a:t>
            </a:r>
            <a:r>
              <a:rPr lang="en-US" sz="2000" b="1" kern="0" dirty="0" err="1" smtClean="0">
                <a:solidFill>
                  <a:srgbClr val="262626"/>
                </a:solidFill>
                <a:latin typeface="Courier New"/>
              </a:rPr>
              <a:t>A.time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 – </a:t>
            </a:r>
            <a:r>
              <a:rPr lang="en-US" sz="2000" b="1" kern="0" dirty="0" err="1" smtClean="0">
                <a:solidFill>
                  <a:srgbClr val="262626"/>
                </a:solidFill>
                <a:latin typeface="Courier New"/>
              </a:rPr>
              <a:t>B.time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))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1092200" algn="l"/>
              </a:tabLst>
            </a:pP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		as holds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1092200" algn="l"/>
              </a:tabLst>
            </a:pP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from	Bids B, Asks A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1092200" algn="l"/>
              </a:tabLst>
            </a:pP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where 	</a:t>
            </a:r>
            <a:r>
              <a:rPr lang="en-US" sz="2000" b="1" kern="0" dirty="0" err="1" smtClean="0">
                <a:solidFill>
                  <a:srgbClr val="262626"/>
                </a:solidFill>
                <a:latin typeface="Courier New"/>
              </a:rPr>
              <a:t>B.broker_id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 = </a:t>
            </a:r>
            <a:r>
              <a:rPr lang="en-US" sz="2000" b="1" kern="0" dirty="0" err="1" smtClean="0">
                <a:solidFill>
                  <a:srgbClr val="262626"/>
                </a:solidFill>
                <a:latin typeface="Courier New"/>
              </a:rPr>
              <a:t>A.broker_id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;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Update-Intensive Application Characteristics</a:t>
            </a:r>
            <a:endParaRPr lang="en-US" sz="36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4" y="2133600"/>
            <a:ext cx="8478836" cy="1981200"/>
          </a:xfrm>
        </p:spPr>
        <p:txBody>
          <a:bodyPr/>
          <a:lstStyle/>
          <a:p>
            <a:pPr marL="398463" indent="-398463">
              <a:spcBef>
                <a:spcPts val="1400"/>
              </a:spcBef>
            </a:pPr>
            <a:r>
              <a:rPr lang="en-US" dirty="0" smtClean="0"/>
              <a:t>Database must maintain results for continuous queries</a:t>
            </a:r>
          </a:p>
          <a:p>
            <a:pPr marL="398463" lvl="0" indent="-398463">
              <a:spcBef>
                <a:spcPts val="1400"/>
              </a:spcBef>
            </a:pPr>
            <a:r>
              <a:rPr lang="en-US" dirty="0" smtClean="0"/>
              <a:t>Database must support arbitrary updates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200400" y="4800600"/>
          <a:ext cx="2554535" cy="1534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21752"/>
                <a:gridCol w="552714"/>
                <a:gridCol w="533400"/>
                <a:gridCol w="609600"/>
                <a:gridCol w="537069"/>
              </a:tblGrid>
              <a:tr h="165100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oid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bid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v</a:t>
                      </a:r>
                      <a:endParaRPr lang="en-US" sz="18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105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</a:t>
                      </a:r>
                      <a:endParaRPr lang="en-US" sz="18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110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60</a:t>
                      </a:r>
                      <a:endParaRPr lang="en-US" sz="18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115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50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04801" y="4800603"/>
          <a:ext cx="2666999" cy="1534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59400"/>
                <a:gridCol w="554999"/>
                <a:gridCol w="533400"/>
                <a:gridCol w="533400"/>
                <a:gridCol w="6858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oid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bid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v</a:t>
                      </a:r>
                      <a:endParaRPr lang="en-US" sz="18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100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50</a:t>
                      </a:r>
                      <a:endParaRPr lang="en-US" sz="18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100</a:t>
                      </a:r>
                      <a:endParaRPr lang="en-US" sz="18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25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7964734" y="5105400"/>
          <a:ext cx="757980" cy="7670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757980"/>
              </a:tblGrid>
              <a:tr h="29817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holds</a:t>
                      </a:r>
                      <a:endParaRPr lang="en-US" sz="1800" dirty="0"/>
                    </a:p>
                  </a:txBody>
                  <a:tcPr/>
                </a:tc>
              </a:tr>
              <a:tr h="30860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-325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533400" y="3375574"/>
            <a:ext cx="3505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690563" algn="l"/>
              </a:tabLst>
            </a:pP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select	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sum((A.price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*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A.volume</a:t>
            </a:r>
            <a:endParaRPr lang="en-US" sz="1200" b="1" kern="0" dirty="0" smtClean="0">
              <a:solidFill>
                <a:srgbClr val="262626"/>
              </a:solidFill>
              <a:latin typeface="Courier New"/>
            </a:endParaRP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690563" algn="l"/>
                <a:tab pos="1081088" algn="l"/>
              </a:tabLst>
            </a:pP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			– 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B.price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*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B.volume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) *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690563" algn="l"/>
              </a:tabLst>
            </a:pP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		(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A.time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 – 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B.time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)) as holds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690563" algn="l"/>
              </a:tabLst>
            </a:pP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from		Bids B, Asks A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690563" algn="l"/>
              </a:tabLst>
            </a:pP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where 	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B.broker_id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 = 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A.broker_id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;</a:t>
            </a:r>
          </a:p>
          <a:p>
            <a:endParaRPr lang="en-US" sz="1200" dirty="0"/>
          </a:p>
        </p:txBody>
      </p:sp>
      <p:sp>
        <p:nvSpPr>
          <p:cNvPr id="14" name="Right Arrow 13"/>
          <p:cNvSpPr/>
          <p:nvPr/>
        </p:nvSpPr>
        <p:spPr>
          <a:xfrm>
            <a:off x="5947268" y="5223014"/>
            <a:ext cx="1865262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ears_animated.gif">
            <a:hlinkClick r:id="" action="ppaction://media"/>
          </p:cNvPr>
          <p:cNvPicPr/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475611" y="5129236"/>
            <a:ext cx="694481" cy="69448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573945" y="5638800"/>
            <a:ext cx="5126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accent1"/>
                </a:solidFill>
                <a:latin typeface="Corbel"/>
                <a:cs typeface="Corbel"/>
              </a:rPr>
              <a:t>?</a:t>
            </a:r>
            <a:endParaRPr lang="en-US" sz="6000" dirty="0">
              <a:solidFill>
                <a:schemeClr val="accent1"/>
              </a:solidFill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Databases: </a:t>
            </a:r>
            <a:r>
              <a:rPr lang="en-US" smtClean="0"/>
              <a:t>A 30-</a:t>
            </a:r>
            <a:r>
              <a:rPr lang="en-US" dirty="0" smtClean="0"/>
              <a:t>second Refresher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2286001"/>
            <a:ext cx="5297487" cy="4368792"/>
          </a:xfrm>
        </p:spPr>
        <p:txBody>
          <a:bodyPr>
            <a:normAutofit/>
          </a:bodyPr>
          <a:lstStyle/>
          <a:p>
            <a:r>
              <a:rPr lang="en-US" dirty="0" smtClean="0"/>
              <a:t>Database management systems (DBMS) are computer programs to store and access structured data</a:t>
            </a:r>
          </a:p>
          <a:p>
            <a:pPr marL="514350" lvl="1" indent="-342900"/>
            <a:r>
              <a:rPr lang="en-US" dirty="0" smtClean="0"/>
              <a:t>Basic unit of data: records (rows, or </a:t>
            </a:r>
            <a:r>
              <a:rPr lang="en-US" i="1" dirty="0" err="1" smtClean="0"/>
              <a:t>tuples</a:t>
            </a:r>
            <a:r>
              <a:rPr lang="en-US" dirty="0" smtClean="0"/>
              <a:t>)</a:t>
            </a:r>
          </a:p>
          <a:p>
            <a:pPr marL="514350" lvl="1" indent="-342900"/>
            <a:r>
              <a:rPr lang="en-US" dirty="0" smtClean="0"/>
              <a:t>A DBMS organizes collections of records into tables (or </a:t>
            </a:r>
            <a:r>
              <a:rPr lang="en-US" i="1" dirty="0" smtClean="0"/>
              <a:t>relations</a:t>
            </a:r>
            <a:r>
              <a:rPr lang="en-US" dirty="0" smtClean="0"/>
              <a:t>)</a:t>
            </a:r>
          </a:p>
          <a:p>
            <a:pPr marL="514350" lvl="1" indent="-342900"/>
            <a:r>
              <a:rPr lang="en-US" dirty="0" smtClean="0"/>
              <a:t>Databases consist of many relations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5429250" y="4191002"/>
          <a:ext cx="3385716" cy="213359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09979"/>
                <a:gridCol w="580772"/>
                <a:gridCol w="1096313"/>
                <a:gridCol w="800963"/>
                <a:gridCol w="597689"/>
              </a:tblGrid>
              <a:tr h="36688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id</a:t>
                      </a:r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address</a:t>
                      </a:r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DOB</a:t>
                      </a:r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wages</a:t>
                      </a:r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29445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John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108 Vanilla …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7/11/1980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$100k</a:t>
                      </a:r>
                      <a:endParaRPr lang="en-US" sz="1200" dirty="0"/>
                    </a:p>
                  </a:txBody>
                  <a:tcPr/>
                </a:tc>
              </a:tr>
              <a:tr h="29445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Sarah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247 Bowen…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4/22/1982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$120k</a:t>
                      </a:r>
                      <a:endParaRPr lang="en-US" sz="1200" dirty="0"/>
                    </a:p>
                  </a:txBody>
                  <a:tcPr/>
                </a:tc>
              </a:tr>
              <a:tr h="29445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Eric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12 Oakdale…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2/27/1978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$80k</a:t>
                      </a:r>
                      <a:endParaRPr lang="en-US" sz="1200" dirty="0"/>
                    </a:p>
                  </a:txBody>
                  <a:tcPr/>
                </a:tc>
              </a:tr>
              <a:tr h="29445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Cassie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103 Medway..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5/28/1983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$70k</a:t>
                      </a:r>
                      <a:endParaRPr lang="en-US" sz="1200" dirty="0"/>
                    </a:p>
                  </a:txBody>
                  <a:tcPr/>
                </a:tc>
              </a:tr>
              <a:tr h="29445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Greg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90 </a:t>
                      </a:r>
                      <a:r>
                        <a:rPr lang="en-US" sz="1200" dirty="0" err="1" smtClean="0"/>
                        <a:t>Tachbrook</a:t>
                      </a:r>
                      <a:r>
                        <a:rPr lang="en-US" sz="1200" dirty="0" smtClean="0"/>
                        <a:t>..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2/12/1978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$180k</a:t>
                      </a:r>
                      <a:endParaRPr lang="en-US" sz="1200" dirty="0"/>
                    </a:p>
                  </a:txBody>
                  <a:tcPr/>
                </a:tc>
              </a:tr>
              <a:tr h="29445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Julie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70 </a:t>
                      </a:r>
                      <a:r>
                        <a:rPr lang="en-US" sz="1200" dirty="0" err="1" smtClean="0"/>
                        <a:t>Rocham</a:t>
                      </a:r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2/23/1978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$90k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9" descr="filing-cabine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751" y="1945044"/>
            <a:ext cx="1876499" cy="1487532"/>
          </a:xfrm>
          <a:prstGeom prst="rect">
            <a:avLst/>
          </a:prstGeom>
        </p:spPr>
      </p:pic>
      <p:sp>
        <p:nvSpPr>
          <p:cNvPr id="11" name="Bent Arrow 10"/>
          <p:cNvSpPr/>
          <p:nvPr/>
        </p:nvSpPr>
        <p:spPr>
          <a:xfrm rot="16200000" flipH="1">
            <a:off x="5988288" y="2869963"/>
            <a:ext cx="942901" cy="841776"/>
          </a:xfrm>
          <a:prstGeom prst="bentArrow">
            <a:avLst>
              <a:gd name="adj1" fmla="val 15485"/>
              <a:gd name="adj2" fmla="val 25000"/>
              <a:gd name="adj3" fmla="val 25000"/>
              <a:gd name="adj4" fmla="val 4375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9586" y="3821670"/>
            <a:ext cx="12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Employees</a:t>
            </a:r>
            <a:endParaRPr lang="en-US" b="1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Update-Intensive Application Characteristics</a:t>
            </a:r>
            <a:endParaRPr lang="en-US" sz="36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4" y="2133600"/>
            <a:ext cx="8478836" cy="1981200"/>
          </a:xfrm>
        </p:spPr>
        <p:txBody>
          <a:bodyPr/>
          <a:lstStyle/>
          <a:p>
            <a:pPr marL="398463" indent="-398463">
              <a:spcBef>
                <a:spcPts val="1400"/>
              </a:spcBef>
            </a:pPr>
            <a:r>
              <a:rPr lang="en-US" dirty="0" smtClean="0"/>
              <a:t>Database must maintain results for continuous queries</a:t>
            </a:r>
          </a:p>
          <a:p>
            <a:pPr marL="398463" lvl="0" indent="-398463">
              <a:spcBef>
                <a:spcPts val="1400"/>
              </a:spcBef>
            </a:pPr>
            <a:r>
              <a:rPr lang="en-US" dirty="0" smtClean="0"/>
              <a:t>Database must support arbitrary updates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04801" y="4800603"/>
          <a:ext cx="2666999" cy="1534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59400"/>
                <a:gridCol w="554999"/>
                <a:gridCol w="533400"/>
                <a:gridCol w="533400"/>
                <a:gridCol w="6858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oid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bid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v</a:t>
                      </a:r>
                      <a:endParaRPr lang="en-US" sz="18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9</a:t>
                      </a:r>
                      <a:endParaRPr lang="en-US" sz="18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4</a:t>
                      </a:r>
                      <a:endParaRPr lang="en-US" sz="18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2</a:t>
                      </a:r>
                      <a:endParaRPr lang="en-US" sz="18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100</a:t>
                      </a:r>
                      <a:endParaRPr lang="en-US" sz="18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100</a:t>
                      </a:r>
                      <a:endParaRPr lang="en-US" sz="18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100</a:t>
                      </a:r>
                      <a:endParaRPr lang="en-US" sz="18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25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7964734" y="5100320"/>
          <a:ext cx="893516" cy="7670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893516"/>
              </a:tblGrid>
              <a:tr h="26455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holds</a:t>
                      </a:r>
                      <a:endParaRPr lang="en-US" sz="1800" dirty="0"/>
                    </a:p>
                  </a:txBody>
                  <a:tcPr/>
                </a:tc>
              </a:tr>
              <a:tr h="302260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-29150</a:t>
                      </a:r>
                    </a:p>
                    <a:p>
                      <a:endParaRPr lang="en-US" sz="18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533400" y="3375574"/>
            <a:ext cx="3505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690563" algn="l"/>
              </a:tabLst>
            </a:pP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select	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sum((A.price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*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A.volume</a:t>
            </a:r>
            <a:endParaRPr lang="en-US" sz="1200" b="1" kern="0" dirty="0" smtClean="0">
              <a:solidFill>
                <a:srgbClr val="262626"/>
              </a:solidFill>
              <a:latin typeface="Courier New"/>
            </a:endParaRP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690563" algn="l"/>
                <a:tab pos="1081088" algn="l"/>
              </a:tabLst>
            </a:pP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			– 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B.price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*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B.volume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) *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690563" algn="l"/>
              </a:tabLst>
            </a:pP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		(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A.time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 – 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B.time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)) as holds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690563" algn="l"/>
              </a:tabLst>
            </a:pP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from		Bids B, Asks A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690563" algn="l"/>
              </a:tabLst>
            </a:pP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where 	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B.broker_id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 = 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A.broker_id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;</a:t>
            </a:r>
          </a:p>
          <a:p>
            <a:endParaRPr lang="en-US" sz="1200" dirty="0"/>
          </a:p>
        </p:txBody>
      </p:sp>
      <p:sp>
        <p:nvSpPr>
          <p:cNvPr id="14" name="Right Arrow 13"/>
          <p:cNvSpPr/>
          <p:nvPr/>
        </p:nvSpPr>
        <p:spPr>
          <a:xfrm>
            <a:off x="5947268" y="5223014"/>
            <a:ext cx="1865262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ears_animated.gif">
            <a:hlinkClick r:id="" action="ppaction://media"/>
          </p:cNvPr>
          <p:cNvPicPr/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475611" y="5129236"/>
            <a:ext cx="694481" cy="69448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573945" y="5638800"/>
            <a:ext cx="5126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accent1"/>
                </a:solidFill>
                <a:latin typeface="Corbel"/>
                <a:cs typeface="Corbel"/>
              </a:rPr>
              <a:t>?</a:t>
            </a:r>
            <a:endParaRPr lang="en-US" sz="6000" dirty="0">
              <a:solidFill>
                <a:schemeClr val="accent1"/>
              </a:solidFill>
              <a:latin typeface="Corbel"/>
              <a:cs typeface="Corbel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200400" y="4800600"/>
          <a:ext cx="2554535" cy="1534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21752"/>
                <a:gridCol w="552714"/>
                <a:gridCol w="533400"/>
                <a:gridCol w="609600"/>
                <a:gridCol w="537069"/>
              </a:tblGrid>
              <a:tr h="165100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oid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bid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v</a:t>
                      </a:r>
                      <a:endParaRPr lang="en-US" sz="18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105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</a:t>
                      </a:r>
                      <a:endParaRPr lang="en-US" sz="18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110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60</a:t>
                      </a:r>
                      <a:endParaRPr lang="en-US" sz="18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115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50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Update-Intensive Application Characteristics</a:t>
            </a:r>
            <a:endParaRPr lang="en-US" sz="36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4" y="2133600"/>
            <a:ext cx="8478836" cy="1981200"/>
          </a:xfrm>
        </p:spPr>
        <p:txBody>
          <a:bodyPr/>
          <a:lstStyle/>
          <a:p>
            <a:pPr marL="398463" indent="-398463">
              <a:spcBef>
                <a:spcPts val="1400"/>
              </a:spcBef>
            </a:pPr>
            <a:r>
              <a:rPr lang="en-US" dirty="0" smtClean="0"/>
              <a:t>Database must maintain results for continuous queries</a:t>
            </a:r>
          </a:p>
          <a:p>
            <a:pPr marL="398463" lvl="0" indent="-398463">
              <a:spcBef>
                <a:spcPts val="1400"/>
              </a:spcBef>
            </a:pPr>
            <a:r>
              <a:rPr lang="en-US" dirty="0" smtClean="0"/>
              <a:t>Database must support arbitrary updates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200401" y="4800600"/>
          <a:ext cx="2566811" cy="1534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03728"/>
                <a:gridCol w="540771"/>
                <a:gridCol w="499957"/>
                <a:gridCol w="572050"/>
                <a:gridCol w="550305"/>
              </a:tblGrid>
              <a:tr h="165100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oid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bid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v</a:t>
                      </a:r>
                      <a:endParaRPr lang="en-US" sz="18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11</a:t>
                      </a:r>
                      <a:endParaRPr lang="en-US" sz="1800" b="1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5</a:t>
                      </a:r>
                      <a:endParaRPr lang="en-US" sz="1800" b="1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2</a:t>
                      </a:r>
                      <a:endParaRPr lang="en-US" sz="1800" b="1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105</a:t>
                      </a:r>
                      <a:endParaRPr lang="en-US" sz="1800" b="1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120</a:t>
                      </a:r>
                      <a:endParaRPr lang="en-US" sz="1800" b="1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110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60</a:t>
                      </a:r>
                      <a:endParaRPr lang="en-US" sz="18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115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50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04801" y="4800603"/>
          <a:ext cx="2666999" cy="1534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59400"/>
                <a:gridCol w="554999"/>
                <a:gridCol w="533400"/>
                <a:gridCol w="533400"/>
                <a:gridCol w="6858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oid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bid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v</a:t>
                      </a:r>
                      <a:endParaRPr lang="en-US" sz="18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9</a:t>
                      </a:r>
                      <a:endParaRPr lang="en-US" sz="18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4</a:t>
                      </a:r>
                      <a:endParaRPr lang="en-US" sz="18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2</a:t>
                      </a:r>
                      <a:endParaRPr lang="en-US" sz="18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100</a:t>
                      </a:r>
                      <a:endParaRPr lang="en-US" sz="18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100</a:t>
                      </a:r>
                      <a:endParaRPr lang="en-US" sz="18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100</a:t>
                      </a:r>
                      <a:endParaRPr lang="en-US" sz="18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25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7964734" y="5105400"/>
          <a:ext cx="893516" cy="7670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893516"/>
              </a:tblGrid>
              <a:tr h="29817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holds</a:t>
                      </a:r>
                      <a:endParaRPr lang="en-US" sz="1800" dirty="0"/>
                    </a:p>
                  </a:txBody>
                  <a:tcPr/>
                </a:tc>
              </a:tr>
              <a:tr h="30860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-31900</a:t>
                      </a:r>
                      <a:endParaRPr lang="en-US" sz="1800" b="1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533400" y="3375574"/>
            <a:ext cx="3505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690563" algn="l"/>
              </a:tabLst>
            </a:pP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select	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sum((A.price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*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A.volume</a:t>
            </a:r>
            <a:endParaRPr lang="en-US" sz="1200" b="1" kern="0" dirty="0" smtClean="0">
              <a:solidFill>
                <a:srgbClr val="262626"/>
              </a:solidFill>
              <a:latin typeface="Courier New"/>
            </a:endParaRP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690563" algn="l"/>
                <a:tab pos="1081088" algn="l"/>
              </a:tabLst>
            </a:pP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			– 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B.price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*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B.volume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) *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690563" algn="l"/>
              </a:tabLst>
            </a:pP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		(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A.time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 – 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B.time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)) as holds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690563" algn="l"/>
              </a:tabLst>
            </a:pP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from		Bids B, Asks A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690563" algn="l"/>
              </a:tabLst>
            </a:pP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where 	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B.broker_id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 = 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A.broker_id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;</a:t>
            </a:r>
          </a:p>
          <a:p>
            <a:endParaRPr lang="en-US" sz="1200" dirty="0"/>
          </a:p>
        </p:txBody>
      </p:sp>
      <p:sp>
        <p:nvSpPr>
          <p:cNvPr id="14" name="Right Arrow 13"/>
          <p:cNvSpPr/>
          <p:nvPr/>
        </p:nvSpPr>
        <p:spPr>
          <a:xfrm>
            <a:off x="5947268" y="5223014"/>
            <a:ext cx="1865262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ears_animated.gif">
            <a:hlinkClick r:id="" action="ppaction://media"/>
          </p:cNvPr>
          <p:cNvPicPr/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475611" y="5129236"/>
            <a:ext cx="694481" cy="69448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573945" y="5638800"/>
            <a:ext cx="5126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accent1"/>
                </a:solidFill>
                <a:latin typeface="Corbel"/>
                <a:cs typeface="Corbel"/>
              </a:rPr>
              <a:t>?</a:t>
            </a:r>
            <a:endParaRPr lang="en-US" sz="6000" dirty="0">
              <a:solidFill>
                <a:schemeClr val="accent1"/>
              </a:solidFill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Update-Intensive Application Characteristics</a:t>
            </a:r>
            <a:endParaRPr lang="en-US" sz="36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4" y="2133600"/>
            <a:ext cx="6040436" cy="2918060"/>
          </a:xfrm>
        </p:spPr>
        <p:txBody>
          <a:bodyPr/>
          <a:lstStyle/>
          <a:p>
            <a:pPr marL="398463" indent="-398463">
              <a:spcBef>
                <a:spcPts val="1400"/>
              </a:spcBef>
            </a:pPr>
            <a:r>
              <a:rPr lang="en-US" dirty="0" smtClean="0"/>
              <a:t>Database must maintain results for continuous queries</a:t>
            </a:r>
          </a:p>
          <a:p>
            <a:pPr marL="398463" lvl="0" indent="-398463">
              <a:spcBef>
                <a:spcPts val="1400"/>
              </a:spcBef>
            </a:pPr>
            <a:r>
              <a:rPr lang="en-US" dirty="0" smtClean="0"/>
              <a:t>Database must support arbitrary updates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7461048" y="1981200"/>
          <a:ext cx="997152" cy="7670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997152"/>
              </a:tblGrid>
              <a:tr h="29817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holds</a:t>
                      </a:r>
                      <a:endParaRPr lang="en-US" sz="1800" dirty="0"/>
                    </a:p>
                  </a:txBody>
                  <a:tcPr/>
                </a:tc>
              </a:tr>
              <a:tr h="30860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-14500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400800" y="3594930"/>
            <a:ext cx="660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⨝</a:t>
            </a:r>
            <a:endParaRPr lang="en-US" sz="5400" dirty="0"/>
          </a:p>
        </p:txBody>
      </p:sp>
      <p:sp>
        <p:nvSpPr>
          <p:cNvPr id="12" name="TextBox 11"/>
          <p:cNvSpPr txBox="1"/>
          <p:nvPr/>
        </p:nvSpPr>
        <p:spPr>
          <a:xfrm>
            <a:off x="6934200" y="2988307"/>
            <a:ext cx="495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∑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5684455" y="4223716"/>
            <a:ext cx="767842" cy="7531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983882" y="4223716"/>
            <a:ext cx="679801" cy="5907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7231970" y="2819417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>
            <a:off x="6705122" y="3614134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84164" y="3677722"/>
            <a:ext cx="4973636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4025" lvl="0" indent="-454025" defTabSz="914400" eaLnBrk="0" fontAlgn="base" hangingPunct="0"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Char char=""/>
            </a:pPr>
            <a:r>
              <a:rPr lang="en-US" sz="2400" dirty="0" smtClean="0">
                <a:solidFill>
                  <a:srgbClr val="262626"/>
                </a:solidFill>
                <a:latin typeface="Corbel"/>
                <a:cs typeface="Corbel"/>
              </a:rPr>
              <a:t>Plan-based techniques:</a:t>
            </a:r>
          </a:p>
          <a:p>
            <a:pPr marL="914400" lvl="1" indent="-457200" defTabSz="9144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2200" dirty="0" smtClean="0">
                <a:solidFill>
                  <a:srgbClr val="262626"/>
                </a:solidFill>
                <a:latin typeface="Corbel"/>
                <a:cs typeface="Corbel"/>
              </a:rPr>
              <a:t>Naïve: repeat the query on the whole input, whenever it changes</a:t>
            </a:r>
          </a:p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28600" y="4953000"/>
            <a:ext cx="3733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 defTabSz="9144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2200" dirty="0" smtClean="0">
                <a:solidFill>
                  <a:srgbClr val="262626"/>
                </a:solidFill>
                <a:latin typeface="Corbel"/>
                <a:cs typeface="Corbel"/>
              </a:rPr>
              <a:t>State-of-the-art: view maintenance and stream processing</a:t>
            </a:r>
          </a:p>
          <a:p>
            <a:endParaRPr lang="en-US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6629400" y="4953000"/>
          <a:ext cx="2173998" cy="1280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73822"/>
                <a:gridCol w="470379"/>
                <a:gridCol w="453942"/>
                <a:gridCol w="518791"/>
                <a:gridCol w="457064"/>
              </a:tblGrid>
              <a:tr h="16510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150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4191001" y="5107867"/>
          <a:ext cx="2133599" cy="12929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44"/>
          <p:cNvSpPr/>
          <p:nvPr/>
        </p:nvSpPr>
        <p:spPr>
          <a:xfrm>
            <a:off x="6459344" y="1876476"/>
            <a:ext cx="2538202" cy="4447961"/>
          </a:xfrm>
          <a:custGeom>
            <a:avLst/>
            <a:gdLst>
              <a:gd name="connsiteX0" fmla="*/ 10411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53124 h 1979452"/>
              <a:gd name="connsiteX3" fmla="*/ 606359 w 2311027"/>
              <a:gd name="connsiteY3" fmla="*/ 1487449 h 1979452"/>
              <a:gd name="connsiteX4" fmla="*/ 606359 w 2311027"/>
              <a:gd name="connsiteY4" fmla="*/ 1979452 h 1979452"/>
              <a:gd name="connsiteX5" fmla="*/ 2311027 w 2311027"/>
              <a:gd name="connsiteY5" fmla="*/ 1979452 h 1979452"/>
              <a:gd name="connsiteX6" fmla="*/ 2299586 w 2311027"/>
              <a:gd name="connsiteY6" fmla="*/ 1212843 h 1979452"/>
              <a:gd name="connsiteX7" fmla="*/ 1441532 w 2311027"/>
              <a:gd name="connsiteY7" fmla="*/ 0 h 1979452"/>
              <a:gd name="connsiteX8" fmla="*/ 1041106 w 2311027"/>
              <a:gd name="connsiteY8" fmla="*/ 11442 h 1979452"/>
              <a:gd name="connsiteX0" fmla="*/ 10411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487449 h 1979452"/>
              <a:gd name="connsiteX4" fmla="*/ 606359 w 2311027"/>
              <a:gd name="connsiteY4" fmla="*/ 1979452 h 1979452"/>
              <a:gd name="connsiteX5" fmla="*/ 2311027 w 2311027"/>
              <a:gd name="connsiteY5" fmla="*/ 1979452 h 1979452"/>
              <a:gd name="connsiteX6" fmla="*/ 2299586 w 2311027"/>
              <a:gd name="connsiteY6" fmla="*/ 1212843 h 1979452"/>
              <a:gd name="connsiteX7" fmla="*/ 1441532 w 2311027"/>
              <a:gd name="connsiteY7" fmla="*/ 0 h 1979452"/>
              <a:gd name="connsiteX8" fmla="*/ 1041106 w 2311027"/>
              <a:gd name="connsiteY8" fmla="*/ 11442 h 1979452"/>
              <a:gd name="connsiteX0" fmla="*/ 10411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979452 h 1979452"/>
              <a:gd name="connsiteX4" fmla="*/ 2311027 w 2311027"/>
              <a:gd name="connsiteY4" fmla="*/ 1979452 h 1979452"/>
              <a:gd name="connsiteX5" fmla="*/ 2299586 w 2311027"/>
              <a:gd name="connsiteY5" fmla="*/ 1212843 h 1979452"/>
              <a:gd name="connsiteX6" fmla="*/ 1441532 w 2311027"/>
              <a:gd name="connsiteY6" fmla="*/ 0 h 1979452"/>
              <a:gd name="connsiteX7" fmla="*/ 1041106 w 2311027"/>
              <a:gd name="connsiteY7" fmla="*/ 11442 h 1979452"/>
              <a:gd name="connsiteX0" fmla="*/ 5839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979452 h 1979452"/>
              <a:gd name="connsiteX4" fmla="*/ 2311027 w 2311027"/>
              <a:gd name="connsiteY4" fmla="*/ 1979452 h 1979452"/>
              <a:gd name="connsiteX5" fmla="*/ 2299586 w 2311027"/>
              <a:gd name="connsiteY5" fmla="*/ 1212843 h 1979452"/>
              <a:gd name="connsiteX6" fmla="*/ 1441532 w 2311027"/>
              <a:gd name="connsiteY6" fmla="*/ 0 h 1979452"/>
              <a:gd name="connsiteX7" fmla="*/ 583906 w 2311027"/>
              <a:gd name="connsiteY7" fmla="*/ 11442 h 1979452"/>
              <a:gd name="connsiteX0" fmla="*/ 5839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979452 h 1979452"/>
              <a:gd name="connsiteX4" fmla="*/ 2311027 w 2311027"/>
              <a:gd name="connsiteY4" fmla="*/ 1979452 h 1979452"/>
              <a:gd name="connsiteX5" fmla="*/ 2299586 w 2311027"/>
              <a:gd name="connsiteY5" fmla="*/ 1212843 h 1979452"/>
              <a:gd name="connsiteX6" fmla="*/ 1060532 w 2311027"/>
              <a:gd name="connsiteY6" fmla="*/ 0 h 1979452"/>
              <a:gd name="connsiteX7" fmla="*/ 583906 w 2311027"/>
              <a:gd name="connsiteY7" fmla="*/ 11442 h 1979452"/>
              <a:gd name="connsiteX0" fmla="*/ 5839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979452 h 1979452"/>
              <a:gd name="connsiteX4" fmla="*/ 2311027 w 2311027"/>
              <a:gd name="connsiteY4" fmla="*/ 1979452 h 1979452"/>
              <a:gd name="connsiteX5" fmla="*/ 1842386 w 2311027"/>
              <a:gd name="connsiteY5" fmla="*/ 1441443 h 1979452"/>
              <a:gd name="connsiteX6" fmla="*/ 1060532 w 2311027"/>
              <a:gd name="connsiteY6" fmla="*/ 0 h 1979452"/>
              <a:gd name="connsiteX7" fmla="*/ 583906 w 2311027"/>
              <a:gd name="connsiteY7" fmla="*/ 11442 h 1979452"/>
              <a:gd name="connsiteX0" fmla="*/ 583906 w 1853827"/>
              <a:gd name="connsiteY0" fmla="*/ 11442 h 1979452"/>
              <a:gd name="connsiteX1" fmla="*/ 11441 w 1853827"/>
              <a:gd name="connsiteY1" fmla="*/ 1144192 h 1979452"/>
              <a:gd name="connsiteX2" fmla="*/ 0 w 1853827"/>
              <a:gd name="connsiteY2" fmla="*/ 1482445 h 1979452"/>
              <a:gd name="connsiteX3" fmla="*/ 606359 w 1853827"/>
              <a:gd name="connsiteY3" fmla="*/ 1979452 h 1979452"/>
              <a:gd name="connsiteX4" fmla="*/ 1853827 w 1853827"/>
              <a:gd name="connsiteY4" fmla="*/ 1979452 h 1979452"/>
              <a:gd name="connsiteX5" fmla="*/ 1842386 w 1853827"/>
              <a:gd name="connsiteY5" fmla="*/ 1441443 h 1979452"/>
              <a:gd name="connsiteX6" fmla="*/ 1060532 w 1853827"/>
              <a:gd name="connsiteY6" fmla="*/ 0 h 1979452"/>
              <a:gd name="connsiteX7" fmla="*/ 583906 w 1853827"/>
              <a:gd name="connsiteY7" fmla="*/ 11442 h 1979452"/>
              <a:gd name="connsiteX0" fmla="*/ 583906 w 1853827"/>
              <a:gd name="connsiteY0" fmla="*/ 0 h 1968010"/>
              <a:gd name="connsiteX1" fmla="*/ 11441 w 1853827"/>
              <a:gd name="connsiteY1" fmla="*/ 1132750 h 1968010"/>
              <a:gd name="connsiteX2" fmla="*/ 0 w 1853827"/>
              <a:gd name="connsiteY2" fmla="*/ 1471003 h 1968010"/>
              <a:gd name="connsiteX3" fmla="*/ 606359 w 1853827"/>
              <a:gd name="connsiteY3" fmla="*/ 1968010 h 1968010"/>
              <a:gd name="connsiteX4" fmla="*/ 1853827 w 1853827"/>
              <a:gd name="connsiteY4" fmla="*/ 1968010 h 1968010"/>
              <a:gd name="connsiteX5" fmla="*/ 1842386 w 1853827"/>
              <a:gd name="connsiteY5" fmla="*/ 1430001 h 1968010"/>
              <a:gd name="connsiteX6" fmla="*/ 1053347 w 1853827"/>
              <a:gd name="connsiteY6" fmla="*/ 2528 h 1968010"/>
              <a:gd name="connsiteX7" fmla="*/ 583906 w 1853827"/>
              <a:gd name="connsiteY7" fmla="*/ 0 h 1968010"/>
              <a:gd name="connsiteX0" fmla="*/ 583906 w 1853827"/>
              <a:gd name="connsiteY0" fmla="*/ 6208 h 1974218"/>
              <a:gd name="connsiteX1" fmla="*/ 11441 w 1853827"/>
              <a:gd name="connsiteY1" fmla="*/ 1138958 h 1974218"/>
              <a:gd name="connsiteX2" fmla="*/ 0 w 1853827"/>
              <a:gd name="connsiteY2" fmla="*/ 1477211 h 1974218"/>
              <a:gd name="connsiteX3" fmla="*/ 606359 w 1853827"/>
              <a:gd name="connsiteY3" fmla="*/ 1974218 h 1974218"/>
              <a:gd name="connsiteX4" fmla="*/ 1853827 w 1853827"/>
              <a:gd name="connsiteY4" fmla="*/ 1974218 h 1974218"/>
              <a:gd name="connsiteX5" fmla="*/ 1842386 w 1853827"/>
              <a:gd name="connsiteY5" fmla="*/ 1436209 h 1974218"/>
              <a:gd name="connsiteX6" fmla="*/ 1207832 w 1853827"/>
              <a:gd name="connsiteY6" fmla="*/ 0 h 1974218"/>
              <a:gd name="connsiteX7" fmla="*/ 583906 w 1853827"/>
              <a:gd name="connsiteY7" fmla="*/ 6208 h 1974218"/>
              <a:gd name="connsiteX0" fmla="*/ 583906 w 1853827"/>
              <a:gd name="connsiteY0" fmla="*/ 3104 h 1971114"/>
              <a:gd name="connsiteX1" fmla="*/ 11441 w 1853827"/>
              <a:gd name="connsiteY1" fmla="*/ 1135854 h 1971114"/>
              <a:gd name="connsiteX2" fmla="*/ 0 w 1853827"/>
              <a:gd name="connsiteY2" fmla="*/ 1474107 h 1971114"/>
              <a:gd name="connsiteX3" fmla="*/ 606359 w 1853827"/>
              <a:gd name="connsiteY3" fmla="*/ 1971114 h 1971114"/>
              <a:gd name="connsiteX4" fmla="*/ 1853827 w 1853827"/>
              <a:gd name="connsiteY4" fmla="*/ 1971114 h 1971114"/>
              <a:gd name="connsiteX5" fmla="*/ 1842386 w 1853827"/>
              <a:gd name="connsiteY5" fmla="*/ 1433105 h 1971114"/>
              <a:gd name="connsiteX6" fmla="*/ 1038976 w 1853827"/>
              <a:gd name="connsiteY6" fmla="*/ 0 h 1971114"/>
              <a:gd name="connsiteX7" fmla="*/ 583906 w 1853827"/>
              <a:gd name="connsiteY7" fmla="*/ 3104 h 1971114"/>
              <a:gd name="connsiteX0" fmla="*/ 583906 w 1853827"/>
              <a:gd name="connsiteY0" fmla="*/ 3104 h 1971114"/>
              <a:gd name="connsiteX1" fmla="*/ 11441 w 1853827"/>
              <a:gd name="connsiteY1" fmla="*/ 1135854 h 1971114"/>
              <a:gd name="connsiteX2" fmla="*/ 0 w 1853827"/>
              <a:gd name="connsiteY2" fmla="*/ 1474107 h 1971114"/>
              <a:gd name="connsiteX3" fmla="*/ 606359 w 1853827"/>
              <a:gd name="connsiteY3" fmla="*/ 1971114 h 1971114"/>
              <a:gd name="connsiteX4" fmla="*/ 1853827 w 1853827"/>
              <a:gd name="connsiteY4" fmla="*/ 1971114 h 1971114"/>
              <a:gd name="connsiteX5" fmla="*/ 1842386 w 1853827"/>
              <a:gd name="connsiteY5" fmla="*/ 1433105 h 1971114"/>
              <a:gd name="connsiteX6" fmla="*/ 1513211 w 1853827"/>
              <a:gd name="connsiteY6" fmla="*/ 0 h 1971114"/>
              <a:gd name="connsiteX7" fmla="*/ 583906 w 1853827"/>
              <a:gd name="connsiteY7" fmla="*/ 3104 h 1971114"/>
              <a:gd name="connsiteX0" fmla="*/ 842580 w 1853827"/>
              <a:gd name="connsiteY0" fmla="*/ 3104 h 1971114"/>
              <a:gd name="connsiteX1" fmla="*/ 11441 w 1853827"/>
              <a:gd name="connsiteY1" fmla="*/ 1135854 h 1971114"/>
              <a:gd name="connsiteX2" fmla="*/ 0 w 1853827"/>
              <a:gd name="connsiteY2" fmla="*/ 1474107 h 1971114"/>
              <a:gd name="connsiteX3" fmla="*/ 606359 w 1853827"/>
              <a:gd name="connsiteY3" fmla="*/ 1971114 h 1971114"/>
              <a:gd name="connsiteX4" fmla="*/ 1853827 w 1853827"/>
              <a:gd name="connsiteY4" fmla="*/ 1971114 h 1971114"/>
              <a:gd name="connsiteX5" fmla="*/ 1842386 w 1853827"/>
              <a:gd name="connsiteY5" fmla="*/ 1433105 h 1971114"/>
              <a:gd name="connsiteX6" fmla="*/ 1513211 w 1853827"/>
              <a:gd name="connsiteY6" fmla="*/ 0 h 1971114"/>
              <a:gd name="connsiteX7" fmla="*/ 842580 w 1853827"/>
              <a:gd name="connsiteY7" fmla="*/ 3104 h 1971114"/>
              <a:gd name="connsiteX0" fmla="*/ 842580 w 1853827"/>
              <a:gd name="connsiteY0" fmla="*/ 3104 h 1971114"/>
              <a:gd name="connsiteX1" fmla="*/ 313227 w 1853827"/>
              <a:gd name="connsiteY1" fmla="*/ 831728 h 1971114"/>
              <a:gd name="connsiteX2" fmla="*/ 0 w 1853827"/>
              <a:gd name="connsiteY2" fmla="*/ 1474107 h 1971114"/>
              <a:gd name="connsiteX3" fmla="*/ 606359 w 1853827"/>
              <a:gd name="connsiteY3" fmla="*/ 1971114 h 1971114"/>
              <a:gd name="connsiteX4" fmla="*/ 1853827 w 1853827"/>
              <a:gd name="connsiteY4" fmla="*/ 1971114 h 1971114"/>
              <a:gd name="connsiteX5" fmla="*/ 1842386 w 1853827"/>
              <a:gd name="connsiteY5" fmla="*/ 1433105 h 1971114"/>
              <a:gd name="connsiteX6" fmla="*/ 1513211 w 1853827"/>
              <a:gd name="connsiteY6" fmla="*/ 0 h 1971114"/>
              <a:gd name="connsiteX7" fmla="*/ 842580 w 1853827"/>
              <a:gd name="connsiteY7" fmla="*/ 3104 h 1971114"/>
              <a:gd name="connsiteX0" fmla="*/ 540794 w 1552041"/>
              <a:gd name="connsiteY0" fmla="*/ 3104 h 1971114"/>
              <a:gd name="connsiteX1" fmla="*/ 11441 w 1552041"/>
              <a:gd name="connsiteY1" fmla="*/ 831728 h 1971114"/>
              <a:gd name="connsiteX2" fmla="*/ 0 w 1552041"/>
              <a:gd name="connsiteY2" fmla="*/ 1305148 h 1971114"/>
              <a:gd name="connsiteX3" fmla="*/ 304573 w 1552041"/>
              <a:gd name="connsiteY3" fmla="*/ 1971114 h 1971114"/>
              <a:gd name="connsiteX4" fmla="*/ 1552041 w 1552041"/>
              <a:gd name="connsiteY4" fmla="*/ 1971114 h 1971114"/>
              <a:gd name="connsiteX5" fmla="*/ 1540600 w 1552041"/>
              <a:gd name="connsiteY5" fmla="*/ 1433105 h 1971114"/>
              <a:gd name="connsiteX6" fmla="*/ 1211425 w 1552041"/>
              <a:gd name="connsiteY6" fmla="*/ 0 h 1971114"/>
              <a:gd name="connsiteX7" fmla="*/ 540794 w 1552041"/>
              <a:gd name="connsiteY7" fmla="*/ 3104 h 1971114"/>
              <a:gd name="connsiteX0" fmla="*/ 540794 w 1552041"/>
              <a:gd name="connsiteY0" fmla="*/ 3104 h 1982063"/>
              <a:gd name="connsiteX1" fmla="*/ 11441 w 1552041"/>
              <a:gd name="connsiteY1" fmla="*/ 831728 h 1982063"/>
              <a:gd name="connsiteX2" fmla="*/ 0 w 1552041"/>
              <a:gd name="connsiteY2" fmla="*/ 1305148 h 1982063"/>
              <a:gd name="connsiteX3" fmla="*/ 185160 w 1552041"/>
              <a:gd name="connsiteY3" fmla="*/ 1982063 h 1982063"/>
              <a:gd name="connsiteX4" fmla="*/ 304573 w 1552041"/>
              <a:gd name="connsiteY4" fmla="*/ 1971114 h 1982063"/>
              <a:gd name="connsiteX5" fmla="*/ 1552041 w 1552041"/>
              <a:gd name="connsiteY5" fmla="*/ 1971114 h 1982063"/>
              <a:gd name="connsiteX6" fmla="*/ 1540600 w 1552041"/>
              <a:gd name="connsiteY6" fmla="*/ 1433105 h 1982063"/>
              <a:gd name="connsiteX7" fmla="*/ 1211425 w 1552041"/>
              <a:gd name="connsiteY7" fmla="*/ 0 h 1982063"/>
              <a:gd name="connsiteX8" fmla="*/ 540794 w 1552041"/>
              <a:gd name="connsiteY8" fmla="*/ 3104 h 1982063"/>
              <a:gd name="connsiteX0" fmla="*/ 540794 w 1552041"/>
              <a:gd name="connsiteY0" fmla="*/ 3104 h 1971114"/>
              <a:gd name="connsiteX1" fmla="*/ 11441 w 1552041"/>
              <a:gd name="connsiteY1" fmla="*/ 831728 h 1971114"/>
              <a:gd name="connsiteX2" fmla="*/ 0 w 1552041"/>
              <a:gd name="connsiteY2" fmla="*/ 1305148 h 1971114"/>
              <a:gd name="connsiteX3" fmla="*/ 195054 w 1552041"/>
              <a:gd name="connsiteY3" fmla="*/ 1942649 h 1971114"/>
              <a:gd name="connsiteX4" fmla="*/ 304573 w 1552041"/>
              <a:gd name="connsiteY4" fmla="*/ 1971114 h 1971114"/>
              <a:gd name="connsiteX5" fmla="*/ 1552041 w 1552041"/>
              <a:gd name="connsiteY5" fmla="*/ 1971114 h 1971114"/>
              <a:gd name="connsiteX6" fmla="*/ 1540600 w 1552041"/>
              <a:gd name="connsiteY6" fmla="*/ 1433105 h 1971114"/>
              <a:gd name="connsiteX7" fmla="*/ 1211425 w 1552041"/>
              <a:gd name="connsiteY7" fmla="*/ 0 h 1971114"/>
              <a:gd name="connsiteX8" fmla="*/ 540794 w 1552041"/>
              <a:gd name="connsiteY8" fmla="*/ 3104 h 1971114"/>
              <a:gd name="connsiteX0" fmla="*/ 540794 w 1552041"/>
              <a:gd name="connsiteY0" fmla="*/ 3104 h 1971114"/>
              <a:gd name="connsiteX1" fmla="*/ 119346 w 1552041"/>
              <a:gd name="connsiteY1" fmla="*/ 834879 h 1971114"/>
              <a:gd name="connsiteX2" fmla="*/ 0 w 1552041"/>
              <a:gd name="connsiteY2" fmla="*/ 1305148 h 1971114"/>
              <a:gd name="connsiteX3" fmla="*/ 195054 w 1552041"/>
              <a:gd name="connsiteY3" fmla="*/ 1942649 h 1971114"/>
              <a:gd name="connsiteX4" fmla="*/ 304573 w 1552041"/>
              <a:gd name="connsiteY4" fmla="*/ 1971114 h 1971114"/>
              <a:gd name="connsiteX5" fmla="*/ 1552041 w 1552041"/>
              <a:gd name="connsiteY5" fmla="*/ 1971114 h 1971114"/>
              <a:gd name="connsiteX6" fmla="*/ 1540600 w 1552041"/>
              <a:gd name="connsiteY6" fmla="*/ 1433105 h 1971114"/>
              <a:gd name="connsiteX7" fmla="*/ 1211425 w 1552041"/>
              <a:gd name="connsiteY7" fmla="*/ 0 h 1971114"/>
              <a:gd name="connsiteX8" fmla="*/ 540794 w 1552041"/>
              <a:gd name="connsiteY8" fmla="*/ 3104 h 1971114"/>
              <a:gd name="connsiteX0" fmla="*/ 421448 w 1432695"/>
              <a:gd name="connsiteY0" fmla="*/ 3104 h 1971114"/>
              <a:gd name="connsiteX1" fmla="*/ 0 w 1432695"/>
              <a:gd name="connsiteY1" fmla="*/ 834879 h 1971114"/>
              <a:gd name="connsiteX2" fmla="*/ 4150 w 1432695"/>
              <a:gd name="connsiteY2" fmla="*/ 1331546 h 1971114"/>
              <a:gd name="connsiteX3" fmla="*/ 75708 w 1432695"/>
              <a:gd name="connsiteY3" fmla="*/ 1942649 h 1971114"/>
              <a:gd name="connsiteX4" fmla="*/ 185227 w 1432695"/>
              <a:gd name="connsiteY4" fmla="*/ 1971114 h 1971114"/>
              <a:gd name="connsiteX5" fmla="*/ 1432695 w 1432695"/>
              <a:gd name="connsiteY5" fmla="*/ 1971114 h 1971114"/>
              <a:gd name="connsiteX6" fmla="*/ 1421254 w 1432695"/>
              <a:gd name="connsiteY6" fmla="*/ 1433105 h 1971114"/>
              <a:gd name="connsiteX7" fmla="*/ 1092079 w 1432695"/>
              <a:gd name="connsiteY7" fmla="*/ 0 h 1971114"/>
              <a:gd name="connsiteX8" fmla="*/ 421448 w 1432695"/>
              <a:gd name="connsiteY8" fmla="*/ 3104 h 1971114"/>
              <a:gd name="connsiteX0" fmla="*/ 435521 w 1446768"/>
              <a:gd name="connsiteY0" fmla="*/ 3104 h 1971114"/>
              <a:gd name="connsiteX1" fmla="*/ 14073 w 1446768"/>
              <a:gd name="connsiteY1" fmla="*/ 834879 h 1971114"/>
              <a:gd name="connsiteX2" fmla="*/ 1383 w 1446768"/>
              <a:gd name="connsiteY2" fmla="*/ 1331546 h 1971114"/>
              <a:gd name="connsiteX3" fmla="*/ 89781 w 1446768"/>
              <a:gd name="connsiteY3" fmla="*/ 1942649 h 1971114"/>
              <a:gd name="connsiteX4" fmla="*/ 199300 w 1446768"/>
              <a:gd name="connsiteY4" fmla="*/ 1971114 h 1971114"/>
              <a:gd name="connsiteX5" fmla="*/ 1446768 w 1446768"/>
              <a:gd name="connsiteY5" fmla="*/ 1971114 h 1971114"/>
              <a:gd name="connsiteX6" fmla="*/ 1435327 w 1446768"/>
              <a:gd name="connsiteY6" fmla="*/ 1433105 h 1971114"/>
              <a:gd name="connsiteX7" fmla="*/ 1106152 w 1446768"/>
              <a:gd name="connsiteY7" fmla="*/ 0 h 1971114"/>
              <a:gd name="connsiteX8" fmla="*/ 435521 w 1446768"/>
              <a:gd name="connsiteY8" fmla="*/ 3104 h 1971114"/>
              <a:gd name="connsiteX0" fmla="*/ 421448 w 1432695"/>
              <a:gd name="connsiteY0" fmla="*/ 3104 h 1971114"/>
              <a:gd name="connsiteX1" fmla="*/ 0 w 1432695"/>
              <a:gd name="connsiteY1" fmla="*/ 834879 h 1971114"/>
              <a:gd name="connsiteX2" fmla="*/ 9764 w 1432695"/>
              <a:gd name="connsiteY2" fmla="*/ 1331546 h 1971114"/>
              <a:gd name="connsiteX3" fmla="*/ 75708 w 1432695"/>
              <a:gd name="connsiteY3" fmla="*/ 1942649 h 1971114"/>
              <a:gd name="connsiteX4" fmla="*/ 185227 w 1432695"/>
              <a:gd name="connsiteY4" fmla="*/ 1971114 h 1971114"/>
              <a:gd name="connsiteX5" fmla="*/ 1432695 w 1432695"/>
              <a:gd name="connsiteY5" fmla="*/ 1971114 h 1971114"/>
              <a:gd name="connsiteX6" fmla="*/ 1421254 w 1432695"/>
              <a:gd name="connsiteY6" fmla="*/ 1433105 h 1971114"/>
              <a:gd name="connsiteX7" fmla="*/ 1092079 w 1432695"/>
              <a:gd name="connsiteY7" fmla="*/ 0 h 1971114"/>
              <a:gd name="connsiteX8" fmla="*/ 421448 w 1432695"/>
              <a:gd name="connsiteY8" fmla="*/ 3104 h 1971114"/>
              <a:gd name="connsiteX0" fmla="*/ 425328 w 1436575"/>
              <a:gd name="connsiteY0" fmla="*/ 3104 h 1994260"/>
              <a:gd name="connsiteX1" fmla="*/ 3880 w 1436575"/>
              <a:gd name="connsiteY1" fmla="*/ 834879 h 1994260"/>
              <a:gd name="connsiteX2" fmla="*/ 13644 w 1436575"/>
              <a:gd name="connsiteY2" fmla="*/ 1331546 h 1994260"/>
              <a:gd name="connsiteX3" fmla="*/ 0 w 1436575"/>
              <a:gd name="connsiteY3" fmla="*/ 1994260 h 1994260"/>
              <a:gd name="connsiteX4" fmla="*/ 189107 w 1436575"/>
              <a:gd name="connsiteY4" fmla="*/ 1971114 h 1994260"/>
              <a:gd name="connsiteX5" fmla="*/ 1436575 w 1436575"/>
              <a:gd name="connsiteY5" fmla="*/ 1971114 h 1994260"/>
              <a:gd name="connsiteX6" fmla="*/ 1425134 w 1436575"/>
              <a:gd name="connsiteY6" fmla="*/ 1433105 h 1994260"/>
              <a:gd name="connsiteX7" fmla="*/ 1095959 w 1436575"/>
              <a:gd name="connsiteY7" fmla="*/ 0 h 1994260"/>
              <a:gd name="connsiteX8" fmla="*/ 425328 w 1436575"/>
              <a:gd name="connsiteY8" fmla="*/ 3104 h 1994260"/>
              <a:gd name="connsiteX0" fmla="*/ 425328 w 1436575"/>
              <a:gd name="connsiteY0" fmla="*/ 3104 h 1994260"/>
              <a:gd name="connsiteX1" fmla="*/ 3880 w 1436575"/>
              <a:gd name="connsiteY1" fmla="*/ 834879 h 1994260"/>
              <a:gd name="connsiteX2" fmla="*/ 13644 w 1436575"/>
              <a:gd name="connsiteY2" fmla="*/ 1331546 h 1994260"/>
              <a:gd name="connsiteX3" fmla="*/ 0 w 1436575"/>
              <a:gd name="connsiteY3" fmla="*/ 1994260 h 1994260"/>
              <a:gd name="connsiteX4" fmla="*/ 1436575 w 1436575"/>
              <a:gd name="connsiteY4" fmla="*/ 1971114 h 1994260"/>
              <a:gd name="connsiteX5" fmla="*/ 1425134 w 1436575"/>
              <a:gd name="connsiteY5" fmla="*/ 1433105 h 1994260"/>
              <a:gd name="connsiteX6" fmla="*/ 1095959 w 1436575"/>
              <a:gd name="connsiteY6" fmla="*/ 0 h 1994260"/>
              <a:gd name="connsiteX7" fmla="*/ 425328 w 1436575"/>
              <a:gd name="connsiteY7" fmla="*/ 3104 h 1994260"/>
              <a:gd name="connsiteX0" fmla="*/ 421448 w 1432695"/>
              <a:gd name="connsiteY0" fmla="*/ 3104 h 1971114"/>
              <a:gd name="connsiteX1" fmla="*/ 0 w 1432695"/>
              <a:gd name="connsiteY1" fmla="*/ 834879 h 1971114"/>
              <a:gd name="connsiteX2" fmla="*/ 9764 w 1432695"/>
              <a:gd name="connsiteY2" fmla="*/ 1331546 h 1971114"/>
              <a:gd name="connsiteX3" fmla="*/ 7347 w 1432695"/>
              <a:gd name="connsiteY3" fmla="*/ 1967862 h 1971114"/>
              <a:gd name="connsiteX4" fmla="*/ 1432695 w 1432695"/>
              <a:gd name="connsiteY4" fmla="*/ 1971114 h 1971114"/>
              <a:gd name="connsiteX5" fmla="*/ 1421254 w 1432695"/>
              <a:gd name="connsiteY5" fmla="*/ 1433105 h 1971114"/>
              <a:gd name="connsiteX6" fmla="*/ 1092079 w 1432695"/>
              <a:gd name="connsiteY6" fmla="*/ 0 h 1971114"/>
              <a:gd name="connsiteX7" fmla="*/ 421448 w 1432695"/>
              <a:gd name="connsiteY7" fmla="*/ 3104 h 1971114"/>
              <a:gd name="connsiteX0" fmla="*/ 421448 w 1432695"/>
              <a:gd name="connsiteY0" fmla="*/ 3104 h 1971114"/>
              <a:gd name="connsiteX1" fmla="*/ 0 w 1432695"/>
              <a:gd name="connsiteY1" fmla="*/ 834879 h 1971114"/>
              <a:gd name="connsiteX2" fmla="*/ 9764 w 1432695"/>
              <a:gd name="connsiteY2" fmla="*/ 1331546 h 1971114"/>
              <a:gd name="connsiteX3" fmla="*/ 7347 w 1432695"/>
              <a:gd name="connsiteY3" fmla="*/ 1967862 h 1971114"/>
              <a:gd name="connsiteX4" fmla="*/ 1432695 w 1432695"/>
              <a:gd name="connsiteY4" fmla="*/ 1971114 h 1971114"/>
              <a:gd name="connsiteX5" fmla="*/ 1421254 w 1432695"/>
              <a:gd name="connsiteY5" fmla="*/ 1433105 h 1971114"/>
              <a:gd name="connsiteX6" fmla="*/ 1221416 w 1432695"/>
              <a:gd name="connsiteY6" fmla="*/ 0 h 1971114"/>
              <a:gd name="connsiteX7" fmla="*/ 421448 w 1432695"/>
              <a:gd name="connsiteY7" fmla="*/ 3104 h 1971114"/>
              <a:gd name="connsiteX0" fmla="*/ 421448 w 1432695"/>
              <a:gd name="connsiteY0" fmla="*/ 9564 h 1977574"/>
              <a:gd name="connsiteX1" fmla="*/ 0 w 1432695"/>
              <a:gd name="connsiteY1" fmla="*/ 841339 h 1977574"/>
              <a:gd name="connsiteX2" fmla="*/ 9764 w 1432695"/>
              <a:gd name="connsiteY2" fmla="*/ 1338006 h 1977574"/>
              <a:gd name="connsiteX3" fmla="*/ 7347 w 1432695"/>
              <a:gd name="connsiteY3" fmla="*/ 1974322 h 1977574"/>
              <a:gd name="connsiteX4" fmla="*/ 1432695 w 1432695"/>
              <a:gd name="connsiteY4" fmla="*/ 1977574 h 1977574"/>
              <a:gd name="connsiteX5" fmla="*/ 1421254 w 1432695"/>
              <a:gd name="connsiteY5" fmla="*/ 1439565 h 1977574"/>
              <a:gd name="connsiteX6" fmla="*/ 1322646 w 1432695"/>
              <a:gd name="connsiteY6" fmla="*/ 0 h 1977574"/>
              <a:gd name="connsiteX7" fmla="*/ 421448 w 1432695"/>
              <a:gd name="connsiteY7" fmla="*/ 9564 h 1977574"/>
              <a:gd name="connsiteX0" fmla="*/ 421448 w 1432695"/>
              <a:gd name="connsiteY0" fmla="*/ 9564 h 1977574"/>
              <a:gd name="connsiteX1" fmla="*/ 0 w 1432695"/>
              <a:gd name="connsiteY1" fmla="*/ 841339 h 1977574"/>
              <a:gd name="connsiteX2" fmla="*/ 9764 w 1432695"/>
              <a:gd name="connsiteY2" fmla="*/ 1338006 h 1977574"/>
              <a:gd name="connsiteX3" fmla="*/ 7347 w 1432695"/>
              <a:gd name="connsiteY3" fmla="*/ 1974322 h 1977574"/>
              <a:gd name="connsiteX4" fmla="*/ 1432695 w 1432695"/>
              <a:gd name="connsiteY4" fmla="*/ 1977574 h 1977574"/>
              <a:gd name="connsiteX5" fmla="*/ 1322646 w 1432695"/>
              <a:gd name="connsiteY5" fmla="*/ 0 h 1977574"/>
              <a:gd name="connsiteX6" fmla="*/ 421448 w 1432695"/>
              <a:gd name="connsiteY6" fmla="*/ 9564 h 1977574"/>
              <a:gd name="connsiteX0" fmla="*/ 421448 w 1436058"/>
              <a:gd name="connsiteY0" fmla="*/ 4489 h 1972499"/>
              <a:gd name="connsiteX1" fmla="*/ 0 w 1436058"/>
              <a:gd name="connsiteY1" fmla="*/ 836264 h 1972499"/>
              <a:gd name="connsiteX2" fmla="*/ 9764 w 1436058"/>
              <a:gd name="connsiteY2" fmla="*/ 1332931 h 1972499"/>
              <a:gd name="connsiteX3" fmla="*/ 7347 w 1436058"/>
              <a:gd name="connsiteY3" fmla="*/ 1969247 h 1972499"/>
              <a:gd name="connsiteX4" fmla="*/ 1432695 w 1436058"/>
              <a:gd name="connsiteY4" fmla="*/ 1972499 h 1972499"/>
              <a:gd name="connsiteX5" fmla="*/ 1436058 w 1436058"/>
              <a:gd name="connsiteY5" fmla="*/ 0 h 1972499"/>
              <a:gd name="connsiteX6" fmla="*/ 421448 w 1436058"/>
              <a:gd name="connsiteY6" fmla="*/ 4489 h 1972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6058" h="1972499">
                <a:moveTo>
                  <a:pt x="421448" y="4489"/>
                </a:moveTo>
                <a:lnTo>
                  <a:pt x="0" y="836264"/>
                </a:lnTo>
                <a:cubicBezTo>
                  <a:pt x="1383" y="1001820"/>
                  <a:pt x="8381" y="1167375"/>
                  <a:pt x="9764" y="1332931"/>
                </a:cubicBezTo>
                <a:cubicBezTo>
                  <a:pt x="8958" y="1545036"/>
                  <a:pt x="8153" y="1757142"/>
                  <a:pt x="7347" y="1969247"/>
                </a:cubicBezTo>
                <a:lnTo>
                  <a:pt x="1432695" y="1972499"/>
                </a:lnTo>
                <a:lnTo>
                  <a:pt x="1436058" y="0"/>
                </a:lnTo>
                <a:lnTo>
                  <a:pt x="421448" y="448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State of the Art in Update Processing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4" y="1981200"/>
            <a:ext cx="5113190" cy="3166461"/>
          </a:xfrm>
        </p:spPr>
        <p:txBody>
          <a:bodyPr>
            <a:normAutofit/>
          </a:bodyPr>
          <a:lstStyle/>
          <a:p>
            <a:r>
              <a:rPr lang="en-US" dirty="0" smtClean="0"/>
              <a:t>Views: logical relations derived from a query’s results</a:t>
            </a:r>
          </a:p>
          <a:p>
            <a:pPr>
              <a:spcBef>
                <a:spcPts val="800"/>
              </a:spcBef>
            </a:pPr>
            <a:r>
              <a:rPr lang="en-US" dirty="0" smtClean="0"/>
              <a:t>Incremental view maintenance</a:t>
            </a:r>
          </a:p>
          <a:p>
            <a:pPr marL="576263" lvl="1" indent="-280988"/>
            <a:r>
              <a:rPr lang="en-US" dirty="0" smtClean="0"/>
              <a:t>Mechanism: delta queries</a:t>
            </a:r>
          </a:p>
          <a:p>
            <a:pPr marL="922338" lvl="2" indent="-280988"/>
            <a:r>
              <a:rPr lang="en-US" dirty="0" smtClean="0"/>
              <a:t>Simpler than view definition query</a:t>
            </a:r>
          </a:p>
          <a:p>
            <a:pPr marL="576263" lvl="1" indent="-280988"/>
            <a:r>
              <a:rPr lang="en-US" dirty="0" smtClean="0"/>
              <a:t>But… delta queries still processed with classical QP engine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26180" y="3594930"/>
            <a:ext cx="660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⨝</a:t>
            </a:r>
            <a:endParaRPr lang="en-US" sz="5400" dirty="0"/>
          </a:p>
        </p:txBody>
      </p:sp>
      <p:sp>
        <p:nvSpPr>
          <p:cNvPr id="17" name="TextBox 16"/>
          <p:cNvSpPr txBox="1"/>
          <p:nvPr/>
        </p:nvSpPr>
        <p:spPr>
          <a:xfrm>
            <a:off x="6781800" y="2988307"/>
            <a:ext cx="495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∑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5397354" y="4107359"/>
            <a:ext cx="1101298" cy="5792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 flipH="1">
            <a:off x="6940178" y="4261125"/>
            <a:ext cx="654796" cy="5258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7292757" y="2819417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6699424" y="3663741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530499" y="3283803"/>
            <a:ext cx="12682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990000"/>
                </a:solidFill>
                <a:latin typeface="Corbel"/>
                <a:cs typeface="Corbel"/>
              </a:rPr>
              <a:t>Delta query</a:t>
            </a:r>
            <a:endParaRPr lang="en-US" sz="2400" b="1" dirty="0">
              <a:solidFill>
                <a:srgbClr val="990000"/>
              </a:solidFill>
              <a:latin typeface="Corbel"/>
              <a:cs typeface="Corbel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191000" y="63246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Delta tables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8600" y="4876800"/>
            <a:ext cx="389878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lvl="0" indent="-280988" defTabSz="914400" eaLnBrk="0" fontAlgn="base" hangingPunct="0"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Char char=""/>
            </a:pPr>
            <a:r>
              <a:rPr lang="en-US" sz="1900" dirty="0" smtClean="0">
                <a:solidFill>
                  <a:srgbClr val="262626"/>
                </a:solidFill>
                <a:latin typeface="Corbel"/>
                <a:cs typeface="Corbel"/>
              </a:rPr>
              <a:t>Well-studied through 1980-today:</a:t>
            </a:r>
          </a:p>
          <a:p>
            <a:pPr marL="454025" lvl="1" indent="-280988" defTabSz="9144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[</a:t>
            </a:r>
            <a:r>
              <a:rPr lang="en-US" sz="1700" dirty="0" err="1" smtClean="0">
                <a:solidFill>
                  <a:srgbClr val="262626"/>
                </a:solidFill>
                <a:latin typeface="Corbel"/>
                <a:cs typeface="Corbel"/>
              </a:rPr>
              <a:t>Roussopoulos</a:t>
            </a: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, 1991; Yan and Larson, 1995; Colby et al, 1996; </a:t>
            </a:r>
            <a:r>
              <a:rPr lang="en-US" sz="1700" dirty="0" err="1" smtClean="0">
                <a:solidFill>
                  <a:srgbClr val="262626"/>
                </a:solidFill>
                <a:latin typeface="Corbel"/>
                <a:cs typeface="Corbel"/>
              </a:rPr>
              <a:t>Kotidis</a:t>
            </a: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 and </a:t>
            </a:r>
            <a:r>
              <a:rPr lang="en-US" sz="1700" dirty="0" err="1" smtClean="0">
                <a:solidFill>
                  <a:srgbClr val="262626"/>
                </a:solidFill>
                <a:latin typeface="Corbel"/>
                <a:cs typeface="Corbel"/>
              </a:rPr>
              <a:t>Roussopoulos</a:t>
            </a: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, 2001; Zhou et al, 2007]</a:t>
            </a:r>
          </a:p>
          <a:p>
            <a:endParaRPr lang="en-US" dirty="0"/>
          </a:p>
        </p:txBody>
      </p:sp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7315200" y="1981200"/>
          <a:ext cx="1013086" cy="7670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013086"/>
              </a:tblGrid>
              <a:tr h="29817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holds</a:t>
                      </a:r>
                      <a:endParaRPr lang="en-US" sz="1800" dirty="0"/>
                    </a:p>
                  </a:txBody>
                  <a:tcPr/>
                </a:tc>
              </a:tr>
              <a:tr h="30860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-14500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2" name="Table 41"/>
          <p:cNvGraphicFramePr>
            <a:graphicFrameLocks noGrp="1"/>
          </p:cNvGraphicFramePr>
          <p:nvPr/>
        </p:nvGraphicFramePr>
        <p:xfrm>
          <a:off x="6629400" y="4953000"/>
          <a:ext cx="2173998" cy="1280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73822"/>
                <a:gridCol w="470379"/>
                <a:gridCol w="453942"/>
                <a:gridCol w="518791"/>
                <a:gridCol w="457064"/>
              </a:tblGrid>
              <a:tr h="16510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150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3" name="Table 42"/>
          <p:cNvGraphicFramePr>
            <a:graphicFrameLocks noGrp="1"/>
          </p:cNvGraphicFramePr>
          <p:nvPr/>
        </p:nvGraphicFramePr>
        <p:xfrm>
          <a:off x="4191001" y="4803067"/>
          <a:ext cx="2133599" cy="12929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7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7620000" y="45074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Base tables</a:t>
            </a:r>
            <a:endParaRPr lang="en-US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/>
          <p:cNvSpPr/>
          <p:nvPr/>
        </p:nvSpPr>
        <p:spPr>
          <a:xfrm>
            <a:off x="6459344" y="1876476"/>
            <a:ext cx="2538202" cy="4447961"/>
          </a:xfrm>
          <a:custGeom>
            <a:avLst/>
            <a:gdLst>
              <a:gd name="connsiteX0" fmla="*/ 10411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53124 h 1979452"/>
              <a:gd name="connsiteX3" fmla="*/ 606359 w 2311027"/>
              <a:gd name="connsiteY3" fmla="*/ 1487449 h 1979452"/>
              <a:gd name="connsiteX4" fmla="*/ 606359 w 2311027"/>
              <a:gd name="connsiteY4" fmla="*/ 1979452 h 1979452"/>
              <a:gd name="connsiteX5" fmla="*/ 2311027 w 2311027"/>
              <a:gd name="connsiteY5" fmla="*/ 1979452 h 1979452"/>
              <a:gd name="connsiteX6" fmla="*/ 2299586 w 2311027"/>
              <a:gd name="connsiteY6" fmla="*/ 1212843 h 1979452"/>
              <a:gd name="connsiteX7" fmla="*/ 1441532 w 2311027"/>
              <a:gd name="connsiteY7" fmla="*/ 0 h 1979452"/>
              <a:gd name="connsiteX8" fmla="*/ 1041106 w 2311027"/>
              <a:gd name="connsiteY8" fmla="*/ 11442 h 1979452"/>
              <a:gd name="connsiteX0" fmla="*/ 10411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487449 h 1979452"/>
              <a:gd name="connsiteX4" fmla="*/ 606359 w 2311027"/>
              <a:gd name="connsiteY4" fmla="*/ 1979452 h 1979452"/>
              <a:gd name="connsiteX5" fmla="*/ 2311027 w 2311027"/>
              <a:gd name="connsiteY5" fmla="*/ 1979452 h 1979452"/>
              <a:gd name="connsiteX6" fmla="*/ 2299586 w 2311027"/>
              <a:gd name="connsiteY6" fmla="*/ 1212843 h 1979452"/>
              <a:gd name="connsiteX7" fmla="*/ 1441532 w 2311027"/>
              <a:gd name="connsiteY7" fmla="*/ 0 h 1979452"/>
              <a:gd name="connsiteX8" fmla="*/ 1041106 w 2311027"/>
              <a:gd name="connsiteY8" fmla="*/ 11442 h 1979452"/>
              <a:gd name="connsiteX0" fmla="*/ 10411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979452 h 1979452"/>
              <a:gd name="connsiteX4" fmla="*/ 2311027 w 2311027"/>
              <a:gd name="connsiteY4" fmla="*/ 1979452 h 1979452"/>
              <a:gd name="connsiteX5" fmla="*/ 2299586 w 2311027"/>
              <a:gd name="connsiteY5" fmla="*/ 1212843 h 1979452"/>
              <a:gd name="connsiteX6" fmla="*/ 1441532 w 2311027"/>
              <a:gd name="connsiteY6" fmla="*/ 0 h 1979452"/>
              <a:gd name="connsiteX7" fmla="*/ 1041106 w 2311027"/>
              <a:gd name="connsiteY7" fmla="*/ 11442 h 1979452"/>
              <a:gd name="connsiteX0" fmla="*/ 5839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979452 h 1979452"/>
              <a:gd name="connsiteX4" fmla="*/ 2311027 w 2311027"/>
              <a:gd name="connsiteY4" fmla="*/ 1979452 h 1979452"/>
              <a:gd name="connsiteX5" fmla="*/ 2299586 w 2311027"/>
              <a:gd name="connsiteY5" fmla="*/ 1212843 h 1979452"/>
              <a:gd name="connsiteX6" fmla="*/ 1441532 w 2311027"/>
              <a:gd name="connsiteY6" fmla="*/ 0 h 1979452"/>
              <a:gd name="connsiteX7" fmla="*/ 583906 w 2311027"/>
              <a:gd name="connsiteY7" fmla="*/ 11442 h 1979452"/>
              <a:gd name="connsiteX0" fmla="*/ 5839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979452 h 1979452"/>
              <a:gd name="connsiteX4" fmla="*/ 2311027 w 2311027"/>
              <a:gd name="connsiteY4" fmla="*/ 1979452 h 1979452"/>
              <a:gd name="connsiteX5" fmla="*/ 2299586 w 2311027"/>
              <a:gd name="connsiteY5" fmla="*/ 1212843 h 1979452"/>
              <a:gd name="connsiteX6" fmla="*/ 1060532 w 2311027"/>
              <a:gd name="connsiteY6" fmla="*/ 0 h 1979452"/>
              <a:gd name="connsiteX7" fmla="*/ 583906 w 2311027"/>
              <a:gd name="connsiteY7" fmla="*/ 11442 h 1979452"/>
              <a:gd name="connsiteX0" fmla="*/ 5839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979452 h 1979452"/>
              <a:gd name="connsiteX4" fmla="*/ 2311027 w 2311027"/>
              <a:gd name="connsiteY4" fmla="*/ 1979452 h 1979452"/>
              <a:gd name="connsiteX5" fmla="*/ 1842386 w 2311027"/>
              <a:gd name="connsiteY5" fmla="*/ 1441443 h 1979452"/>
              <a:gd name="connsiteX6" fmla="*/ 1060532 w 2311027"/>
              <a:gd name="connsiteY6" fmla="*/ 0 h 1979452"/>
              <a:gd name="connsiteX7" fmla="*/ 583906 w 2311027"/>
              <a:gd name="connsiteY7" fmla="*/ 11442 h 1979452"/>
              <a:gd name="connsiteX0" fmla="*/ 583906 w 1853827"/>
              <a:gd name="connsiteY0" fmla="*/ 11442 h 1979452"/>
              <a:gd name="connsiteX1" fmla="*/ 11441 w 1853827"/>
              <a:gd name="connsiteY1" fmla="*/ 1144192 h 1979452"/>
              <a:gd name="connsiteX2" fmla="*/ 0 w 1853827"/>
              <a:gd name="connsiteY2" fmla="*/ 1482445 h 1979452"/>
              <a:gd name="connsiteX3" fmla="*/ 606359 w 1853827"/>
              <a:gd name="connsiteY3" fmla="*/ 1979452 h 1979452"/>
              <a:gd name="connsiteX4" fmla="*/ 1853827 w 1853827"/>
              <a:gd name="connsiteY4" fmla="*/ 1979452 h 1979452"/>
              <a:gd name="connsiteX5" fmla="*/ 1842386 w 1853827"/>
              <a:gd name="connsiteY5" fmla="*/ 1441443 h 1979452"/>
              <a:gd name="connsiteX6" fmla="*/ 1060532 w 1853827"/>
              <a:gd name="connsiteY6" fmla="*/ 0 h 1979452"/>
              <a:gd name="connsiteX7" fmla="*/ 583906 w 1853827"/>
              <a:gd name="connsiteY7" fmla="*/ 11442 h 1979452"/>
              <a:gd name="connsiteX0" fmla="*/ 583906 w 1853827"/>
              <a:gd name="connsiteY0" fmla="*/ 0 h 1968010"/>
              <a:gd name="connsiteX1" fmla="*/ 11441 w 1853827"/>
              <a:gd name="connsiteY1" fmla="*/ 1132750 h 1968010"/>
              <a:gd name="connsiteX2" fmla="*/ 0 w 1853827"/>
              <a:gd name="connsiteY2" fmla="*/ 1471003 h 1968010"/>
              <a:gd name="connsiteX3" fmla="*/ 606359 w 1853827"/>
              <a:gd name="connsiteY3" fmla="*/ 1968010 h 1968010"/>
              <a:gd name="connsiteX4" fmla="*/ 1853827 w 1853827"/>
              <a:gd name="connsiteY4" fmla="*/ 1968010 h 1968010"/>
              <a:gd name="connsiteX5" fmla="*/ 1842386 w 1853827"/>
              <a:gd name="connsiteY5" fmla="*/ 1430001 h 1968010"/>
              <a:gd name="connsiteX6" fmla="*/ 1053347 w 1853827"/>
              <a:gd name="connsiteY6" fmla="*/ 2528 h 1968010"/>
              <a:gd name="connsiteX7" fmla="*/ 583906 w 1853827"/>
              <a:gd name="connsiteY7" fmla="*/ 0 h 1968010"/>
              <a:gd name="connsiteX0" fmla="*/ 583906 w 1853827"/>
              <a:gd name="connsiteY0" fmla="*/ 6208 h 1974218"/>
              <a:gd name="connsiteX1" fmla="*/ 11441 w 1853827"/>
              <a:gd name="connsiteY1" fmla="*/ 1138958 h 1974218"/>
              <a:gd name="connsiteX2" fmla="*/ 0 w 1853827"/>
              <a:gd name="connsiteY2" fmla="*/ 1477211 h 1974218"/>
              <a:gd name="connsiteX3" fmla="*/ 606359 w 1853827"/>
              <a:gd name="connsiteY3" fmla="*/ 1974218 h 1974218"/>
              <a:gd name="connsiteX4" fmla="*/ 1853827 w 1853827"/>
              <a:gd name="connsiteY4" fmla="*/ 1974218 h 1974218"/>
              <a:gd name="connsiteX5" fmla="*/ 1842386 w 1853827"/>
              <a:gd name="connsiteY5" fmla="*/ 1436209 h 1974218"/>
              <a:gd name="connsiteX6" fmla="*/ 1207832 w 1853827"/>
              <a:gd name="connsiteY6" fmla="*/ 0 h 1974218"/>
              <a:gd name="connsiteX7" fmla="*/ 583906 w 1853827"/>
              <a:gd name="connsiteY7" fmla="*/ 6208 h 1974218"/>
              <a:gd name="connsiteX0" fmla="*/ 583906 w 1853827"/>
              <a:gd name="connsiteY0" fmla="*/ 3104 h 1971114"/>
              <a:gd name="connsiteX1" fmla="*/ 11441 w 1853827"/>
              <a:gd name="connsiteY1" fmla="*/ 1135854 h 1971114"/>
              <a:gd name="connsiteX2" fmla="*/ 0 w 1853827"/>
              <a:gd name="connsiteY2" fmla="*/ 1474107 h 1971114"/>
              <a:gd name="connsiteX3" fmla="*/ 606359 w 1853827"/>
              <a:gd name="connsiteY3" fmla="*/ 1971114 h 1971114"/>
              <a:gd name="connsiteX4" fmla="*/ 1853827 w 1853827"/>
              <a:gd name="connsiteY4" fmla="*/ 1971114 h 1971114"/>
              <a:gd name="connsiteX5" fmla="*/ 1842386 w 1853827"/>
              <a:gd name="connsiteY5" fmla="*/ 1433105 h 1971114"/>
              <a:gd name="connsiteX6" fmla="*/ 1038976 w 1853827"/>
              <a:gd name="connsiteY6" fmla="*/ 0 h 1971114"/>
              <a:gd name="connsiteX7" fmla="*/ 583906 w 1853827"/>
              <a:gd name="connsiteY7" fmla="*/ 3104 h 1971114"/>
              <a:gd name="connsiteX0" fmla="*/ 583906 w 1853827"/>
              <a:gd name="connsiteY0" fmla="*/ 3104 h 1971114"/>
              <a:gd name="connsiteX1" fmla="*/ 11441 w 1853827"/>
              <a:gd name="connsiteY1" fmla="*/ 1135854 h 1971114"/>
              <a:gd name="connsiteX2" fmla="*/ 0 w 1853827"/>
              <a:gd name="connsiteY2" fmla="*/ 1474107 h 1971114"/>
              <a:gd name="connsiteX3" fmla="*/ 606359 w 1853827"/>
              <a:gd name="connsiteY3" fmla="*/ 1971114 h 1971114"/>
              <a:gd name="connsiteX4" fmla="*/ 1853827 w 1853827"/>
              <a:gd name="connsiteY4" fmla="*/ 1971114 h 1971114"/>
              <a:gd name="connsiteX5" fmla="*/ 1842386 w 1853827"/>
              <a:gd name="connsiteY5" fmla="*/ 1433105 h 1971114"/>
              <a:gd name="connsiteX6" fmla="*/ 1513211 w 1853827"/>
              <a:gd name="connsiteY6" fmla="*/ 0 h 1971114"/>
              <a:gd name="connsiteX7" fmla="*/ 583906 w 1853827"/>
              <a:gd name="connsiteY7" fmla="*/ 3104 h 1971114"/>
              <a:gd name="connsiteX0" fmla="*/ 842580 w 1853827"/>
              <a:gd name="connsiteY0" fmla="*/ 3104 h 1971114"/>
              <a:gd name="connsiteX1" fmla="*/ 11441 w 1853827"/>
              <a:gd name="connsiteY1" fmla="*/ 1135854 h 1971114"/>
              <a:gd name="connsiteX2" fmla="*/ 0 w 1853827"/>
              <a:gd name="connsiteY2" fmla="*/ 1474107 h 1971114"/>
              <a:gd name="connsiteX3" fmla="*/ 606359 w 1853827"/>
              <a:gd name="connsiteY3" fmla="*/ 1971114 h 1971114"/>
              <a:gd name="connsiteX4" fmla="*/ 1853827 w 1853827"/>
              <a:gd name="connsiteY4" fmla="*/ 1971114 h 1971114"/>
              <a:gd name="connsiteX5" fmla="*/ 1842386 w 1853827"/>
              <a:gd name="connsiteY5" fmla="*/ 1433105 h 1971114"/>
              <a:gd name="connsiteX6" fmla="*/ 1513211 w 1853827"/>
              <a:gd name="connsiteY6" fmla="*/ 0 h 1971114"/>
              <a:gd name="connsiteX7" fmla="*/ 842580 w 1853827"/>
              <a:gd name="connsiteY7" fmla="*/ 3104 h 1971114"/>
              <a:gd name="connsiteX0" fmla="*/ 842580 w 1853827"/>
              <a:gd name="connsiteY0" fmla="*/ 3104 h 1971114"/>
              <a:gd name="connsiteX1" fmla="*/ 313227 w 1853827"/>
              <a:gd name="connsiteY1" fmla="*/ 831728 h 1971114"/>
              <a:gd name="connsiteX2" fmla="*/ 0 w 1853827"/>
              <a:gd name="connsiteY2" fmla="*/ 1474107 h 1971114"/>
              <a:gd name="connsiteX3" fmla="*/ 606359 w 1853827"/>
              <a:gd name="connsiteY3" fmla="*/ 1971114 h 1971114"/>
              <a:gd name="connsiteX4" fmla="*/ 1853827 w 1853827"/>
              <a:gd name="connsiteY4" fmla="*/ 1971114 h 1971114"/>
              <a:gd name="connsiteX5" fmla="*/ 1842386 w 1853827"/>
              <a:gd name="connsiteY5" fmla="*/ 1433105 h 1971114"/>
              <a:gd name="connsiteX6" fmla="*/ 1513211 w 1853827"/>
              <a:gd name="connsiteY6" fmla="*/ 0 h 1971114"/>
              <a:gd name="connsiteX7" fmla="*/ 842580 w 1853827"/>
              <a:gd name="connsiteY7" fmla="*/ 3104 h 1971114"/>
              <a:gd name="connsiteX0" fmla="*/ 540794 w 1552041"/>
              <a:gd name="connsiteY0" fmla="*/ 3104 h 1971114"/>
              <a:gd name="connsiteX1" fmla="*/ 11441 w 1552041"/>
              <a:gd name="connsiteY1" fmla="*/ 831728 h 1971114"/>
              <a:gd name="connsiteX2" fmla="*/ 0 w 1552041"/>
              <a:gd name="connsiteY2" fmla="*/ 1305148 h 1971114"/>
              <a:gd name="connsiteX3" fmla="*/ 304573 w 1552041"/>
              <a:gd name="connsiteY3" fmla="*/ 1971114 h 1971114"/>
              <a:gd name="connsiteX4" fmla="*/ 1552041 w 1552041"/>
              <a:gd name="connsiteY4" fmla="*/ 1971114 h 1971114"/>
              <a:gd name="connsiteX5" fmla="*/ 1540600 w 1552041"/>
              <a:gd name="connsiteY5" fmla="*/ 1433105 h 1971114"/>
              <a:gd name="connsiteX6" fmla="*/ 1211425 w 1552041"/>
              <a:gd name="connsiteY6" fmla="*/ 0 h 1971114"/>
              <a:gd name="connsiteX7" fmla="*/ 540794 w 1552041"/>
              <a:gd name="connsiteY7" fmla="*/ 3104 h 1971114"/>
              <a:gd name="connsiteX0" fmla="*/ 540794 w 1552041"/>
              <a:gd name="connsiteY0" fmla="*/ 3104 h 1982063"/>
              <a:gd name="connsiteX1" fmla="*/ 11441 w 1552041"/>
              <a:gd name="connsiteY1" fmla="*/ 831728 h 1982063"/>
              <a:gd name="connsiteX2" fmla="*/ 0 w 1552041"/>
              <a:gd name="connsiteY2" fmla="*/ 1305148 h 1982063"/>
              <a:gd name="connsiteX3" fmla="*/ 185160 w 1552041"/>
              <a:gd name="connsiteY3" fmla="*/ 1982063 h 1982063"/>
              <a:gd name="connsiteX4" fmla="*/ 304573 w 1552041"/>
              <a:gd name="connsiteY4" fmla="*/ 1971114 h 1982063"/>
              <a:gd name="connsiteX5" fmla="*/ 1552041 w 1552041"/>
              <a:gd name="connsiteY5" fmla="*/ 1971114 h 1982063"/>
              <a:gd name="connsiteX6" fmla="*/ 1540600 w 1552041"/>
              <a:gd name="connsiteY6" fmla="*/ 1433105 h 1982063"/>
              <a:gd name="connsiteX7" fmla="*/ 1211425 w 1552041"/>
              <a:gd name="connsiteY7" fmla="*/ 0 h 1982063"/>
              <a:gd name="connsiteX8" fmla="*/ 540794 w 1552041"/>
              <a:gd name="connsiteY8" fmla="*/ 3104 h 1982063"/>
              <a:gd name="connsiteX0" fmla="*/ 540794 w 1552041"/>
              <a:gd name="connsiteY0" fmla="*/ 3104 h 1971114"/>
              <a:gd name="connsiteX1" fmla="*/ 11441 w 1552041"/>
              <a:gd name="connsiteY1" fmla="*/ 831728 h 1971114"/>
              <a:gd name="connsiteX2" fmla="*/ 0 w 1552041"/>
              <a:gd name="connsiteY2" fmla="*/ 1305148 h 1971114"/>
              <a:gd name="connsiteX3" fmla="*/ 195054 w 1552041"/>
              <a:gd name="connsiteY3" fmla="*/ 1942649 h 1971114"/>
              <a:gd name="connsiteX4" fmla="*/ 304573 w 1552041"/>
              <a:gd name="connsiteY4" fmla="*/ 1971114 h 1971114"/>
              <a:gd name="connsiteX5" fmla="*/ 1552041 w 1552041"/>
              <a:gd name="connsiteY5" fmla="*/ 1971114 h 1971114"/>
              <a:gd name="connsiteX6" fmla="*/ 1540600 w 1552041"/>
              <a:gd name="connsiteY6" fmla="*/ 1433105 h 1971114"/>
              <a:gd name="connsiteX7" fmla="*/ 1211425 w 1552041"/>
              <a:gd name="connsiteY7" fmla="*/ 0 h 1971114"/>
              <a:gd name="connsiteX8" fmla="*/ 540794 w 1552041"/>
              <a:gd name="connsiteY8" fmla="*/ 3104 h 1971114"/>
              <a:gd name="connsiteX0" fmla="*/ 540794 w 1552041"/>
              <a:gd name="connsiteY0" fmla="*/ 3104 h 1971114"/>
              <a:gd name="connsiteX1" fmla="*/ 119346 w 1552041"/>
              <a:gd name="connsiteY1" fmla="*/ 834879 h 1971114"/>
              <a:gd name="connsiteX2" fmla="*/ 0 w 1552041"/>
              <a:gd name="connsiteY2" fmla="*/ 1305148 h 1971114"/>
              <a:gd name="connsiteX3" fmla="*/ 195054 w 1552041"/>
              <a:gd name="connsiteY3" fmla="*/ 1942649 h 1971114"/>
              <a:gd name="connsiteX4" fmla="*/ 304573 w 1552041"/>
              <a:gd name="connsiteY4" fmla="*/ 1971114 h 1971114"/>
              <a:gd name="connsiteX5" fmla="*/ 1552041 w 1552041"/>
              <a:gd name="connsiteY5" fmla="*/ 1971114 h 1971114"/>
              <a:gd name="connsiteX6" fmla="*/ 1540600 w 1552041"/>
              <a:gd name="connsiteY6" fmla="*/ 1433105 h 1971114"/>
              <a:gd name="connsiteX7" fmla="*/ 1211425 w 1552041"/>
              <a:gd name="connsiteY7" fmla="*/ 0 h 1971114"/>
              <a:gd name="connsiteX8" fmla="*/ 540794 w 1552041"/>
              <a:gd name="connsiteY8" fmla="*/ 3104 h 1971114"/>
              <a:gd name="connsiteX0" fmla="*/ 421448 w 1432695"/>
              <a:gd name="connsiteY0" fmla="*/ 3104 h 1971114"/>
              <a:gd name="connsiteX1" fmla="*/ 0 w 1432695"/>
              <a:gd name="connsiteY1" fmla="*/ 834879 h 1971114"/>
              <a:gd name="connsiteX2" fmla="*/ 4150 w 1432695"/>
              <a:gd name="connsiteY2" fmla="*/ 1331546 h 1971114"/>
              <a:gd name="connsiteX3" fmla="*/ 75708 w 1432695"/>
              <a:gd name="connsiteY3" fmla="*/ 1942649 h 1971114"/>
              <a:gd name="connsiteX4" fmla="*/ 185227 w 1432695"/>
              <a:gd name="connsiteY4" fmla="*/ 1971114 h 1971114"/>
              <a:gd name="connsiteX5" fmla="*/ 1432695 w 1432695"/>
              <a:gd name="connsiteY5" fmla="*/ 1971114 h 1971114"/>
              <a:gd name="connsiteX6" fmla="*/ 1421254 w 1432695"/>
              <a:gd name="connsiteY6" fmla="*/ 1433105 h 1971114"/>
              <a:gd name="connsiteX7" fmla="*/ 1092079 w 1432695"/>
              <a:gd name="connsiteY7" fmla="*/ 0 h 1971114"/>
              <a:gd name="connsiteX8" fmla="*/ 421448 w 1432695"/>
              <a:gd name="connsiteY8" fmla="*/ 3104 h 1971114"/>
              <a:gd name="connsiteX0" fmla="*/ 435521 w 1446768"/>
              <a:gd name="connsiteY0" fmla="*/ 3104 h 1971114"/>
              <a:gd name="connsiteX1" fmla="*/ 14073 w 1446768"/>
              <a:gd name="connsiteY1" fmla="*/ 834879 h 1971114"/>
              <a:gd name="connsiteX2" fmla="*/ 1383 w 1446768"/>
              <a:gd name="connsiteY2" fmla="*/ 1331546 h 1971114"/>
              <a:gd name="connsiteX3" fmla="*/ 89781 w 1446768"/>
              <a:gd name="connsiteY3" fmla="*/ 1942649 h 1971114"/>
              <a:gd name="connsiteX4" fmla="*/ 199300 w 1446768"/>
              <a:gd name="connsiteY4" fmla="*/ 1971114 h 1971114"/>
              <a:gd name="connsiteX5" fmla="*/ 1446768 w 1446768"/>
              <a:gd name="connsiteY5" fmla="*/ 1971114 h 1971114"/>
              <a:gd name="connsiteX6" fmla="*/ 1435327 w 1446768"/>
              <a:gd name="connsiteY6" fmla="*/ 1433105 h 1971114"/>
              <a:gd name="connsiteX7" fmla="*/ 1106152 w 1446768"/>
              <a:gd name="connsiteY7" fmla="*/ 0 h 1971114"/>
              <a:gd name="connsiteX8" fmla="*/ 435521 w 1446768"/>
              <a:gd name="connsiteY8" fmla="*/ 3104 h 1971114"/>
              <a:gd name="connsiteX0" fmla="*/ 421448 w 1432695"/>
              <a:gd name="connsiteY0" fmla="*/ 3104 h 1971114"/>
              <a:gd name="connsiteX1" fmla="*/ 0 w 1432695"/>
              <a:gd name="connsiteY1" fmla="*/ 834879 h 1971114"/>
              <a:gd name="connsiteX2" fmla="*/ 9764 w 1432695"/>
              <a:gd name="connsiteY2" fmla="*/ 1331546 h 1971114"/>
              <a:gd name="connsiteX3" fmla="*/ 75708 w 1432695"/>
              <a:gd name="connsiteY3" fmla="*/ 1942649 h 1971114"/>
              <a:gd name="connsiteX4" fmla="*/ 185227 w 1432695"/>
              <a:gd name="connsiteY4" fmla="*/ 1971114 h 1971114"/>
              <a:gd name="connsiteX5" fmla="*/ 1432695 w 1432695"/>
              <a:gd name="connsiteY5" fmla="*/ 1971114 h 1971114"/>
              <a:gd name="connsiteX6" fmla="*/ 1421254 w 1432695"/>
              <a:gd name="connsiteY6" fmla="*/ 1433105 h 1971114"/>
              <a:gd name="connsiteX7" fmla="*/ 1092079 w 1432695"/>
              <a:gd name="connsiteY7" fmla="*/ 0 h 1971114"/>
              <a:gd name="connsiteX8" fmla="*/ 421448 w 1432695"/>
              <a:gd name="connsiteY8" fmla="*/ 3104 h 1971114"/>
              <a:gd name="connsiteX0" fmla="*/ 425328 w 1436575"/>
              <a:gd name="connsiteY0" fmla="*/ 3104 h 1994260"/>
              <a:gd name="connsiteX1" fmla="*/ 3880 w 1436575"/>
              <a:gd name="connsiteY1" fmla="*/ 834879 h 1994260"/>
              <a:gd name="connsiteX2" fmla="*/ 13644 w 1436575"/>
              <a:gd name="connsiteY2" fmla="*/ 1331546 h 1994260"/>
              <a:gd name="connsiteX3" fmla="*/ 0 w 1436575"/>
              <a:gd name="connsiteY3" fmla="*/ 1994260 h 1994260"/>
              <a:gd name="connsiteX4" fmla="*/ 189107 w 1436575"/>
              <a:gd name="connsiteY4" fmla="*/ 1971114 h 1994260"/>
              <a:gd name="connsiteX5" fmla="*/ 1436575 w 1436575"/>
              <a:gd name="connsiteY5" fmla="*/ 1971114 h 1994260"/>
              <a:gd name="connsiteX6" fmla="*/ 1425134 w 1436575"/>
              <a:gd name="connsiteY6" fmla="*/ 1433105 h 1994260"/>
              <a:gd name="connsiteX7" fmla="*/ 1095959 w 1436575"/>
              <a:gd name="connsiteY7" fmla="*/ 0 h 1994260"/>
              <a:gd name="connsiteX8" fmla="*/ 425328 w 1436575"/>
              <a:gd name="connsiteY8" fmla="*/ 3104 h 1994260"/>
              <a:gd name="connsiteX0" fmla="*/ 425328 w 1436575"/>
              <a:gd name="connsiteY0" fmla="*/ 3104 h 1994260"/>
              <a:gd name="connsiteX1" fmla="*/ 3880 w 1436575"/>
              <a:gd name="connsiteY1" fmla="*/ 834879 h 1994260"/>
              <a:gd name="connsiteX2" fmla="*/ 13644 w 1436575"/>
              <a:gd name="connsiteY2" fmla="*/ 1331546 h 1994260"/>
              <a:gd name="connsiteX3" fmla="*/ 0 w 1436575"/>
              <a:gd name="connsiteY3" fmla="*/ 1994260 h 1994260"/>
              <a:gd name="connsiteX4" fmla="*/ 1436575 w 1436575"/>
              <a:gd name="connsiteY4" fmla="*/ 1971114 h 1994260"/>
              <a:gd name="connsiteX5" fmla="*/ 1425134 w 1436575"/>
              <a:gd name="connsiteY5" fmla="*/ 1433105 h 1994260"/>
              <a:gd name="connsiteX6" fmla="*/ 1095959 w 1436575"/>
              <a:gd name="connsiteY6" fmla="*/ 0 h 1994260"/>
              <a:gd name="connsiteX7" fmla="*/ 425328 w 1436575"/>
              <a:gd name="connsiteY7" fmla="*/ 3104 h 1994260"/>
              <a:gd name="connsiteX0" fmla="*/ 421448 w 1432695"/>
              <a:gd name="connsiteY0" fmla="*/ 3104 h 1971114"/>
              <a:gd name="connsiteX1" fmla="*/ 0 w 1432695"/>
              <a:gd name="connsiteY1" fmla="*/ 834879 h 1971114"/>
              <a:gd name="connsiteX2" fmla="*/ 9764 w 1432695"/>
              <a:gd name="connsiteY2" fmla="*/ 1331546 h 1971114"/>
              <a:gd name="connsiteX3" fmla="*/ 7347 w 1432695"/>
              <a:gd name="connsiteY3" fmla="*/ 1967862 h 1971114"/>
              <a:gd name="connsiteX4" fmla="*/ 1432695 w 1432695"/>
              <a:gd name="connsiteY4" fmla="*/ 1971114 h 1971114"/>
              <a:gd name="connsiteX5" fmla="*/ 1421254 w 1432695"/>
              <a:gd name="connsiteY5" fmla="*/ 1433105 h 1971114"/>
              <a:gd name="connsiteX6" fmla="*/ 1092079 w 1432695"/>
              <a:gd name="connsiteY6" fmla="*/ 0 h 1971114"/>
              <a:gd name="connsiteX7" fmla="*/ 421448 w 1432695"/>
              <a:gd name="connsiteY7" fmla="*/ 3104 h 1971114"/>
              <a:gd name="connsiteX0" fmla="*/ 421448 w 1432695"/>
              <a:gd name="connsiteY0" fmla="*/ 3104 h 1971114"/>
              <a:gd name="connsiteX1" fmla="*/ 0 w 1432695"/>
              <a:gd name="connsiteY1" fmla="*/ 834879 h 1971114"/>
              <a:gd name="connsiteX2" fmla="*/ 9764 w 1432695"/>
              <a:gd name="connsiteY2" fmla="*/ 1331546 h 1971114"/>
              <a:gd name="connsiteX3" fmla="*/ 7347 w 1432695"/>
              <a:gd name="connsiteY3" fmla="*/ 1967862 h 1971114"/>
              <a:gd name="connsiteX4" fmla="*/ 1432695 w 1432695"/>
              <a:gd name="connsiteY4" fmla="*/ 1971114 h 1971114"/>
              <a:gd name="connsiteX5" fmla="*/ 1421254 w 1432695"/>
              <a:gd name="connsiteY5" fmla="*/ 1433105 h 1971114"/>
              <a:gd name="connsiteX6" fmla="*/ 1221416 w 1432695"/>
              <a:gd name="connsiteY6" fmla="*/ 0 h 1971114"/>
              <a:gd name="connsiteX7" fmla="*/ 421448 w 1432695"/>
              <a:gd name="connsiteY7" fmla="*/ 3104 h 1971114"/>
              <a:gd name="connsiteX0" fmla="*/ 421448 w 1432695"/>
              <a:gd name="connsiteY0" fmla="*/ 9564 h 1977574"/>
              <a:gd name="connsiteX1" fmla="*/ 0 w 1432695"/>
              <a:gd name="connsiteY1" fmla="*/ 841339 h 1977574"/>
              <a:gd name="connsiteX2" fmla="*/ 9764 w 1432695"/>
              <a:gd name="connsiteY2" fmla="*/ 1338006 h 1977574"/>
              <a:gd name="connsiteX3" fmla="*/ 7347 w 1432695"/>
              <a:gd name="connsiteY3" fmla="*/ 1974322 h 1977574"/>
              <a:gd name="connsiteX4" fmla="*/ 1432695 w 1432695"/>
              <a:gd name="connsiteY4" fmla="*/ 1977574 h 1977574"/>
              <a:gd name="connsiteX5" fmla="*/ 1421254 w 1432695"/>
              <a:gd name="connsiteY5" fmla="*/ 1439565 h 1977574"/>
              <a:gd name="connsiteX6" fmla="*/ 1322646 w 1432695"/>
              <a:gd name="connsiteY6" fmla="*/ 0 h 1977574"/>
              <a:gd name="connsiteX7" fmla="*/ 421448 w 1432695"/>
              <a:gd name="connsiteY7" fmla="*/ 9564 h 1977574"/>
              <a:gd name="connsiteX0" fmla="*/ 421448 w 1432695"/>
              <a:gd name="connsiteY0" fmla="*/ 9564 h 1977574"/>
              <a:gd name="connsiteX1" fmla="*/ 0 w 1432695"/>
              <a:gd name="connsiteY1" fmla="*/ 841339 h 1977574"/>
              <a:gd name="connsiteX2" fmla="*/ 9764 w 1432695"/>
              <a:gd name="connsiteY2" fmla="*/ 1338006 h 1977574"/>
              <a:gd name="connsiteX3" fmla="*/ 7347 w 1432695"/>
              <a:gd name="connsiteY3" fmla="*/ 1974322 h 1977574"/>
              <a:gd name="connsiteX4" fmla="*/ 1432695 w 1432695"/>
              <a:gd name="connsiteY4" fmla="*/ 1977574 h 1977574"/>
              <a:gd name="connsiteX5" fmla="*/ 1322646 w 1432695"/>
              <a:gd name="connsiteY5" fmla="*/ 0 h 1977574"/>
              <a:gd name="connsiteX6" fmla="*/ 421448 w 1432695"/>
              <a:gd name="connsiteY6" fmla="*/ 9564 h 1977574"/>
              <a:gd name="connsiteX0" fmla="*/ 421448 w 1436058"/>
              <a:gd name="connsiteY0" fmla="*/ 4489 h 1972499"/>
              <a:gd name="connsiteX1" fmla="*/ 0 w 1436058"/>
              <a:gd name="connsiteY1" fmla="*/ 836264 h 1972499"/>
              <a:gd name="connsiteX2" fmla="*/ 9764 w 1436058"/>
              <a:gd name="connsiteY2" fmla="*/ 1332931 h 1972499"/>
              <a:gd name="connsiteX3" fmla="*/ 7347 w 1436058"/>
              <a:gd name="connsiteY3" fmla="*/ 1969247 h 1972499"/>
              <a:gd name="connsiteX4" fmla="*/ 1432695 w 1436058"/>
              <a:gd name="connsiteY4" fmla="*/ 1972499 h 1972499"/>
              <a:gd name="connsiteX5" fmla="*/ 1436058 w 1436058"/>
              <a:gd name="connsiteY5" fmla="*/ 0 h 1972499"/>
              <a:gd name="connsiteX6" fmla="*/ 421448 w 1436058"/>
              <a:gd name="connsiteY6" fmla="*/ 4489 h 1972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6058" h="1972499">
                <a:moveTo>
                  <a:pt x="421448" y="4489"/>
                </a:moveTo>
                <a:lnTo>
                  <a:pt x="0" y="836264"/>
                </a:lnTo>
                <a:cubicBezTo>
                  <a:pt x="1383" y="1001820"/>
                  <a:pt x="8381" y="1167375"/>
                  <a:pt x="9764" y="1332931"/>
                </a:cubicBezTo>
                <a:cubicBezTo>
                  <a:pt x="8958" y="1545036"/>
                  <a:pt x="8153" y="1757142"/>
                  <a:pt x="7347" y="1969247"/>
                </a:cubicBezTo>
                <a:lnTo>
                  <a:pt x="1432695" y="1972499"/>
                </a:lnTo>
                <a:lnTo>
                  <a:pt x="1436058" y="0"/>
                </a:lnTo>
                <a:lnTo>
                  <a:pt x="421448" y="448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State of the Art in Update Processing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4" y="1981200"/>
            <a:ext cx="5113190" cy="3166461"/>
          </a:xfrm>
        </p:spPr>
        <p:txBody>
          <a:bodyPr>
            <a:normAutofit/>
          </a:bodyPr>
          <a:lstStyle/>
          <a:p>
            <a:r>
              <a:rPr lang="en-US" dirty="0" smtClean="0"/>
              <a:t>Views: logical relations derived from a query’s results</a:t>
            </a:r>
          </a:p>
          <a:p>
            <a:pPr>
              <a:spcBef>
                <a:spcPts val="800"/>
              </a:spcBef>
            </a:pPr>
            <a:r>
              <a:rPr lang="en-US" dirty="0" smtClean="0"/>
              <a:t>Incremental view maintenance</a:t>
            </a:r>
          </a:p>
          <a:p>
            <a:pPr marL="576263" lvl="1" indent="-280988"/>
            <a:r>
              <a:rPr lang="en-US" dirty="0" smtClean="0"/>
              <a:t>Mechanism: delta queries</a:t>
            </a:r>
          </a:p>
          <a:p>
            <a:pPr marL="922338" lvl="2" indent="-280988"/>
            <a:r>
              <a:rPr lang="en-US" dirty="0" smtClean="0"/>
              <a:t>Simpler than view definition query</a:t>
            </a:r>
          </a:p>
          <a:p>
            <a:pPr marL="576263" lvl="1" indent="-280988"/>
            <a:r>
              <a:rPr lang="en-US" dirty="0" smtClean="0"/>
              <a:t>But… delta queries still processed with classical QP engine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26180" y="3594930"/>
            <a:ext cx="660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⨝</a:t>
            </a:r>
            <a:endParaRPr lang="en-US" sz="5400" dirty="0"/>
          </a:p>
        </p:txBody>
      </p:sp>
      <p:sp>
        <p:nvSpPr>
          <p:cNvPr id="17" name="TextBox 16"/>
          <p:cNvSpPr txBox="1"/>
          <p:nvPr/>
        </p:nvSpPr>
        <p:spPr>
          <a:xfrm>
            <a:off x="6781800" y="2988307"/>
            <a:ext cx="495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∑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5397354" y="4107359"/>
            <a:ext cx="1101298" cy="5792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 flipH="1">
            <a:off x="6940178" y="4261125"/>
            <a:ext cx="654796" cy="5258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6699424" y="3663741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394132" y="3505200"/>
            <a:ext cx="1597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990000"/>
                </a:solidFill>
                <a:latin typeface="Corbel"/>
                <a:cs typeface="Corbel"/>
              </a:rPr>
              <a:t>Delta query</a:t>
            </a:r>
            <a:endParaRPr lang="en-US" sz="2000" b="1" dirty="0">
              <a:solidFill>
                <a:srgbClr val="990000"/>
              </a:solidFill>
              <a:latin typeface="Corbel"/>
              <a:cs typeface="Corbel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191000" y="63246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Delta tables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620000" y="45074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Base tables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8600" y="4876800"/>
            <a:ext cx="389878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lvl="0" indent="-280988" defTabSz="914400" eaLnBrk="0" fontAlgn="base" hangingPunct="0"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Char char=""/>
            </a:pPr>
            <a:r>
              <a:rPr lang="en-US" sz="1900" dirty="0" smtClean="0">
                <a:solidFill>
                  <a:srgbClr val="262626"/>
                </a:solidFill>
                <a:latin typeface="Corbel"/>
                <a:cs typeface="Corbel"/>
              </a:rPr>
              <a:t>Well-studied through 1980-today:</a:t>
            </a:r>
          </a:p>
          <a:p>
            <a:pPr marL="454025" lvl="1" indent="-280988" defTabSz="9144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[</a:t>
            </a:r>
            <a:r>
              <a:rPr lang="en-US" sz="1700" dirty="0" err="1" smtClean="0">
                <a:solidFill>
                  <a:srgbClr val="262626"/>
                </a:solidFill>
                <a:latin typeface="Corbel"/>
                <a:cs typeface="Corbel"/>
              </a:rPr>
              <a:t>Roussopoulos</a:t>
            </a: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, 1991; Yan and Larson, 1995; Colby et al, 1996; </a:t>
            </a:r>
            <a:r>
              <a:rPr lang="en-US" sz="1700" dirty="0" err="1" smtClean="0">
                <a:solidFill>
                  <a:srgbClr val="262626"/>
                </a:solidFill>
                <a:latin typeface="Corbel"/>
                <a:cs typeface="Corbel"/>
              </a:rPr>
              <a:t>Kotidis</a:t>
            </a: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 and </a:t>
            </a:r>
            <a:r>
              <a:rPr lang="en-US" sz="1700" dirty="0" err="1" smtClean="0">
                <a:solidFill>
                  <a:srgbClr val="262626"/>
                </a:solidFill>
                <a:latin typeface="Corbel"/>
                <a:cs typeface="Corbel"/>
              </a:rPr>
              <a:t>Roussopoulos</a:t>
            </a: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, 2001; Zhou et al, 2007]</a:t>
            </a:r>
          </a:p>
          <a:p>
            <a:endParaRPr lang="en-US" dirty="0"/>
          </a:p>
        </p:txBody>
      </p:sp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6629400" y="4953000"/>
          <a:ext cx="2173998" cy="1280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73822"/>
                <a:gridCol w="470379"/>
                <a:gridCol w="453942"/>
                <a:gridCol w="518791"/>
                <a:gridCol w="457064"/>
              </a:tblGrid>
              <a:tr h="16510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150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5257800" y="3841818"/>
          <a:ext cx="1015981" cy="272982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48695"/>
                <a:gridCol w="148695"/>
                <a:gridCol w="148695"/>
                <a:gridCol w="261931"/>
                <a:gridCol w="307965"/>
              </a:tblGrid>
              <a:tr h="27298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/>
        </p:nvGraphicFramePr>
        <p:xfrm>
          <a:off x="4191001" y="4803067"/>
          <a:ext cx="2133599" cy="12929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8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7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6" name="Straight Connector 25"/>
          <p:cNvCxnSpPr/>
          <p:nvPr/>
        </p:nvCxnSpPr>
        <p:spPr>
          <a:xfrm rot="5400000">
            <a:off x="7292757" y="2819417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7315200" y="1981200"/>
          <a:ext cx="1013086" cy="7670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013086"/>
              </a:tblGrid>
              <a:tr h="29817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holds</a:t>
                      </a:r>
                      <a:endParaRPr lang="en-US" sz="1800" dirty="0"/>
                    </a:p>
                  </a:txBody>
                  <a:tcPr/>
                </a:tc>
              </a:tr>
              <a:tr h="30860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-14500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37"/>
          <p:cNvSpPr/>
          <p:nvPr/>
        </p:nvSpPr>
        <p:spPr>
          <a:xfrm>
            <a:off x="6459344" y="1876476"/>
            <a:ext cx="2538202" cy="4447961"/>
          </a:xfrm>
          <a:custGeom>
            <a:avLst/>
            <a:gdLst>
              <a:gd name="connsiteX0" fmla="*/ 10411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53124 h 1979452"/>
              <a:gd name="connsiteX3" fmla="*/ 606359 w 2311027"/>
              <a:gd name="connsiteY3" fmla="*/ 1487449 h 1979452"/>
              <a:gd name="connsiteX4" fmla="*/ 606359 w 2311027"/>
              <a:gd name="connsiteY4" fmla="*/ 1979452 h 1979452"/>
              <a:gd name="connsiteX5" fmla="*/ 2311027 w 2311027"/>
              <a:gd name="connsiteY5" fmla="*/ 1979452 h 1979452"/>
              <a:gd name="connsiteX6" fmla="*/ 2299586 w 2311027"/>
              <a:gd name="connsiteY6" fmla="*/ 1212843 h 1979452"/>
              <a:gd name="connsiteX7" fmla="*/ 1441532 w 2311027"/>
              <a:gd name="connsiteY7" fmla="*/ 0 h 1979452"/>
              <a:gd name="connsiteX8" fmla="*/ 1041106 w 2311027"/>
              <a:gd name="connsiteY8" fmla="*/ 11442 h 1979452"/>
              <a:gd name="connsiteX0" fmla="*/ 10411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487449 h 1979452"/>
              <a:gd name="connsiteX4" fmla="*/ 606359 w 2311027"/>
              <a:gd name="connsiteY4" fmla="*/ 1979452 h 1979452"/>
              <a:gd name="connsiteX5" fmla="*/ 2311027 w 2311027"/>
              <a:gd name="connsiteY5" fmla="*/ 1979452 h 1979452"/>
              <a:gd name="connsiteX6" fmla="*/ 2299586 w 2311027"/>
              <a:gd name="connsiteY6" fmla="*/ 1212843 h 1979452"/>
              <a:gd name="connsiteX7" fmla="*/ 1441532 w 2311027"/>
              <a:gd name="connsiteY7" fmla="*/ 0 h 1979452"/>
              <a:gd name="connsiteX8" fmla="*/ 1041106 w 2311027"/>
              <a:gd name="connsiteY8" fmla="*/ 11442 h 1979452"/>
              <a:gd name="connsiteX0" fmla="*/ 10411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979452 h 1979452"/>
              <a:gd name="connsiteX4" fmla="*/ 2311027 w 2311027"/>
              <a:gd name="connsiteY4" fmla="*/ 1979452 h 1979452"/>
              <a:gd name="connsiteX5" fmla="*/ 2299586 w 2311027"/>
              <a:gd name="connsiteY5" fmla="*/ 1212843 h 1979452"/>
              <a:gd name="connsiteX6" fmla="*/ 1441532 w 2311027"/>
              <a:gd name="connsiteY6" fmla="*/ 0 h 1979452"/>
              <a:gd name="connsiteX7" fmla="*/ 1041106 w 2311027"/>
              <a:gd name="connsiteY7" fmla="*/ 11442 h 1979452"/>
              <a:gd name="connsiteX0" fmla="*/ 5839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979452 h 1979452"/>
              <a:gd name="connsiteX4" fmla="*/ 2311027 w 2311027"/>
              <a:gd name="connsiteY4" fmla="*/ 1979452 h 1979452"/>
              <a:gd name="connsiteX5" fmla="*/ 2299586 w 2311027"/>
              <a:gd name="connsiteY5" fmla="*/ 1212843 h 1979452"/>
              <a:gd name="connsiteX6" fmla="*/ 1441532 w 2311027"/>
              <a:gd name="connsiteY6" fmla="*/ 0 h 1979452"/>
              <a:gd name="connsiteX7" fmla="*/ 583906 w 2311027"/>
              <a:gd name="connsiteY7" fmla="*/ 11442 h 1979452"/>
              <a:gd name="connsiteX0" fmla="*/ 5839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979452 h 1979452"/>
              <a:gd name="connsiteX4" fmla="*/ 2311027 w 2311027"/>
              <a:gd name="connsiteY4" fmla="*/ 1979452 h 1979452"/>
              <a:gd name="connsiteX5" fmla="*/ 2299586 w 2311027"/>
              <a:gd name="connsiteY5" fmla="*/ 1212843 h 1979452"/>
              <a:gd name="connsiteX6" fmla="*/ 1060532 w 2311027"/>
              <a:gd name="connsiteY6" fmla="*/ 0 h 1979452"/>
              <a:gd name="connsiteX7" fmla="*/ 583906 w 2311027"/>
              <a:gd name="connsiteY7" fmla="*/ 11442 h 1979452"/>
              <a:gd name="connsiteX0" fmla="*/ 5839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979452 h 1979452"/>
              <a:gd name="connsiteX4" fmla="*/ 2311027 w 2311027"/>
              <a:gd name="connsiteY4" fmla="*/ 1979452 h 1979452"/>
              <a:gd name="connsiteX5" fmla="*/ 1842386 w 2311027"/>
              <a:gd name="connsiteY5" fmla="*/ 1441443 h 1979452"/>
              <a:gd name="connsiteX6" fmla="*/ 1060532 w 2311027"/>
              <a:gd name="connsiteY6" fmla="*/ 0 h 1979452"/>
              <a:gd name="connsiteX7" fmla="*/ 583906 w 2311027"/>
              <a:gd name="connsiteY7" fmla="*/ 11442 h 1979452"/>
              <a:gd name="connsiteX0" fmla="*/ 583906 w 1853827"/>
              <a:gd name="connsiteY0" fmla="*/ 11442 h 1979452"/>
              <a:gd name="connsiteX1" fmla="*/ 11441 w 1853827"/>
              <a:gd name="connsiteY1" fmla="*/ 1144192 h 1979452"/>
              <a:gd name="connsiteX2" fmla="*/ 0 w 1853827"/>
              <a:gd name="connsiteY2" fmla="*/ 1482445 h 1979452"/>
              <a:gd name="connsiteX3" fmla="*/ 606359 w 1853827"/>
              <a:gd name="connsiteY3" fmla="*/ 1979452 h 1979452"/>
              <a:gd name="connsiteX4" fmla="*/ 1853827 w 1853827"/>
              <a:gd name="connsiteY4" fmla="*/ 1979452 h 1979452"/>
              <a:gd name="connsiteX5" fmla="*/ 1842386 w 1853827"/>
              <a:gd name="connsiteY5" fmla="*/ 1441443 h 1979452"/>
              <a:gd name="connsiteX6" fmla="*/ 1060532 w 1853827"/>
              <a:gd name="connsiteY6" fmla="*/ 0 h 1979452"/>
              <a:gd name="connsiteX7" fmla="*/ 583906 w 1853827"/>
              <a:gd name="connsiteY7" fmla="*/ 11442 h 1979452"/>
              <a:gd name="connsiteX0" fmla="*/ 583906 w 1853827"/>
              <a:gd name="connsiteY0" fmla="*/ 0 h 1968010"/>
              <a:gd name="connsiteX1" fmla="*/ 11441 w 1853827"/>
              <a:gd name="connsiteY1" fmla="*/ 1132750 h 1968010"/>
              <a:gd name="connsiteX2" fmla="*/ 0 w 1853827"/>
              <a:gd name="connsiteY2" fmla="*/ 1471003 h 1968010"/>
              <a:gd name="connsiteX3" fmla="*/ 606359 w 1853827"/>
              <a:gd name="connsiteY3" fmla="*/ 1968010 h 1968010"/>
              <a:gd name="connsiteX4" fmla="*/ 1853827 w 1853827"/>
              <a:gd name="connsiteY4" fmla="*/ 1968010 h 1968010"/>
              <a:gd name="connsiteX5" fmla="*/ 1842386 w 1853827"/>
              <a:gd name="connsiteY5" fmla="*/ 1430001 h 1968010"/>
              <a:gd name="connsiteX6" fmla="*/ 1053347 w 1853827"/>
              <a:gd name="connsiteY6" fmla="*/ 2528 h 1968010"/>
              <a:gd name="connsiteX7" fmla="*/ 583906 w 1853827"/>
              <a:gd name="connsiteY7" fmla="*/ 0 h 1968010"/>
              <a:gd name="connsiteX0" fmla="*/ 583906 w 1853827"/>
              <a:gd name="connsiteY0" fmla="*/ 6208 h 1974218"/>
              <a:gd name="connsiteX1" fmla="*/ 11441 w 1853827"/>
              <a:gd name="connsiteY1" fmla="*/ 1138958 h 1974218"/>
              <a:gd name="connsiteX2" fmla="*/ 0 w 1853827"/>
              <a:gd name="connsiteY2" fmla="*/ 1477211 h 1974218"/>
              <a:gd name="connsiteX3" fmla="*/ 606359 w 1853827"/>
              <a:gd name="connsiteY3" fmla="*/ 1974218 h 1974218"/>
              <a:gd name="connsiteX4" fmla="*/ 1853827 w 1853827"/>
              <a:gd name="connsiteY4" fmla="*/ 1974218 h 1974218"/>
              <a:gd name="connsiteX5" fmla="*/ 1842386 w 1853827"/>
              <a:gd name="connsiteY5" fmla="*/ 1436209 h 1974218"/>
              <a:gd name="connsiteX6" fmla="*/ 1207832 w 1853827"/>
              <a:gd name="connsiteY6" fmla="*/ 0 h 1974218"/>
              <a:gd name="connsiteX7" fmla="*/ 583906 w 1853827"/>
              <a:gd name="connsiteY7" fmla="*/ 6208 h 1974218"/>
              <a:gd name="connsiteX0" fmla="*/ 583906 w 1853827"/>
              <a:gd name="connsiteY0" fmla="*/ 3104 h 1971114"/>
              <a:gd name="connsiteX1" fmla="*/ 11441 w 1853827"/>
              <a:gd name="connsiteY1" fmla="*/ 1135854 h 1971114"/>
              <a:gd name="connsiteX2" fmla="*/ 0 w 1853827"/>
              <a:gd name="connsiteY2" fmla="*/ 1474107 h 1971114"/>
              <a:gd name="connsiteX3" fmla="*/ 606359 w 1853827"/>
              <a:gd name="connsiteY3" fmla="*/ 1971114 h 1971114"/>
              <a:gd name="connsiteX4" fmla="*/ 1853827 w 1853827"/>
              <a:gd name="connsiteY4" fmla="*/ 1971114 h 1971114"/>
              <a:gd name="connsiteX5" fmla="*/ 1842386 w 1853827"/>
              <a:gd name="connsiteY5" fmla="*/ 1433105 h 1971114"/>
              <a:gd name="connsiteX6" fmla="*/ 1038976 w 1853827"/>
              <a:gd name="connsiteY6" fmla="*/ 0 h 1971114"/>
              <a:gd name="connsiteX7" fmla="*/ 583906 w 1853827"/>
              <a:gd name="connsiteY7" fmla="*/ 3104 h 1971114"/>
              <a:gd name="connsiteX0" fmla="*/ 583906 w 1853827"/>
              <a:gd name="connsiteY0" fmla="*/ 3104 h 1971114"/>
              <a:gd name="connsiteX1" fmla="*/ 11441 w 1853827"/>
              <a:gd name="connsiteY1" fmla="*/ 1135854 h 1971114"/>
              <a:gd name="connsiteX2" fmla="*/ 0 w 1853827"/>
              <a:gd name="connsiteY2" fmla="*/ 1474107 h 1971114"/>
              <a:gd name="connsiteX3" fmla="*/ 606359 w 1853827"/>
              <a:gd name="connsiteY3" fmla="*/ 1971114 h 1971114"/>
              <a:gd name="connsiteX4" fmla="*/ 1853827 w 1853827"/>
              <a:gd name="connsiteY4" fmla="*/ 1971114 h 1971114"/>
              <a:gd name="connsiteX5" fmla="*/ 1842386 w 1853827"/>
              <a:gd name="connsiteY5" fmla="*/ 1433105 h 1971114"/>
              <a:gd name="connsiteX6" fmla="*/ 1513211 w 1853827"/>
              <a:gd name="connsiteY6" fmla="*/ 0 h 1971114"/>
              <a:gd name="connsiteX7" fmla="*/ 583906 w 1853827"/>
              <a:gd name="connsiteY7" fmla="*/ 3104 h 1971114"/>
              <a:gd name="connsiteX0" fmla="*/ 842580 w 1853827"/>
              <a:gd name="connsiteY0" fmla="*/ 3104 h 1971114"/>
              <a:gd name="connsiteX1" fmla="*/ 11441 w 1853827"/>
              <a:gd name="connsiteY1" fmla="*/ 1135854 h 1971114"/>
              <a:gd name="connsiteX2" fmla="*/ 0 w 1853827"/>
              <a:gd name="connsiteY2" fmla="*/ 1474107 h 1971114"/>
              <a:gd name="connsiteX3" fmla="*/ 606359 w 1853827"/>
              <a:gd name="connsiteY3" fmla="*/ 1971114 h 1971114"/>
              <a:gd name="connsiteX4" fmla="*/ 1853827 w 1853827"/>
              <a:gd name="connsiteY4" fmla="*/ 1971114 h 1971114"/>
              <a:gd name="connsiteX5" fmla="*/ 1842386 w 1853827"/>
              <a:gd name="connsiteY5" fmla="*/ 1433105 h 1971114"/>
              <a:gd name="connsiteX6" fmla="*/ 1513211 w 1853827"/>
              <a:gd name="connsiteY6" fmla="*/ 0 h 1971114"/>
              <a:gd name="connsiteX7" fmla="*/ 842580 w 1853827"/>
              <a:gd name="connsiteY7" fmla="*/ 3104 h 1971114"/>
              <a:gd name="connsiteX0" fmla="*/ 842580 w 1853827"/>
              <a:gd name="connsiteY0" fmla="*/ 3104 h 1971114"/>
              <a:gd name="connsiteX1" fmla="*/ 313227 w 1853827"/>
              <a:gd name="connsiteY1" fmla="*/ 831728 h 1971114"/>
              <a:gd name="connsiteX2" fmla="*/ 0 w 1853827"/>
              <a:gd name="connsiteY2" fmla="*/ 1474107 h 1971114"/>
              <a:gd name="connsiteX3" fmla="*/ 606359 w 1853827"/>
              <a:gd name="connsiteY3" fmla="*/ 1971114 h 1971114"/>
              <a:gd name="connsiteX4" fmla="*/ 1853827 w 1853827"/>
              <a:gd name="connsiteY4" fmla="*/ 1971114 h 1971114"/>
              <a:gd name="connsiteX5" fmla="*/ 1842386 w 1853827"/>
              <a:gd name="connsiteY5" fmla="*/ 1433105 h 1971114"/>
              <a:gd name="connsiteX6" fmla="*/ 1513211 w 1853827"/>
              <a:gd name="connsiteY6" fmla="*/ 0 h 1971114"/>
              <a:gd name="connsiteX7" fmla="*/ 842580 w 1853827"/>
              <a:gd name="connsiteY7" fmla="*/ 3104 h 1971114"/>
              <a:gd name="connsiteX0" fmla="*/ 540794 w 1552041"/>
              <a:gd name="connsiteY0" fmla="*/ 3104 h 1971114"/>
              <a:gd name="connsiteX1" fmla="*/ 11441 w 1552041"/>
              <a:gd name="connsiteY1" fmla="*/ 831728 h 1971114"/>
              <a:gd name="connsiteX2" fmla="*/ 0 w 1552041"/>
              <a:gd name="connsiteY2" fmla="*/ 1305148 h 1971114"/>
              <a:gd name="connsiteX3" fmla="*/ 304573 w 1552041"/>
              <a:gd name="connsiteY3" fmla="*/ 1971114 h 1971114"/>
              <a:gd name="connsiteX4" fmla="*/ 1552041 w 1552041"/>
              <a:gd name="connsiteY4" fmla="*/ 1971114 h 1971114"/>
              <a:gd name="connsiteX5" fmla="*/ 1540600 w 1552041"/>
              <a:gd name="connsiteY5" fmla="*/ 1433105 h 1971114"/>
              <a:gd name="connsiteX6" fmla="*/ 1211425 w 1552041"/>
              <a:gd name="connsiteY6" fmla="*/ 0 h 1971114"/>
              <a:gd name="connsiteX7" fmla="*/ 540794 w 1552041"/>
              <a:gd name="connsiteY7" fmla="*/ 3104 h 1971114"/>
              <a:gd name="connsiteX0" fmla="*/ 540794 w 1552041"/>
              <a:gd name="connsiteY0" fmla="*/ 3104 h 1982063"/>
              <a:gd name="connsiteX1" fmla="*/ 11441 w 1552041"/>
              <a:gd name="connsiteY1" fmla="*/ 831728 h 1982063"/>
              <a:gd name="connsiteX2" fmla="*/ 0 w 1552041"/>
              <a:gd name="connsiteY2" fmla="*/ 1305148 h 1982063"/>
              <a:gd name="connsiteX3" fmla="*/ 185160 w 1552041"/>
              <a:gd name="connsiteY3" fmla="*/ 1982063 h 1982063"/>
              <a:gd name="connsiteX4" fmla="*/ 304573 w 1552041"/>
              <a:gd name="connsiteY4" fmla="*/ 1971114 h 1982063"/>
              <a:gd name="connsiteX5" fmla="*/ 1552041 w 1552041"/>
              <a:gd name="connsiteY5" fmla="*/ 1971114 h 1982063"/>
              <a:gd name="connsiteX6" fmla="*/ 1540600 w 1552041"/>
              <a:gd name="connsiteY6" fmla="*/ 1433105 h 1982063"/>
              <a:gd name="connsiteX7" fmla="*/ 1211425 w 1552041"/>
              <a:gd name="connsiteY7" fmla="*/ 0 h 1982063"/>
              <a:gd name="connsiteX8" fmla="*/ 540794 w 1552041"/>
              <a:gd name="connsiteY8" fmla="*/ 3104 h 1982063"/>
              <a:gd name="connsiteX0" fmla="*/ 540794 w 1552041"/>
              <a:gd name="connsiteY0" fmla="*/ 3104 h 1971114"/>
              <a:gd name="connsiteX1" fmla="*/ 11441 w 1552041"/>
              <a:gd name="connsiteY1" fmla="*/ 831728 h 1971114"/>
              <a:gd name="connsiteX2" fmla="*/ 0 w 1552041"/>
              <a:gd name="connsiteY2" fmla="*/ 1305148 h 1971114"/>
              <a:gd name="connsiteX3" fmla="*/ 195054 w 1552041"/>
              <a:gd name="connsiteY3" fmla="*/ 1942649 h 1971114"/>
              <a:gd name="connsiteX4" fmla="*/ 304573 w 1552041"/>
              <a:gd name="connsiteY4" fmla="*/ 1971114 h 1971114"/>
              <a:gd name="connsiteX5" fmla="*/ 1552041 w 1552041"/>
              <a:gd name="connsiteY5" fmla="*/ 1971114 h 1971114"/>
              <a:gd name="connsiteX6" fmla="*/ 1540600 w 1552041"/>
              <a:gd name="connsiteY6" fmla="*/ 1433105 h 1971114"/>
              <a:gd name="connsiteX7" fmla="*/ 1211425 w 1552041"/>
              <a:gd name="connsiteY7" fmla="*/ 0 h 1971114"/>
              <a:gd name="connsiteX8" fmla="*/ 540794 w 1552041"/>
              <a:gd name="connsiteY8" fmla="*/ 3104 h 1971114"/>
              <a:gd name="connsiteX0" fmla="*/ 540794 w 1552041"/>
              <a:gd name="connsiteY0" fmla="*/ 3104 h 1971114"/>
              <a:gd name="connsiteX1" fmla="*/ 119346 w 1552041"/>
              <a:gd name="connsiteY1" fmla="*/ 834879 h 1971114"/>
              <a:gd name="connsiteX2" fmla="*/ 0 w 1552041"/>
              <a:gd name="connsiteY2" fmla="*/ 1305148 h 1971114"/>
              <a:gd name="connsiteX3" fmla="*/ 195054 w 1552041"/>
              <a:gd name="connsiteY3" fmla="*/ 1942649 h 1971114"/>
              <a:gd name="connsiteX4" fmla="*/ 304573 w 1552041"/>
              <a:gd name="connsiteY4" fmla="*/ 1971114 h 1971114"/>
              <a:gd name="connsiteX5" fmla="*/ 1552041 w 1552041"/>
              <a:gd name="connsiteY5" fmla="*/ 1971114 h 1971114"/>
              <a:gd name="connsiteX6" fmla="*/ 1540600 w 1552041"/>
              <a:gd name="connsiteY6" fmla="*/ 1433105 h 1971114"/>
              <a:gd name="connsiteX7" fmla="*/ 1211425 w 1552041"/>
              <a:gd name="connsiteY7" fmla="*/ 0 h 1971114"/>
              <a:gd name="connsiteX8" fmla="*/ 540794 w 1552041"/>
              <a:gd name="connsiteY8" fmla="*/ 3104 h 1971114"/>
              <a:gd name="connsiteX0" fmla="*/ 421448 w 1432695"/>
              <a:gd name="connsiteY0" fmla="*/ 3104 h 1971114"/>
              <a:gd name="connsiteX1" fmla="*/ 0 w 1432695"/>
              <a:gd name="connsiteY1" fmla="*/ 834879 h 1971114"/>
              <a:gd name="connsiteX2" fmla="*/ 4150 w 1432695"/>
              <a:gd name="connsiteY2" fmla="*/ 1331546 h 1971114"/>
              <a:gd name="connsiteX3" fmla="*/ 75708 w 1432695"/>
              <a:gd name="connsiteY3" fmla="*/ 1942649 h 1971114"/>
              <a:gd name="connsiteX4" fmla="*/ 185227 w 1432695"/>
              <a:gd name="connsiteY4" fmla="*/ 1971114 h 1971114"/>
              <a:gd name="connsiteX5" fmla="*/ 1432695 w 1432695"/>
              <a:gd name="connsiteY5" fmla="*/ 1971114 h 1971114"/>
              <a:gd name="connsiteX6" fmla="*/ 1421254 w 1432695"/>
              <a:gd name="connsiteY6" fmla="*/ 1433105 h 1971114"/>
              <a:gd name="connsiteX7" fmla="*/ 1092079 w 1432695"/>
              <a:gd name="connsiteY7" fmla="*/ 0 h 1971114"/>
              <a:gd name="connsiteX8" fmla="*/ 421448 w 1432695"/>
              <a:gd name="connsiteY8" fmla="*/ 3104 h 1971114"/>
              <a:gd name="connsiteX0" fmla="*/ 435521 w 1446768"/>
              <a:gd name="connsiteY0" fmla="*/ 3104 h 1971114"/>
              <a:gd name="connsiteX1" fmla="*/ 14073 w 1446768"/>
              <a:gd name="connsiteY1" fmla="*/ 834879 h 1971114"/>
              <a:gd name="connsiteX2" fmla="*/ 1383 w 1446768"/>
              <a:gd name="connsiteY2" fmla="*/ 1331546 h 1971114"/>
              <a:gd name="connsiteX3" fmla="*/ 89781 w 1446768"/>
              <a:gd name="connsiteY3" fmla="*/ 1942649 h 1971114"/>
              <a:gd name="connsiteX4" fmla="*/ 199300 w 1446768"/>
              <a:gd name="connsiteY4" fmla="*/ 1971114 h 1971114"/>
              <a:gd name="connsiteX5" fmla="*/ 1446768 w 1446768"/>
              <a:gd name="connsiteY5" fmla="*/ 1971114 h 1971114"/>
              <a:gd name="connsiteX6" fmla="*/ 1435327 w 1446768"/>
              <a:gd name="connsiteY6" fmla="*/ 1433105 h 1971114"/>
              <a:gd name="connsiteX7" fmla="*/ 1106152 w 1446768"/>
              <a:gd name="connsiteY7" fmla="*/ 0 h 1971114"/>
              <a:gd name="connsiteX8" fmla="*/ 435521 w 1446768"/>
              <a:gd name="connsiteY8" fmla="*/ 3104 h 1971114"/>
              <a:gd name="connsiteX0" fmla="*/ 421448 w 1432695"/>
              <a:gd name="connsiteY0" fmla="*/ 3104 h 1971114"/>
              <a:gd name="connsiteX1" fmla="*/ 0 w 1432695"/>
              <a:gd name="connsiteY1" fmla="*/ 834879 h 1971114"/>
              <a:gd name="connsiteX2" fmla="*/ 9764 w 1432695"/>
              <a:gd name="connsiteY2" fmla="*/ 1331546 h 1971114"/>
              <a:gd name="connsiteX3" fmla="*/ 75708 w 1432695"/>
              <a:gd name="connsiteY3" fmla="*/ 1942649 h 1971114"/>
              <a:gd name="connsiteX4" fmla="*/ 185227 w 1432695"/>
              <a:gd name="connsiteY4" fmla="*/ 1971114 h 1971114"/>
              <a:gd name="connsiteX5" fmla="*/ 1432695 w 1432695"/>
              <a:gd name="connsiteY5" fmla="*/ 1971114 h 1971114"/>
              <a:gd name="connsiteX6" fmla="*/ 1421254 w 1432695"/>
              <a:gd name="connsiteY6" fmla="*/ 1433105 h 1971114"/>
              <a:gd name="connsiteX7" fmla="*/ 1092079 w 1432695"/>
              <a:gd name="connsiteY7" fmla="*/ 0 h 1971114"/>
              <a:gd name="connsiteX8" fmla="*/ 421448 w 1432695"/>
              <a:gd name="connsiteY8" fmla="*/ 3104 h 1971114"/>
              <a:gd name="connsiteX0" fmla="*/ 425328 w 1436575"/>
              <a:gd name="connsiteY0" fmla="*/ 3104 h 1994260"/>
              <a:gd name="connsiteX1" fmla="*/ 3880 w 1436575"/>
              <a:gd name="connsiteY1" fmla="*/ 834879 h 1994260"/>
              <a:gd name="connsiteX2" fmla="*/ 13644 w 1436575"/>
              <a:gd name="connsiteY2" fmla="*/ 1331546 h 1994260"/>
              <a:gd name="connsiteX3" fmla="*/ 0 w 1436575"/>
              <a:gd name="connsiteY3" fmla="*/ 1994260 h 1994260"/>
              <a:gd name="connsiteX4" fmla="*/ 189107 w 1436575"/>
              <a:gd name="connsiteY4" fmla="*/ 1971114 h 1994260"/>
              <a:gd name="connsiteX5" fmla="*/ 1436575 w 1436575"/>
              <a:gd name="connsiteY5" fmla="*/ 1971114 h 1994260"/>
              <a:gd name="connsiteX6" fmla="*/ 1425134 w 1436575"/>
              <a:gd name="connsiteY6" fmla="*/ 1433105 h 1994260"/>
              <a:gd name="connsiteX7" fmla="*/ 1095959 w 1436575"/>
              <a:gd name="connsiteY7" fmla="*/ 0 h 1994260"/>
              <a:gd name="connsiteX8" fmla="*/ 425328 w 1436575"/>
              <a:gd name="connsiteY8" fmla="*/ 3104 h 1994260"/>
              <a:gd name="connsiteX0" fmla="*/ 425328 w 1436575"/>
              <a:gd name="connsiteY0" fmla="*/ 3104 h 1994260"/>
              <a:gd name="connsiteX1" fmla="*/ 3880 w 1436575"/>
              <a:gd name="connsiteY1" fmla="*/ 834879 h 1994260"/>
              <a:gd name="connsiteX2" fmla="*/ 13644 w 1436575"/>
              <a:gd name="connsiteY2" fmla="*/ 1331546 h 1994260"/>
              <a:gd name="connsiteX3" fmla="*/ 0 w 1436575"/>
              <a:gd name="connsiteY3" fmla="*/ 1994260 h 1994260"/>
              <a:gd name="connsiteX4" fmla="*/ 1436575 w 1436575"/>
              <a:gd name="connsiteY4" fmla="*/ 1971114 h 1994260"/>
              <a:gd name="connsiteX5" fmla="*/ 1425134 w 1436575"/>
              <a:gd name="connsiteY5" fmla="*/ 1433105 h 1994260"/>
              <a:gd name="connsiteX6" fmla="*/ 1095959 w 1436575"/>
              <a:gd name="connsiteY6" fmla="*/ 0 h 1994260"/>
              <a:gd name="connsiteX7" fmla="*/ 425328 w 1436575"/>
              <a:gd name="connsiteY7" fmla="*/ 3104 h 1994260"/>
              <a:gd name="connsiteX0" fmla="*/ 421448 w 1432695"/>
              <a:gd name="connsiteY0" fmla="*/ 3104 h 1971114"/>
              <a:gd name="connsiteX1" fmla="*/ 0 w 1432695"/>
              <a:gd name="connsiteY1" fmla="*/ 834879 h 1971114"/>
              <a:gd name="connsiteX2" fmla="*/ 9764 w 1432695"/>
              <a:gd name="connsiteY2" fmla="*/ 1331546 h 1971114"/>
              <a:gd name="connsiteX3" fmla="*/ 7347 w 1432695"/>
              <a:gd name="connsiteY3" fmla="*/ 1967862 h 1971114"/>
              <a:gd name="connsiteX4" fmla="*/ 1432695 w 1432695"/>
              <a:gd name="connsiteY4" fmla="*/ 1971114 h 1971114"/>
              <a:gd name="connsiteX5" fmla="*/ 1421254 w 1432695"/>
              <a:gd name="connsiteY5" fmla="*/ 1433105 h 1971114"/>
              <a:gd name="connsiteX6" fmla="*/ 1092079 w 1432695"/>
              <a:gd name="connsiteY6" fmla="*/ 0 h 1971114"/>
              <a:gd name="connsiteX7" fmla="*/ 421448 w 1432695"/>
              <a:gd name="connsiteY7" fmla="*/ 3104 h 1971114"/>
              <a:gd name="connsiteX0" fmla="*/ 421448 w 1432695"/>
              <a:gd name="connsiteY0" fmla="*/ 3104 h 1971114"/>
              <a:gd name="connsiteX1" fmla="*/ 0 w 1432695"/>
              <a:gd name="connsiteY1" fmla="*/ 834879 h 1971114"/>
              <a:gd name="connsiteX2" fmla="*/ 9764 w 1432695"/>
              <a:gd name="connsiteY2" fmla="*/ 1331546 h 1971114"/>
              <a:gd name="connsiteX3" fmla="*/ 7347 w 1432695"/>
              <a:gd name="connsiteY3" fmla="*/ 1967862 h 1971114"/>
              <a:gd name="connsiteX4" fmla="*/ 1432695 w 1432695"/>
              <a:gd name="connsiteY4" fmla="*/ 1971114 h 1971114"/>
              <a:gd name="connsiteX5" fmla="*/ 1421254 w 1432695"/>
              <a:gd name="connsiteY5" fmla="*/ 1433105 h 1971114"/>
              <a:gd name="connsiteX6" fmla="*/ 1221416 w 1432695"/>
              <a:gd name="connsiteY6" fmla="*/ 0 h 1971114"/>
              <a:gd name="connsiteX7" fmla="*/ 421448 w 1432695"/>
              <a:gd name="connsiteY7" fmla="*/ 3104 h 1971114"/>
              <a:gd name="connsiteX0" fmla="*/ 421448 w 1432695"/>
              <a:gd name="connsiteY0" fmla="*/ 9564 h 1977574"/>
              <a:gd name="connsiteX1" fmla="*/ 0 w 1432695"/>
              <a:gd name="connsiteY1" fmla="*/ 841339 h 1977574"/>
              <a:gd name="connsiteX2" fmla="*/ 9764 w 1432695"/>
              <a:gd name="connsiteY2" fmla="*/ 1338006 h 1977574"/>
              <a:gd name="connsiteX3" fmla="*/ 7347 w 1432695"/>
              <a:gd name="connsiteY3" fmla="*/ 1974322 h 1977574"/>
              <a:gd name="connsiteX4" fmla="*/ 1432695 w 1432695"/>
              <a:gd name="connsiteY4" fmla="*/ 1977574 h 1977574"/>
              <a:gd name="connsiteX5" fmla="*/ 1421254 w 1432695"/>
              <a:gd name="connsiteY5" fmla="*/ 1439565 h 1977574"/>
              <a:gd name="connsiteX6" fmla="*/ 1322646 w 1432695"/>
              <a:gd name="connsiteY6" fmla="*/ 0 h 1977574"/>
              <a:gd name="connsiteX7" fmla="*/ 421448 w 1432695"/>
              <a:gd name="connsiteY7" fmla="*/ 9564 h 1977574"/>
              <a:gd name="connsiteX0" fmla="*/ 421448 w 1432695"/>
              <a:gd name="connsiteY0" fmla="*/ 9564 h 1977574"/>
              <a:gd name="connsiteX1" fmla="*/ 0 w 1432695"/>
              <a:gd name="connsiteY1" fmla="*/ 841339 h 1977574"/>
              <a:gd name="connsiteX2" fmla="*/ 9764 w 1432695"/>
              <a:gd name="connsiteY2" fmla="*/ 1338006 h 1977574"/>
              <a:gd name="connsiteX3" fmla="*/ 7347 w 1432695"/>
              <a:gd name="connsiteY3" fmla="*/ 1974322 h 1977574"/>
              <a:gd name="connsiteX4" fmla="*/ 1432695 w 1432695"/>
              <a:gd name="connsiteY4" fmla="*/ 1977574 h 1977574"/>
              <a:gd name="connsiteX5" fmla="*/ 1322646 w 1432695"/>
              <a:gd name="connsiteY5" fmla="*/ 0 h 1977574"/>
              <a:gd name="connsiteX6" fmla="*/ 421448 w 1432695"/>
              <a:gd name="connsiteY6" fmla="*/ 9564 h 1977574"/>
              <a:gd name="connsiteX0" fmla="*/ 421448 w 1436058"/>
              <a:gd name="connsiteY0" fmla="*/ 4489 h 1972499"/>
              <a:gd name="connsiteX1" fmla="*/ 0 w 1436058"/>
              <a:gd name="connsiteY1" fmla="*/ 836264 h 1972499"/>
              <a:gd name="connsiteX2" fmla="*/ 9764 w 1436058"/>
              <a:gd name="connsiteY2" fmla="*/ 1332931 h 1972499"/>
              <a:gd name="connsiteX3" fmla="*/ 7347 w 1436058"/>
              <a:gd name="connsiteY3" fmla="*/ 1969247 h 1972499"/>
              <a:gd name="connsiteX4" fmla="*/ 1432695 w 1436058"/>
              <a:gd name="connsiteY4" fmla="*/ 1972499 h 1972499"/>
              <a:gd name="connsiteX5" fmla="*/ 1436058 w 1436058"/>
              <a:gd name="connsiteY5" fmla="*/ 0 h 1972499"/>
              <a:gd name="connsiteX6" fmla="*/ 421448 w 1436058"/>
              <a:gd name="connsiteY6" fmla="*/ 4489 h 1972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6058" h="1972499">
                <a:moveTo>
                  <a:pt x="421448" y="4489"/>
                </a:moveTo>
                <a:lnTo>
                  <a:pt x="0" y="836264"/>
                </a:lnTo>
                <a:cubicBezTo>
                  <a:pt x="1383" y="1001820"/>
                  <a:pt x="8381" y="1167375"/>
                  <a:pt x="9764" y="1332931"/>
                </a:cubicBezTo>
                <a:cubicBezTo>
                  <a:pt x="8958" y="1545036"/>
                  <a:pt x="8153" y="1757142"/>
                  <a:pt x="7347" y="1969247"/>
                </a:cubicBezTo>
                <a:lnTo>
                  <a:pt x="1432695" y="1972499"/>
                </a:lnTo>
                <a:lnTo>
                  <a:pt x="1436058" y="0"/>
                </a:lnTo>
                <a:lnTo>
                  <a:pt x="421448" y="448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State of the Art in Update Processing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4" y="1981200"/>
            <a:ext cx="5113190" cy="3166461"/>
          </a:xfrm>
        </p:spPr>
        <p:txBody>
          <a:bodyPr>
            <a:normAutofit/>
          </a:bodyPr>
          <a:lstStyle/>
          <a:p>
            <a:r>
              <a:rPr lang="en-US" dirty="0" smtClean="0"/>
              <a:t>Views: logical relations derived from a query’s results</a:t>
            </a:r>
          </a:p>
          <a:p>
            <a:pPr>
              <a:spcBef>
                <a:spcPts val="800"/>
              </a:spcBef>
            </a:pPr>
            <a:r>
              <a:rPr lang="en-US" dirty="0" smtClean="0"/>
              <a:t>Incremental view maintenance</a:t>
            </a:r>
          </a:p>
          <a:p>
            <a:pPr marL="576263" lvl="1" indent="-280988"/>
            <a:r>
              <a:rPr lang="en-US" dirty="0" smtClean="0"/>
              <a:t>Mechanism: delta queries</a:t>
            </a:r>
          </a:p>
          <a:p>
            <a:pPr marL="922338" lvl="2" indent="-280988"/>
            <a:r>
              <a:rPr lang="en-US" dirty="0" smtClean="0"/>
              <a:t>Simpler than view definition query</a:t>
            </a:r>
          </a:p>
          <a:p>
            <a:pPr marL="576263" lvl="1" indent="-280988"/>
            <a:r>
              <a:rPr lang="en-US" dirty="0" smtClean="0"/>
              <a:t>But… delta queries still processed with classical QP engine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26180" y="3594930"/>
            <a:ext cx="660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⨝</a:t>
            </a:r>
            <a:endParaRPr lang="en-US" sz="5400" dirty="0"/>
          </a:p>
        </p:txBody>
      </p:sp>
      <p:sp>
        <p:nvSpPr>
          <p:cNvPr id="17" name="TextBox 16"/>
          <p:cNvSpPr txBox="1"/>
          <p:nvPr/>
        </p:nvSpPr>
        <p:spPr>
          <a:xfrm>
            <a:off x="6781800" y="2988307"/>
            <a:ext cx="495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∑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5397354" y="4107359"/>
            <a:ext cx="1101298" cy="5792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 flipH="1">
            <a:off x="6940178" y="4261125"/>
            <a:ext cx="654796" cy="5258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6699424" y="3663741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394132" y="3505200"/>
            <a:ext cx="1597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990000"/>
                </a:solidFill>
                <a:latin typeface="Corbel"/>
                <a:cs typeface="Corbel"/>
              </a:rPr>
              <a:t>Delta query</a:t>
            </a:r>
            <a:endParaRPr lang="en-US" sz="2000" b="1" dirty="0">
              <a:solidFill>
                <a:srgbClr val="990000"/>
              </a:solidFill>
              <a:latin typeface="Corbel"/>
              <a:cs typeface="Corbel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191000" y="63246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Delta tables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620000" y="45074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Base tables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8600" y="4876800"/>
            <a:ext cx="389878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lvl="0" indent="-280988" defTabSz="914400" eaLnBrk="0" fontAlgn="base" hangingPunct="0"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Char char=""/>
            </a:pPr>
            <a:r>
              <a:rPr lang="en-US" sz="1900" dirty="0" smtClean="0">
                <a:solidFill>
                  <a:srgbClr val="262626"/>
                </a:solidFill>
                <a:latin typeface="Corbel"/>
                <a:cs typeface="Corbel"/>
              </a:rPr>
              <a:t>Well-studied through 1980-today:</a:t>
            </a:r>
          </a:p>
          <a:p>
            <a:pPr marL="454025" lvl="1" indent="-280988" defTabSz="9144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[</a:t>
            </a:r>
            <a:r>
              <a:rPr lang="en-US" sz="1700" dirty="0" err="1" smtClean="0">
                <a:solidFill>
                  <a:srgbClr val="262626"/>
                </a:solidFill>
                <a:latin typeface="Corbel"/>
                <a:cs typeface="Corbel"/>
              </a:rPr>
              <a:t>Roussopoulos</a:t>
            </a: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, 1991; Yan and Larson, 1995; Colby et al, 1996; </a:t>
            </a:r>
            <a:r>
              <a:rPr lang="en-US" sz="1700" dirty="0" err="1" smtClean="0">
                <a:solidFill>
                  <a:srgbClr val="262626"/>
                </a:solidFill>
                <a:latin typeface="Corbel"/>
                <a:cs typeface="Corbel"/>
              </a:rPr>
              <a:t>Kotidis</a:t>
            </a: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 and </a:t>
            </a:r>
            <a:r>
              <a:rPr lang="en-US" sz="1700" dirty="0" err="1" smtClean="0">
                <a:solidFill>
                  <a:srgbClr val="262626"/>
                </a:solidFill>
                <a:latin typeface="Corbel"/>
                <a:cs typeface="Corbel"/>
              </a:rPr>
              <a:t>Roussopoulos</a:t>
            </a: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, 2001; Zhou et al, 2007]</a:t>
            </a:r>
          </a:p>
          <a:p>
            <a:endParaRPr lang="en-US" dirty="0"/>
          </a:p>
        </p:txBody>
      </p:sp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6629400" y="4953000"/>
          <a:ext cx="2173998" cy="1280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73822"/>
                <a:gridCol w="470379"/>
                <a:gridCol w="453942"/>
                <a:gridCol w="518791"/>
                <a:gridCol w="457064"/>
              </a:tblGrid>
              <a:tr h="16510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150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5257800" y="3841818"/>
          <a:ext cx="1015981" cy="272982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48695"/>
                <a:gridCol w="148695"/>
                <a:gridCol w="148695"/>
                <a:gridCol w="261931"/>
                <a:gridCol w="307965"/>
              </a:tblGrid>
              <a:tr h="27298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/>
        </p:nvGraphicFramePr>
        <p:xfrm>
          <a:off x="4191001" y="4803067"/>
          <a:ext cx="2133599" cy="12929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8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7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7239000" y="4070418"/>
          <a:ext cx="943508" cy="272982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38088"/>
                <a:gridCol w="138088"/>
                <a:gridCol w="138088"/>
                <a:gridCol w="275265"/>
                <a:gridCol w="253979"/>
              </a:tblGrid>
              <a:tr h="27298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150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cxnSp>
        <p:nvCxnSpPr>
          <p:cNvPr id="39" name="Straight Connector 38"/>
          <p:cNvCxnSpPr/>
          <p:nvPr/>
        </p:nvCxnSpPr>
        <p:spPr>
          <a:xfrm rot="5400000">
            <a:off x="7292757" y="2819417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Table 39"/>
          <p:cNvGraphicFramePr>
            <a:graphicFrameLocks noGrp="1"/>
          </p:cNvGraphicFramePr>
          <p:nvPr/>
        </p:nvGraphicFramePr>
        <p:xfrm>
          <a:off x="7315200" y="1981200"/>
          <a:ext cx="1013086" cy="7670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013086"/>
              </a:tblGrid>
              <a:tr h="29817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holds</a:t>
                      </a:r>
                      <a:endParaRPr lang="en-US" sz="1800" dirty="0"/>
                    </a:p>
                  </a:txBody>
                  <a:tcPr/>
                </a:tc>
              </a:tr>
              <a:tr h="30860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-14500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35"/>
          <p:cNvSpPr/>
          <p:nvPr/>
        </p:nvSpPr>
        <p:spPr>
          <a:xfrm>
            <a:off x="6459344" y="1876476"/>
            <a:ext cx="2538202" cy="4447961"/>
          </a:xfrm>
          <a:custGeom>
            <a:avLst/>
            <a:gdLst>
              <a:gd name="connsiteX0" fmla="*/ 10411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53124 h 1979452"/>
              <a:gd name="connsiteX3" fmla="*/ 606359 w 2311027"/>
              <a:gd name="connsiteY3" fmla="*/ 1487449 h 1979452"/>
              <a:gd name="connsiteX4" fmla="*/ 606359 w 2311027"/>
              <a:gd name="connsiteY4" fmla="*/ 1979452 h 1979452"/>
              <a:gd name="connsiteX5" fmla="*/ 2311027 w 2311027"/>
              <a:gd name="connsiteY5" fmla="*/ 1979452 h 1979452"/>
              <a:gd name="connsiteX6" fmla="*/ 2299586 w 2311027"/>
              <a:gd name="connsiteY6" fmla="*/ 1212843 h 1979452"/>
              <a:gd name="connsiteX7" fmla="*/ 1441532 w 2311027"/>
              <a:gd name="connsiteY7" fmla="*/ 0 h 1979452"/>
              <a:gd name="connsiteX8" fmla="*/ 1041106 w 2311027"/>
              <a:gd name="connsiteY8" fmla="*/ 11442 h 1979452"/>
              <a:gd name="connsiteX0" fmla="*/ 10411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487449 h 1979452"/>
              <a:gd name="connsiteX4" fmla="*/ 606359 w 2311027"/>
              <a:gd name="connsiteY4" fmla="*/ 1979452 h 1979452"/>
              <a:gd name="connsiteX5" fmla="*/ 2311027 w 2311027"/>
              <a:gd name="connsiteY5" fmla="*/ 1979452 h 1979452"/>
              <a:gd name="connsiteX6" fmla="*/ 2299586 w 2311027"/>
              <a:gd name="connsiteY6" fmla="*/ 1212843 h 1979452"/>
              <a:gd name="connsiteX7" fmla="*/ 1441532 w 2311027"/>
              <a:gd name="connsiteY7" fmla="*/ 0 h 1979452"/>
              <a:gd name="connsiteX8" fmla="*/ 1041106 w 2311027"/>
              <a:gd name="connsiteY8" fmla="*/ 11442 h 1979452"/>
              <a:gd name="connsiteX0" fmla="*/ 10411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979452 h 1979452"/>
              <a:gd name="connsiteX4" fmla="*/ 2311027 w 2311027"/>
              <a:gd name="connsiteY4" fmla="*/ 1979452 h 1979452"/>
              <a:gd name="connsiteX5" fmla="*/ 2299586 w 2311027"/>
              <a:gd name="connsiteY5" fmla="*/ 1212843 h 1979452"/>
              <a:gd name="connsiteX6" fmla="*/ 1441532 w 2311027"/>
              <a:gd name="connsiteY6" fmla="*/ 0 h 1979452"/>
              <a:gd name="connsiteX7" fmla="*/ 1041106 w 2311027"/>
              <a:gd name="connsiteY7" fmla="*/ 11442 h 1979452"/>
              <a:gd name="connsiteX0" fmla="*/ 5839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979452 h 1979452"/>
              <a:gd name="connsiteX4" fmla="*/ 2311027 w 2311027"/>
              <a:gd name="connsiteY4" fmla="*/ 1979452 h 1979452"/>
              <a:gd name="connsiteX5" fmla="*/ 2299586 w 2311027"/>
              <a:gd name="connsiteY5" fmla="*/ 1212843 h 1979452"/>
              <a:gd name="connsiteX6" fmla="*/ 1441532 w 2311027"/>
              <a:gd name="connsiteY6" fmla="*/ 0 h 1979452"/>
              <a:gd name="connsiteX7" fmla="*/ 583906 w 2311027"/>
              <a:gd name="connsiteY7" fmla="*/ 11442 h 1979452"/>
              <a:gd name="connsiteX0" fmla="*/ 5839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979452 h 1979452"/>
              <a:gd name="connsiteX4" fmla="*/ 2311027 w 2311027"/>
              <a:gd name="connsiteY4" fmla="*/ 1979452 h 1979452"/>
              <a:gd name="connsiteX5" fmla="*/ 2299586 w 2311027"/>
              <a:gd name="connsiteY5" fmla="*/ 1212843 h 1979452"/>
              <a:gd name="connsiteX6" fmla="*/ 1060532 w 2311027"/>
              <a:gd name="connsiteY6" fmla="*/ 0 h 1979452"/>
              <a:gd name="connsiteX7" fmla="*/ 583906 w 2311027"/>
              <a:gd name="connsiteY7" fmla="*/ 11442 h 1979452"/>
              <a:gd name="connsiteX0" fmla="*/ 5839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979452 h 1979452"/>
              <a:gd name="connsiteX4" fmla="*/ 2311027 w 2311027"/>
              <a:gd name="connsiteY4" fmla="*/ 1979452 h 1979452"/>
              <a:gd name="connsiteX5" fmla="*/ 1842386 w 2311027"/>
              <a:gd name="connsiteY5" fmla="*/ 1441443 h 1979452"/>
              <a:gd name="connsiteX6" fmla="*/ 1060532 w 2311027"/>
              <a:gd name="connsiteY6" fmla="*/ 0 h 1979452"/>
              <a:gd name="connsiteX7" fmla="*/ 583906 w 2311027"/>
              <a:gd name="connsiteY7" fmla="*/ 11442 h 1979452"/>
              <a:gd name="connsiteX0" fmla="*/ 583906 w 1853827"/>
              <a:gd name="connsiteY0" fmla="*/ 11442 h 1979452"/>
              <a:gd name="connsiteX1" fmla="*/ 11441 w 1853827"/>
              <a:gd name="connsiteY1" fmla="*/ 1144192 h 1979452"/>
              <a:gd name="connsiteX2" fmla="*/ 0 w 1853827"/>
              <a:gd name="connsiteY2" fmla="*/ 1482445 h 1979452"/>
              <a:gd name="connsiteX3" fmla="*/ 606359 w 1853827"/>
              <a:gd name="connsiteY3" fmla="*/ 1979452 h 1979452"/>
              <a:gd name="connsiteX4" fmla="*/ 1853827 w 1853827"/>
              <a:gd name="connsiteY4" fmla="*/ 1979452 h 1979452"/>
              <a:gd name="connsiteX5" fmla="*/ 1842386 w 1853827"/>
              <a:gd name="connsiteY5" fmla="*/ 1441443 h 1979452"/>
              <a:gd name="connsiteX6" fmla="*/ 1060532 w 1853827"/>
              <a:gd name="connsiteY6" fmla="*/ 0 h 1979452"/>
              <a:gd name="connsiteX7" fmla="*/ 583906 w 1853827"/>
              <a:gd name="connsiteY7" fmla="*/ 11442 h 1979452"/>
              <a:gd name="connsiteX0" fmla="*/ 583906 w 1853827"/>
              <a:gd name="connsiteY0" fmla="*/ 0 h 1968010"/>
              <a:gd name="connsiteX1" fmla="*/ 11441 w 1853827"/>
              <a:gd name="connsiteY1" fmla="*/ 1132750 h 1968010"/>
              <a:gd name="connsiteX2" fmla="*/ 0 w 1853827"/>
              <a:gd name="connsiteY2" fmla="*/ 1471003 h 1968010"/>
              <a:gd name="connsiteX3" fmla="*/ 606359 w 1853827"/>
              <a:gd name="connsiteY3" fmla="*/ 1968010 h 1968010"/>
              <a:gd name="connsiteX4" fmla="*/ 1853827 w 1853827"/>
              <a:gd name="connsiteY4" fmla="*/ 1968010 h 1968010"/>
              <a:gd name="connsiteX5" fmla="*/ 1842386 w 1853827"/>
              <a:gd name="connsiteY5" fmla="*/ 1430001 h 1968010"/>
              <a:gd name="connsiteX6" fmla="*/ 1053347 w 1853827"/>
              <a:gd name="connsiteY6" fmla="*/ 2528 h 1968010"/>
              <a:gd name="connsiteX7" fmla="*/ 583906 w 1853827"/>
              <a:gd name="connsiteY7" fmla="*/ 0 h 1968010"/>
              <a:gd name="connsiteX0" fmla="*/ 583906 w 1853827"/>
              <a:gd name="connsiteY0" fmla="*/ 6208 h 1974218"/>
              <a:gd name="connsiteX1" fmla="*/ 11441 w 1853827"/>
              <a:gd name="connsiteY1" fmla="*/ 1138958 h 1974218"/>
              <a:gd name="connsiteX2" fmla="*/ 0 w 1853827"/>
              <a:gd name="connsiteY2" fmla="*/ 1477211 h 1974218"/>
              <a:gd name="connsiteX3" fmla="*/ 606359 w 1853827"/>
              <a:gd name="connsiteY3" fmla="*/ 1974218 h 1974218"/>
              <a:gd name="connsiteX4" fmla="*/ 1853827 w 1853827"/>
              <a:gd name="connsiteY4" fmla="*/ 1974218 h 1974218"/>
              <a:gd name="connsiteX5" fmla="*/ 1842386 w 1853827"/>
              <a:gd name="connsiteY5" fmla="*/ 1436209 h 1974218"/>
              <a:gd name="connsiteX6" fmla="*/ 1207832 w 1853827"/>
              <a:gd name="connsiteY6" fmla="*/ 0 h 1974218"/>
              <a:gd name="connsiteX7" fmla="*/ 583906 w 1853827"/>
              <a:gd name="connsiteY7" fmla="*/ 6208 h 1974218"/>
              <a:gd name="connsiteX0" fmla="*/ 583906 w 1853827"/>
              <a:gd name="connsiteY0" fmla="*/ 3104 h 1971114"/>
              <a:gd name="connsiteX1" fmla="*/ 11441 w 1853827"/>
              <a:gd name="connsiteY1" fmla="*/ 1135854 h 1971114"/>
              <a:gd name="connsiteX2" fmla="*/ 0 w 1853827"/>
              <a:gd name="connsiteY2" fmla="*/ 1474107 h 1971114"/>
              <a:gd name="connsiteX3" fmla="*/ 606359 w 1853827"/>
              <a:gd name="connsiteY3" fmla="*/ 1971114 h 1971114"/>
              <a:gd name="connsiteX4" fmla="*/ 1853827 w 1853827"/>
              <a:gd name="connsiteY4" fmla="*/ 1971114 h 1971114"/>
              <a:gd name="connsiteX5" fmla="*/ 1842386 w 1853827"/>
              <a:gd name="connsiteY5" fmla="*/ 1433105 h 1971114"/>
              <a:gd name="connsiteX6" fmla="*/ 1038976 w 1853827"/>
              <a:gd name="connsiteY6" fmla="*/ 0 h 1971114"/>
              <a:gd name="connsiteX7" fmla="*/ 583906 w 1853827"/>
              <a:gd name="connsiteY7" fmla="*/ 3104 h 1971114"/>
              <a:gd name="connsiteX0" fmla="*/ 583906 w 1853827"/>
              <a:gd name="connsiteY0" fmla="*/ 3104 h 1971114"/>
              <a:gd name="connsiteX1" fmla="*/ 11441 w 1853827"/>
              <a:gd name="connsiteY1" fmla="*/ 1135854 h 1971114"/>
              <a:gd name="connsiteX2" fmla="*/ 0 w 1853827"/>
              <a:gd name="connsiteY2" fmla="*/ 1474107 h 1971114"/>
              <a:gd name="connsiteX3" fmla="*/ 606359 w 1853827"/>
              <a:gd name="connsiteY3" fmla="*/ 1971114 h 1971114"/>
              <a:gd name="connsiteX4" fmla="*/ 1853827 w 1853827"/>
              <a:gd name="connsiteY4" fmla="*/ 1971114 h 1971114"/>
              <a:gd name="connsiteX5" fmla="*/ 1842386 w 1853827"/>
              <a:gd name="connsiteY5" fmla="*/ 1433105 h 1971114"/>
              <a:gd name="connsiteX6" fmla="*/ 1513211 w 1853827"/>
              <a:gd name="connsiteY6" fmla="*/ 0 h 1971114"/>
              <a:gd name="connsiteX7" fmla="*/ 583906 w 1853827"/>
              <a:gd name="connsiteY7" fmla="*/ 3104 h 1971114"/>
              <a:gd name="connsiteX0" fmla="*/ 842580 w 1853827"/>
              <a:gd name="connsiteY0" fmla="*/ 3104 h 1971114"/>
              <a:gd name="connsiteX1" fmla="*/ 11441 w 1853827"/>
              <a:gd name="connsiteY1" fmla="*/ 1135854 h 1971114"/>
              <a:gd name="connsiteX2" fmla="*/ 0 w 1853827"/>
              <a:gd name="connsiteY2" fmla="*/ 1474107 h 1971114"/>
              <a:gd name="connsiteX3" fmla="*/ 606359 w 1853827"/>
              <a:gd name="connsiteY3" fmla="*/ 1971114 h 1971114"/>
              <a:gd name="connsiteX4" fmla="*/ 1853827 w 1853827"/>
              <a:gd name="connsiteY4" fmla="*/ 1971114 h 1971114"/>
              <a:gd name="connsiteX5" fmla="*/ 1842386 w 1853827"/>
              <a:gd name="connsiteY5" fmla="*/ 1433105 h 1971114"/>
              <a:gd name="connsiteX6" fmla="*/ 1513211 w 1853827"/>
              <a:gd name="connsiteY6" fmla="*/ 0 h 1971114"/>
              <a:gd name="connsiteX7" fmla="*/ 842580 w 1853827"/>
              <a:gd name="connsiteY7" fmla="*/ 3104 h 1971114"/>
              <a:gd name="connsiteX0" fmla="*/ 842580 w 1853827"/>
              <a:gd name="connsiteY0" fmla="*/ 3104 h 1971114"/>
              <a:gd name="connsiteX1" fmla="*/ 313227 w 1853827"/>
              <a:gd name="connsiteY1" fmla="*/ 831728 h 1971114"/>
              <a:gd name="connsiteX2" fmla="*/ 0 w 1853827"/>
              <a:gd name="connsiteY2" fmla="*/ 1474107 h 1971114"/>
              <a:gd name="connsiteX3" fmla="*/ 606359 w 1853827"/>
              <a:gd name="connsiteY3" fmla="*/ 1971114 h 1971114"/>
              <a:gd name="connsiteX4" fmla="*/ 1853827 w 1853827"/>
              <a:gd name="connsiteY4" fmla="*/ 1971114 h 1971114"/>
              <a:gd name="connsiteX5" fmla="*/ 1842386 w 1853827"/>
              <a:gd name="connsiteY5" fmla="*/ 1433105 h 1971114"/>
              <a:gd name="connsiteX6" fmla="*/ 1513211 w 1853827"/>
              <a:gd name="connsiteY6" fmla="*/ 0 h 1971114"/>
              <a:gd name="connsiteX7" fmla="*/ 842580 w 1853827"/>
              <a:gd name="connsiteY7" fmla="*/ 3104 h 1971114"/>
              <a:gd name="connsiteX0" fmla="*/ 540794 w 1552041"/>
              <a:gd name="connsiteY0" fmla="*/ 3104 h 1971114"/>
              <a:gd name="connsiteX1" fmla="*/ 11441 w 1552041"/>
              <a:gd name="connsiteY1" fmla="*/ 831728 h 1971114"/>
              <a:gd name="connsiteX2" fmla="*/ 0 w 1552041"/>
              <a:gd name="connsiteY2" fmla="*/ 1305148 h 1971114"/>
              <a:gd name="connsiteX3" fmla="*/ 304573 w 1552041"/>
              <a:gd name="connsiteY3" fmla="*/ 1971114 h 1971114"/>
              <a:gd name="connsiteX4" fmla="*/ 1552041 w 1552041"/>
              <a:gd name="connsiteY4" fmla="*/ 1971114 h 1971114"/>
              <a:gd name="connsiteX5" fmla="*/ 1540600 w 1552041"/>
              <a:gd name="connsiteY5" fmla="*/ 1433105 h 1971114"/>
              <a:gd name="connsiteX6" fmla="*/ 1211425 w 1552041"/>
              <a:gd name="connsiteY6" fmla="*/ 0 h 1971114"/>
              <a:gd name="connsiteX7" fmla="*/ 540794 w 1552041"/>
              <a:gd name="connsiteY7" fmla="*/ 3104 h 1971114"/>
              <a:gd name="connsiteX0" fmla="*/ 540794 w 1552041"/>
              <a:gd name="connsiteY0" fmla="*/ 3104 h 1982063"/>
              <a:gd name="connsiteX1" fmla="*/ 11441 w 1552041"/>
              <a:gd name="connsiteY1" fmla="*/ 831728 h 1982063"/>
              <a:gd name="connsiteX2" fmla="*/ 0 w 1552041"/>
              <a:gd name="connsiteY2" fmla="*/ 1305148 h 1982063"/>
              <a:gd name="connsiteX3" fmla="*/ 185160 w 1552041"/>
              <a:gd name="connsiteY3" fmla="*/ 1982063 h 1982063"/>
              <a:gd name="connsiteX4" fmla="*/ 304573 w 1552041"/>
              <a:gd name="connsiteY4" fmla="*/ 1971114 h 1982063"/>
              <a:gd name="connsiteX5" fmla="*/ 1552041 w 1552041"/>
              <a:gd name="connsiteY5" fmla="*/ 1971114 h 1982063"/>
              <a:gd name="connsiteX6" fmla="*/ 1540600 w 1552041"/>
              <a:gd name="connsiteY6" fmla="*/ 1433105 h 1982063"/>
              <a:gd name="connsiteX7" fmla="*/ 1211425 w 1552041"/>
              <a:gd name="connsiteY7" fmla="*/ 0 h 1982063"/>
              <a:gd name="connsiteX8" fmla="*/ 540794 w 1552041"/>
              <a:gd name="connsiteY8" fmla="*/ 3104 h 1982063"/>
              <a:gd name="connsiteX0" fmla="*/ 540794 w 1552041"/>
              <a:gd name="connsiteY0" fmla="*/ 3104 h 1971114"/>
              <a:gd name="connsiteX1" fmla="*/ 11441 w 1552041"/>
              <a:gd name="connsiteY1" fmla="*/ 831728 h 1971114"/>
              <a:gd name="connsiteX2" fmla="*/ 0 w 1552041"/>
              <a:gd name="connsiteY2" fmla="*/ 1305148 h 1971114"/>
              <a:gd name="connsiteX3" fmla="*/ 195054 w 1552041"/>
              <a:gd name="connsiteY3" fmla="*/ 1942649 h 1971114"/>
              <a:gd name="connsiteX4" fmla="*/ 304573 w 1552041"/>
              <a:gd name="connsiteY4" fmla="*/ 1971114 h 1971114"/>
              <a:gd name="connsiteX5" fmla="*/ 1552041 w 1552041"/>
              <a:gd name="connsiteY5" fmla="*/ 1971114 h 1971114"/>
              <a:gd name="connsiteX6" fmla="*/ 1540600 w 1552041"/>
              <a:gd name="connsiteY6" fmla="*/ 1433105 h 1971114"/>
              <a:gd name="connsiteX7" fmla="*/ 1211425 w 1552041"/>
              <a:gd name="connsiteY7" fmla="*/ 0 h 1971114"/>
              <a:gd name="connsiteX8" fmla="*/ 540794 w 1552041"/>
              <a:gd name="connsiteY8" fmla="*/ 3104 h 1971114"/>
              <a:gd name="connsiteX0" fmla="*/ 540794 w 1552041"/>
              <a:gd name="connsiteY0" fmla="*/ 3104 h 1971114"/>
              <a:gd name="connsiteX1" fmla="*/ 119346 w 1552041"/>
              <a:gd name="connsiteY1" fmla="*/ 834879 h 1971114"/>
              <a:gd name="connsiteX2" fmla="*/ 0 w 1552041"/>
              <a:gd name="connsiteY2" fmla="*/ 1305148 h 1971114"/>
              <a:gd name="connsiteX3" fmla="*/ 195054 w 1552041"/>
              <a:gd name="connsiteY3" fmla="*/ 1942649 h 1971114"/>
              <a:gd name="connsiteX4" fmla="*/ 304573 w 1552041"/>
              <a:gd name="connsiteY4" fmla="*/ 1971114 h 1971114"/>
              <a:gd name="connsiteX5" fmla="*/ 1552041 w 1552041"/>
              <a:gd name="connsiteY5" fmla="*/ 1971114 h 1971114"/>
              <a:gd name="connsiteX6" fmla="*/ 1540600 w 1552041"/>
              <a:gd name="connsiteY6" fmla="*/ 1433105 h 1971114"/>
              <a:gd name="connsiteX7" fmla="*/ 1211425 w 1552041"/>
              <a:gd name="connsiteY7" fmla="*/ 0 h 1971114"/>
              <a:gd name="connsiteX8" fmla="*/ 540794 w 1552041"/>
              <a:gd name="connsiteY8" fmla="*/ 3104 h 1971114"/>
              <a:gd name="connsiteX0" fmla="*/ 421448 w 1432695"/>
              <a:gd name="connsiteY0" fmla="*/ 3104 h 1971114"/>
              <a:gd name="connsiteX1" fmla="*/ 0 w 1432695"/>
              <a:gd name="connsiteY1" fmla="*/ 834879 h 1971114"/>
              <a:gd name="connsiteX2" fmla="*/ 4150 w 1432695"/>
              <a:gd name="connsiteY2" fmla="*/ 1331546 h 1971114"/>
              <a:gd name="connsiteX3" fmla="*/ 75708 w 1432695"/>
              <a:gd name="connsiteY3" fmla="*/ 1942649 h 1971114"/>
              <a:gd name="connsiteX4" fmla="*/ 185227 w 1432695"/>
              <a:gd name="connsiteY4" fmla="*/ 1971114 h 1971114"/>
              <a:gd name="connsiteX5" fmla="*/ 1432695 w 1432695"/>
              <a:gd name="connsiteY5" fmla="*/ 1971114 h 1971114"/>
              <a:gd name="connsiteX6" fmla="*/ 1421254 w 1432695"/>
              <a:gd name="connsiteY6" fmla="*/ 1433105 h 1971114"/>
              <a:gd name="connsiteX7" fmla="*/ 1092079 w 1432695"/>
              <a:gd name="connsiteY7" fmla="*/ 0 h 1971114"/>
              <a:gd name="connsiteX8" fmla="*/ 421448 w 1432695"/>
              <a:gd name="connsiteY8" fmla="*/ 3104 h 1971114"/>
              <a:gd name="connsiteX0" fmla="*/ 435521 w 1446768"/>
              <a:gd name="connsiteY0" fmla="*/ 3104 h 1971114"/>
              <a:gd name="connsiteX1" fmla="*/ 14073 w 1446768"/>
              <a:gd name="connsiteY1" fmla="*/ 834879 h 1971114"/>
              <a:gd name="connsiteX2" fmla="*/ 1383 w 1446768"/>
              <a:gd name="connsiteY2" fmla="*/ 1331546 h 1971114"/>
              <a:gd name="connsiteX3" fmla="*/ 89781 w 1446768"/>
              <a:gd name="connsiteY3" fmla="*/ 1942649 h 1971114"/>
              <a:gd name="connsiteX4" fmla="*/ 199300 w 1446768"/>
              <a:gd name="connsiteY4" fmla="*/ 1971114 h 1971114"/>
              <a:gd name="connsiteX5" fmla="*/ 1446768 w 1446768"/>
              <a:gd name="connsiteY5" fmla="*/ 1971114 h 1971114"/>
              <a:gd name="connsiteX6" fmla="*/ 1435327 w 1446768"/>
              <a:gd name="connsiteY6" fmla="*/ 1433105 h 1971114"/>
              <a:gd name="connsiteX7" fmla="*/ 1106152 w 1446768"/>
              <a:gd name="connsiteY7" fmla="*/ 0 h 1971114"/>
              <a:gd name="connsiteX8" fmla="*/ 435521 w 1446768"/>
              <a:gd name="connsiteY8" fmla="*/ 3104 h 1971114"/>
              <a:gd name="connsiteX0" fmla="*/ 421448 w 1432695"/>
              <a:gd name="connsiteY0" fmla="*/ 3104 h 1971114"/>
              <a:gd name="connsiteX1" fmla="*/ 0 w 1432695"/>
              <a:gd name="connsiteY1" fmla="*/ 834879 h 1971114"/>
              <a:gd name="connsiteX2" fmla="*/ 9764 w 1432695"/>
              <a:gd name="connsiteY2" fmla="*/ 1331546 h 1971114"/>
              <a:gd name="connsiteX3" fmla="*/ 75708 w 1432695"/>
              <a:gd name="connsiteY3" fmla="*/ 1942649 h 1971114"/>
              <a:gd name="connsiteX4" fmla="*/ 185227 w 1432695"/>
              <a:gd name="connsiteY4" fmla="*/ 1971114 h 1971114"/>
              <a:gd name="connsiteX5" fmla="*/ 1432695 w 1432695"/>
              <a:gd name="connsiteY5" fmla="*/ 1971114 h 1971114"/>
              <a:gd name="connsiteX6" fmla="*/ 1421254 w 1432695"/>
              <a:gd name="connsiteY6" fmla="*/ 1433105 h 1971114"/>
              <a:gd name="connsiteX7" fmla="*/ 1092079 w 1432695"/>
              <a:gd name="connsiteY7" fmla="*/ 0 h 1971114"/>
              <a:gd name="connsiteX8" fmla="*/ 421448 w 1432695"/>
              <a:gd name="connsiteY8" fmla="*/ 3104 h 1971114"/>
              <a:gd name="connsiteX0" fmla="*/ 425328 w 1436575"/>
              <a:gd name="connsiteY0" fmla="*/ 3104 h 1994260"/>
              <a:gd name="connsiteX1" fmla="*/ 3880 w 1436575"/>
              <a:gd name="connsiteY1" fmla="*/ 834879 h 1994260"/>
              <a:gd name="connsiteX2" fmla="*/ 13644 w 1436575"/>
              <a:gd name="connsiteY2" fmla="*/ 1331546 h 1994260"/>
              <a:gd name="connsiteX3" fmla="*/ 0 w 1436575"/>
              <a:gd name="connsiteY3" fmla="*/ 1994260 h 1994260"/>
              <a:gd name="connsiteX4" fmla="*/ 189107 w 1436575"/>
              <a:gd name="connsiteY4" fmla="*/ 1971114 h 1994260"/>
              <a:gd name="connsiteX5" fmla="*/ 1436575 w 1436575"/>
              <a:gd name="connsiteY5" fmla="*/ 1971114 h 1994260"/>
              <a:gd name="connsiteX6" fmla="*/ 1425134 w 1436575"/>
              <a:gd name="connsiteY6" fmla="*/ 1433105 h 1994260"/>
              <a:gd name="connsiteX7" fmla="*/ 1095959 w 1436575"/>
              <a:gd name="connsiteY7" fmla="*/ 0 h 1994260"/>
              <a:gd name="connsiteX8" fmla="*/ 425328 w 1436575"/>
              <a:gd name="connsiteY8" fmla="*/ 3104 h 1994260"/>
              <a:gd name="connsiteX0" fmla="*/ 425328 w 1436575"/>
              <a:gd name="connsiteY0" fmla="*/ 3104 h 1994260"/>
              <a:gd name="connsiteX1" fmla="*/ 3880 w 1436575"/>
              <a:gd name="connsiteY1" fmla="*/ 834879 h 1994260"/>
              <a:gd name="connsiteX2" fmla="*/ 13644 w 1436575"/>
              <a:gd name="connsiteY2" fmla="*/ 1331546 h 1994260"/>
              <a:gd name="connsiteX3" fmla="*/ 0 w 1436575"/>
              <a:gd name="connsiteY3" fmla="*/ 1994260 h 1994260"/>
              <a:gd name="connsiteX4" fmla="*/ 1436575 w 1436575"/>
              <a:gd name="connsiteY4" fmla="*/ 1971114 h 1994260"/>
              <a:gd name="connsiteX5" fmla="*/ 1425134 w 1436575"/>
              <a:gd name="connsiteY5" fmla="*/ 1433105 h 1994260"/>
              <a:gd name="connsiteX6" fmla="*/ 1095959 w 1436575"/>
              <a:gd name="connsiteY6" fmla="*/ 0 h 1994260"/>
              <a:gd name="connsiteX7" fmla="*/ 425328 w 1436575"/>
              <a:gd name="connsiteY7" fmla="*/ 3104 h 1994260"/>
              <a:gd name="connsiteX0" fmla="*/ 421448 w 1432695"/>
              <a:gd name="connsiteY0" fmla="*/ 3104 h 1971114"/>
              <a:gd name="connsiteX1" fmla="*/ 0 w 1432695"/>
              <a:gd name="connsiteY1" fmla="*/ 834879 h 1971114"/>
              <a:gd name="connsiteX2" fmla="*/ 9764 w 1432695"/>
              <a:gd name="connsiteY2" fmla="*/ 1331546 h 1971114"/>
              <a:gd name="connsiteX3" fmla="*/ 7347 w 1432695"/>
              <a:gd name="connsiteY3" fmla="*/ 1967862 h 1971114"/>
              <a:gd name="connsiteX4" fmla="*/ 1432695 w 1432695"/>
              <a:gd name="connsiteY4" fmla="*/ 1971114 h 1971114"/>
              <a:gd name="connsiteX5" fmla="*/ 1421254 w 1432695"/>
              <a:gd name="connsiteY5" fmla="*/ 1433105 h 1971114"/>
              <a:gd name="connsiteX6" fmla="*/ 1092079 w 1432695"/>
              <a:gd name="connsiteY6" fmla="*/ 0 h 1971114"/>
              <a:gd name="connsiteX7" fmla="*/ 421448 w 1432695"/>
              <a:gd name="connsiteY7" fmla="*/ 3104 h 1971114"/>
              <a:gd name="connsiteX0" fmla="*/ 421448 w 1432695"/>
              <a:gd name="connsiteY0" fmla="*/ 3104 h 1971114"/>
              <a:gd name="connsiteX1" fmla="*/ 0 w 1432695"/>
              <a:gd name="connsiteY1" fmla="*/ 834879 h 1971114"/>
              <a:gd name="connsiteX2" fmla="*/ 9764 w 1432695"/>
              <a:gd name="connsiteY2" fmla="*/ 1331546 h 1971114"/>
              <a:gd name="connsiteX3" fmla="*/ 7347 w 1432695"/>
              <a:gd name="connsiteY3" fmla="*/ 1967862 h 1971114"/>
              <a:gd name="connsiteX4" fmla="*/ 1432695 w 1432695"/>
              <a:gd name="connsiteY4" fmla="*/ 1971114 h 1971114"/>
              <a:gd name="connsiteX5" fmla="*/ 1421254 w 1432695"/>
              <a:gd name="connsiteY5" fmla="*/ 1433105 h 1971114"/>
              <a:gd name="connsiteX6" fmla="*/ 1221416 w 1432695"/>
              <a:gd name="connsiteY6" fmla="*/ 0 h 1971114"/>
              <a:gd name="connsiteX7" fmla="*/ 421448 w 1432695"/>
              <a:gd name="connsiteY7" fmla="*/ 3104 h 1971114"/>
              <a:gd name="connsiteX0" fmla="*/ 421448 w 1432695"/>
              <a:gd name="connsiteY0" fmla="*/ 9564 h 1977574"/>
              <a:gd name="connsiteX1" fmla="*/ 0 w 1432695"/>
              <a:gd name="connsiteY1" fmla="*/ 841339 h 1977574"/>
              <a:gd name="connsiteX2" fmla="*/ 9764 w 1432695"/>
              <a:gd name="connsiteY2" fmla="*/ 1338006 h 1977574"/>
              <a:gd name="connsiteX3" fmla="*/ 7347 w 1432695"/>
              <a:gd name="connsiteY3" fmla="*/ 1974322 h 1977574"/>
              <a:gd name="connsiteX4" fmla="*/ 1432695 w 1432695"/>
              <a:gd name="connsiteY4" fmla="*/ 1977574 h 1977574"/>
              <a:gd name="connsiteX5" fmla="*/ 1421254 w 1432695"/>
              <a:gd name="connsiteY5" fmla="*/ 1439565 h 1977574"/>
              <a:gd name="connsiteX6" fmla="*/ 1322646 w 1432695"/>
              <a:gd name="connsiteY6" fmla="*/ 0 h 1977574"/>
              <a:gd name="connsiteX7" fmla="*/ 421448 w 1432695"/>
              <a:gd name="connsiteY7" fmla="*/ 9564 h 1977574"/>
              <a:gd name="connsiteX0" fmla="*/ 421448 w 1432695"/>
              <a:gd name="connsiteY0" fmla="*/ 9564 h 1977574"/>
              <a:gd name="connsiteX1" fmla="*/ 0 w 1432695"/>
              <a:gd name="connsiteY1" fmla="*/ 841339 h 1977574"/>
              <a:gd name="connsiteX2" fmla="*/ 9764 w 1432695"/>
              <a:gd name="connsiteY2" fmla="*/ 1338006 h 1977574"/>
              <a:gd name="connsiteX3" fmla="*/ 7347 w 1432695"/>
              <a:gd name="connsiteY3" fmla="*/ 1974322 h 1977574"/>
              <a:gd name="connsiteX4" fmla="*/ 1432695 w 1432695"/>
              <a:gd name="connsiteY4" fmla="*/ 1977574 h 1977574"/>
              <a:gd name="connsiteX5" fmla="*/ 1322646 w 1432695"/>
              <a:gd name="connsiteY5" fmla="*/ 0 h 1977574"/>
              <a:gd name="connsiteX6" fmla="*/ 421448 w 1432695"/>
              <a:gd name="connsiteY6" fmla="*/ 9564 h 1977574"/>
              <a:gd name="connsiteX0" fmla="*/ 421448 w 1436058"/>
              <a:gd name="connsiteY0" fmla="*/ 4489 h 1972499"/>
              <a:gd name="connsiteX1" fmla="*/ 0 w 1436058"/>
              <a:gd name="connsiteY1" fmla="*/ 836264 h 1972499"/>
              <a:gd name="connsiteX2" fmla="*/ 9764 w 1436058"/>
              <a:gd name="connsiteY2" fmla="*/ 1332931 h 1972499"/>
              <a:gd name="connsiteX3" fmla="*/ 7347 w 1436058"/>
              <a:gd name="connsiteY3" fmla="*/ 1969247 h 1972499"/>
              <a:gd name="connsiteX4" fmla="*/ 1432695 w 1436058"/>
              <a:gd name="connsiteY4" fmla="*/ 1972499 h 1972499"/>
              <a:gd name="connsiteX5" fmla="*/ 1436058 w 1436058"/>
              <a:gd name="connsiteY5" fmla="*/ 0 h 1972499"/>
              <a:gd name="connsiteX6" fmla="*/ 421448 w 1436058"/>
              <a:gd name="connsiteY6" fmla="*/ 4489 h 1972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6058" h="1972499">
                <a:moveTo>
                  <a:pt x="421448" y="4489"/>
                </a:moveTo>
                <a:lnTo>
                  <a:pt x="0" y="836264"/>
                </a:lnTo>
                <a:cubicBezTo>
                  <a:pt x="1383" y="1001820"/>
                  <a:pt x="8381" y="1167375"/>
                  <a:pt x="9764" y="1332931"/>
                </a:cubicBezTo>
                <a:cubicBezTo>
                  <a:pt x="8958" y="1545036"/>
                  <a:pt x="8153" y="1757142"/>
                  <a:pt x="7347" y="1969247"/>
                </a:cubicBezTo>
                <a:lnTo>
                  <a:pt x="1432695" y="1972499"/>
                </a:lnTo>
                <a:lnTo>
                  <a:pt x="1436058" y="0"/>
                </a:lnTo>
                <a:lnTo>
                  <a:pt x="421448" y="448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State of the Art in Update Processing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4" y="1981200"/>
            <a:ext cx="5113190" cy="3166461"/>
          </a:xfrm>
        </p:spPr>
        <p:txBody>
          <a:bodyPr>
            <a:normAutofit/>
          </a:bodyPr>
          <a:lstStyle/>
          <a:p>
            <a:r>
              <a:rPr lang="en-US" dirty="0" smtClean="0"/>
              <a:t>Views: logical relations derived from a query’s results</a:t>
            </a:r>
          </a:p>
          <a:p>
            <a:pPr>
              <a:spcBef>
                <a:spcPts val="800"/>
              </a:spcBef>
            </a:pPr>
            <a:r>
              <a:rPr lang="en-US" dirty="0" smtClean="0"/>
              <a:t>Incremental view maintenance</a:t>
            </a:r>
          </a:p>
          <a:p>
            <a:pPr marL="576263" lvl="1" indent="-280988"/>
            <a:r>
              <a:rPr lang="en-US" dirty="0" smtClean="0"/>
              <a:t>Mechanism: delta queries</a:t>
            </a:r>
          </a:p>
          <a:p>
            <a:pPr marL="922338" lvl="2" indent="-280988"/>
            <a:r>
              <a:rPr lang="en-US" dirty="0" smtClean="0"/>
              <a:t>Simpler than view definition query</a:t>
            </a:r>
          </a:p>
          <a:p>
            <a:pPr marL="576263" lvl="1" indent="-280988"/>
            <a:r>
              <a:rPr lang="en-US" dirty="0" smtClean="0"/>
              <a:t>But… delta queries still processed with classical QP engine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26180" y="3594930"/>
            <a:ext cx="660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⨝</a:t>
            </a:r>
            <a:endParaRPr lang="en-US" sz="5400" dirty="0"/>
          </a:p>
        </p:txBody>
      </p:sp>
      <p:sp>
        <p:nvSpPr>
          <p:cNvPr id="17" name="TextBox 16"/>
          <p:cNvSpPr txBox="1"/>
          <p:nvPr/>
        </p:nvSpPr>
        <p:spPr>
          <a:xfrm>
            <a:off x="6781800" y="2988307"/>
            <a:ext cx="495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∑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5397354" y="4107359"/>
            <a:ext cx="1101298" cy="5792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 flipH="1">
            <a:off x="6940178" y="4261125"/>
            <a:ext cx="654796" cy="5258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17" idx="0"/>
          </p:cNvCxnSpPr>
          <p:nvPr/>
        </p:nvCxnSpPr>
        <p:spPr>
          <a:xfrm rot="5400000">
            <a:off x="6946735" y="2749814"/>
            <a:ext cx="321307" cy="155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6699424" y="3663741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394132" y="3505200"/>
            <a:ext cx="1597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990000"/>
                </a:solidFill>
                <a:latin typeface="Corbel"/>
                <a:cs typeface="Corbel"/>
              </a:rPr>
              <a:t>Delta query</a:t>
            </a:r>
            <a:endParaRPr lang="en-US" sz="2000" b="1" dirty="0">
              <a:solidFill>
                <a:srgbClr val="990000"/>
              </a:solidFill>
              <a:latin typeface="Corbel"/>
              <a:cs typeface="Corbel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191000" y="63246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Delta tables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620000" y="45074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Base tables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8600" y="4876800"/>
            <a:ext cx="389878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lvl="0" indent="-280988" defTabSz="914400" eaLnBrk="0" fontAlgn="base" hangingPunct="0"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Char char=""/>
            </a:pPr>
            <a:r>
              <a:rPr lang="en-US" sz="1900" dirty="0" smtClean="0">
                <a:solidFill>
                  <a:srgbClr val="262626"/>
                </a:solidFill>
                <a:latin typeface="Corbel"/>
                <a:cs typeface="Corbel"/>
              </a:rPr>
              <a:t>Well-studied through 1980-today:</a:t>
            </a:r>
          </a:p>
          <a:p>
            <a:pPr marL="454025" lvl="1" indent="-280988" defTabSz="9144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[</a:t>
            </a:r>
            <a:r>
              <a:rPr lang="en-US" sz="1700" dirty="0" err="1" smtClean="0">
                <a:solidFill>
                  <a:srgbClr val="262626"/>
                </a:solidFill>
                <a:latin typeface="Corbel"/>
                <a:cs typeface="Corbel"/>
              </a:rPr>
              <a:t>Roussopoulos</a:t>
            </a: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, 1991; Yan and Larson, 1995; Colby et al, 1996; </a:t>
            </a:r>
            <a:r>
              <a:rPr lang="en-US" sz="1700" dirty="0" err="1" smtClean="0">
                <a:solidFill>
                  <a:srgbClr val="262626"/>
                </a:solidFill>
                <a:latin typeface="Corbel"/>
                <a:cs typeface="Corbel"/>
              </a:rPr>
              <a:t>Kotidis</a:t>
            </a: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 and </a:t>
            </a:r>
            <a:r>
              <a:rPr lang="en-US" sz="1700" dirty="0" err="1" smtClean="0">
                <a:solidFill>
                  <a:srgbClr val="262626"/>
                </a:solidFill>
                <a:latin typeface="Corbel"/>
                <a:cs typeface="Corbel"/>
              </a:rPr>
              <a:t>Roussopoulos</a:t>
            </a: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, 2001; Zhou et al, 2007]</a:t>
            </a:r>
          </a:p>
          <a:p>
            <a:endParaRPr lang="en-US" dirty="0"/>
          </a:p>
        </p:txBody>
      </p:sp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7239000" y="1981200"/>
          <a:ext cx="1433070" cy="10388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433070"/>
              </a:tblGrid>
              <a:tr h="29817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holds</a:t>
                      </a:r>
                      <a:endParaRPr lang="en-US" sz="1800" dirty="0"/>
                    </a:p>
                  </a:txBody>
                  <a:tcPr/>
                </a:tc>
              </a:tr>
              <a:tr h="308603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-14500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dirty="0" smtClean="0"/>
                        <a:t>+(-5000+1500+15000)</a:t>
                      </a:r>
                    </a:p>
                    <a:p>
                      <a:r>
                        <a:rPr lang="en-US" sz="1400" dirty="0" smtClean="0"/>
                        <a:t>=</a:t>
                      </a:r>
                      <a:r>
                        <a:rPr lang="en-US" sz="1400" b="1" dirty="0" smtClean="0"/>
                        <a:t>3000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6629400" y="4953000"/>
          <a:ext cx="2173998" cy="1280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73822"/>
                <a:gridCol w="470379"/>
                <a:gridCol w="453942"/>
                <a:gridCol w="518791"/>
                <a:gridCol w="457064"/>
              </a:tblGrid>
              <a:tr h="16510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150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5257800" y="3841818"/>
          <a:ext cx="1015981" cy="272982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48695"/>
                <a:gridCol w="148695"/>
                <a:gridCol w="148695"/>
                <a:gridCol w="261931"/>
                <a:gridCol w="307965"/>
              </a:tblGrid>
              <a:tr h="27298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/>
        </p:nvGraphicFramePr>
        <p:xfrm>
          <a:off x="4191001" y="4803067"/>
          <a:ext cx="2133599" cy="12929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8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7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7278837" y="3232218"/>
          <a:ext cx="718591" cy="272982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48695"/>
                <a:gridCol w="261931"/>
                <a:gridCol w="307965"/>
              </a:tblGrid>
              <a:tr h="27298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7239000" y="4070418"/>
          <a:ext cx="943508" cy="272982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38088"/>
                <a:gridCol w="138088"/>
                <a:gridCol w="138088"/>
                <a:gridCol w="275265"/>
                <a:gridCol w="253979"/>
              </a:tblGrid>
              <a:tr h="27298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150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Table 36"/>
          <p:cNvGraphicFramePr>
            <a:graphicFrameLocks noGrp="1"/>
          </p:cNvGraphicFramePr>
          <p:nvPr/>
        </p:nvGraphicFramePr>
        <p:xfrm>
          <a:off x="7997428" y="3232218"/>
          <a:ext cx="667332" cy="272982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38088"/>
                <a:gridCol w="275265"/>
                <a:gridCol w="253979"/>
              </a:tblGrid>
              <a:tr h="27298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150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State of the Art in Update Processing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4" y="1981200"/>
            <a:ext cx="5008760" cy="15240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Stream processing engines (</a:t>
            </a:r>
            <a:r>
              <a:rPr lang="en-US" dirty="0" err="1" smtClean="0"/>
              <a:t>SPEs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Assumes append-only ordered inputs</a:t>
            </a:r>
          </a:p>
          <a:p>
            <a:pPr lvl="1"/>
            <a:r>
              <a:rPr lang="en-US" dirty="0" smtClean="0"/>
              <a:t>Processes queries over </a:t>
            </a:r>
            <a:r>
              <a:rPr lang="en-US" b="1" i="1" dirty="0" smtClean="0"/>
              <a:t>windows</a:t>
            </a:r>
            <a:r>
              <a:rPr lang="en-US" dirty="0" smtClean="0"/>
              <a:t> of input data</a:t>
            </a:r>
          </a:p>
          <a:p>
            <a:pPr lvl="1"/>
            <a:r>
              <a:rPr lang="en-US" dirty="0" smtClean="0"/>
              <a:t>Windows advance over the input stream, with results produced for each window</a:t>
            </a:r>
          </a:p>
        </p:txBody>
      </p:sp>
      <p:graphicFrame>
        <p:nvGraphicFramePr>
          <p:cNvPr id="75" name="Table 74"/>
          <p:cNvGraphicFramePr>
            <a:graphicFrameLocks noGrp="1"/>
          </p:cNvGraphicFramePr>
          <p:nvPr/>
        </p:nvGraphicFramePr>
        <p:xfrm>
          <a:off x="5638800" y="2316137"/>
          <a:ext cx="2133599" cy="257309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90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6" name="Down Arrow 75"/>
          <p:cNvSpPr/>
          <p:nvPr/>
        </p:nvSpPr>
        <p:spPr>
          <a:xfrm>
            <a:off x="8031389" y="2392337"/>
            <a:ext cx="484632" cy="2573093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8139340" y="2793843"/>
            <a:ext cx="269669" cy="37023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/>
          <p:cNvCxnSpPr/>
          <p:nvPr/>
        </p:nvCxnSpPr>
        <p:spPr>
          <a:xfrm rot="10800000">
            <a:off x="7764488" y="2661857"/>
            <a:ext cx="392913" cy="1443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rot="5400000">
            <a:off x="7723948" y="3194784"/>
            <a:ext cx="445853" cy="3876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8458200" y="2699433"/>
            <a:ext cx="49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rbel"/>
                <a:cs typeface="Corbel"/>
              </a:rPr>
              <a:t>t</a:t>
            </a:r>
            <a:r>
              <a:rPr lang="en-US" dirty="0" smtClean="0">
                <a:latin typeface="Corbel"/>
                <a:cs typeface="Corbel"/>
              </a:rPr>
              <a:t>=1</a:t>
            </a:r>
            <a:endParaRPr lang="en-US" dirty="0">
              <a:latin typeface="Corbel"/>
              <a:cs typeface="Corbel"/>
            </a:endParaRPr>
          </a:p>
        </p:txBody>
      </p:sp>
      <p:graphicFrame>
        <p:nvGraphicFramePr>
          <p:cNvPr id="82" name="Table 81"/>
          <p:cNvGraphicFramePr>
            <a:graphicFrameLocks noGrp="1"/>
          </p:cNvGraphicFramePr>
          <p:nvPr/>
        </p:nvGraphicFramePr>
        <p:xfrm>
          <a:off x="5638800" y="5554656"/>
          <a:ext cx="1219200" cy="6400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83360"/>
                <a:gridCol w="835840"/>
              </a:tblGrid>
              <a:tr h="299798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sum(v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</a:tr>
              <a:tr h="29979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145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4" name="Left Arrow 83"/>
          <p:cNvSpPr/>
          <p:nvPr/>
        </p:nvSpPr>
        <p:spPr>
          <a:xfrm>
            <a:off x="6852860" y="5650125"/>
            <a:ext cx="767445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 86"/>
          <p:cNvSpPr/>
          <p:nvPr/>
        </p:nvSpPr>
        <p:spPr>
          <a:xfrm>
            <a:off x="8324075" y="3078962"/>
            <a:ext cx="374623" cy="2795734"/>
          </a:xfrm>
          <a:custGeom>
            <a:avLst/>
            <a:gdLst>
              <a:gd name="connsiteX0" fmla="*/ 91371 w 374623"/>
              <a:gd name="connsiteY0" fmla="*/ 0 h 2795734"/>
              <a:gd name="connsiteX1" fmla="*/ 374623 w 374623"/>
              <a:gd name="connsiteY1" fmla="*/ 0 h 2795734"/>
              <a:gd name="connsiteX2" fmla="*/ 347211 w 374623"/>
              <a:gd name="connsiteY2" fmla="*/ 2795734 h 2795734"/>
              <a:gd name="connsiteX3" fmla="*/ 0 w 374623"/>
              <a:gd name="connsiteY3" fmla="*/ 2795734 h 2795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623" h="2795734">
                <a:moveTo>
                  <a:pt x="91371" y="0"/>
                </a:moveTo>
                <a:lnTo>
                  <a:pt x="374623" y="0"/>
                </a:lnTo>
                <a:lnTo>
                  <a:pt x="347211" y="2795734"/>
                </a:lnTo>
                <a:lnTo>
                  <a:pt x="0" y="2795734"/>
                </a:lnTo>
              </a:path>
            </a:pathLst>
          </a:cu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gears_animated.gif">
            <a:hlinkClick r:id="" action="ppaction://media"/>
          </p:cNvPr>
          <p:cNvPicPr/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611319" y="5540373"/>
            <a:ext cx="694481" cy="694481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7772954" y="1869083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Window</a:t>
            </a:r>
            <a:endParaRPr lang="en-US">
              <a:latin typeface="Corbel"/>
              <a:cs typeface="Corbel"/>
            </a:endParaRPr>
          </a:p>
        </p:txBody>
      </p:sp>
      <p:cxnSp>
        <p:nvCxnSpPr>
          <p:cNvPr id="90" name="Straight Arrow Connector 89"/>
          <p:cNvCxnSpPr>
            <a:stCxn id="88" idx="2"/>
          </p:cNvCxnSpPr>
          <p:nvPr/>
        </p:nvCxnSpPr>
        <p:spPr>
          <a:xfrm rot="16200000" flipH="1">
            <a:off x="7891383" y="2609863"/>
            <a:ext cx="758320" cy="15423"/>
          </a:xfrm>
          <a:prstGeom prst="straightConnector1">
            <a:avLst/>
          </a:prstGeom>
          <a:ln>
            <a:solidFill>
              <a:srgbClr val="3366FF"/>
            </a:solidFill>
            <a:headEnd type="none" w="med" len="med"/>
            <a:tailEnd type="diamond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video>
              <p:cMediaNode>
                <p:cTn id="12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 rot="5400000">
            <a:off x="7724675" y="2773358"/>
            <a:ext cx="448027" cy="394003"/>
          </a:xfrm>
          <a:prstGeom prst="line">
            <a:avLst/>
          </a:prstGeom>
          <a:ln w="254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State of the Art in Update Processing</a:t>
            </a:r>
            <a:endParaRPr lang="en-US" dirty="0"/>
          </a:p>
        </p:txBody>
      </p:sp>
      <p:sp>
        <p:nvSpPr>
          <p:cNvPr id="76" name="Down Arrow 75"/>
          <p:cNvSpPr/>
          <p:nvPr/>
        </p:nvSpPr>
        <p:spPr>
          <a:xfrm>
            <a:off x="8031389" y="1981200"/>
            <a:ext cx="484632" cy="2573093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8458200" y="2514600"/>
            <a:ext cx="501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 smtClean="0">
                <a:latin typeface="Corbel"/>
                <a:cs typeface="Corbel"/>
              </a:rPr>
              <a:t>t</a:t>
            </a:r>
            <a:r>
              <a:rPr lang="en-US" dirty="0" smtClean="0">
                <a:latin typeface="Corbel"/>
                <a:cs typeface="Corbel"/>
              </a:rPr>
              <a:t>=2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41760" y="2411959"/>
            <a:ext cx="269669" cy="370236"/>
          </a:xfrm>
          <a:prstGeom prst="rect">
            <a:avLst/>
          </a:prstGeom>
          <a:solidFill>
            <a:srgbClr val="D9D9D9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7766908" y="2279973"/>
            <a:ext cx="392913" cy="144366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rot="10800000">
            <a:off x="7764488" y="2549493"/>
            <a:ext cx="392913" cy="144366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rot="5400000">
            <a:off x="7724626" y="3083098"/>
            <a:ext cx="444497" cy="387653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8139340" y="2681479"/>
            <a:ext cx="269669" cy="37023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Arrow 15"/>
          <p:cNvSpPr/>
          <p:nvPr/>
        </p:nvSpPr>
        <p:spPr>
          <a:xfrm>
            <a:off x="6852860" y="5238988"/>
            <a:ext cx="767445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8324075" y="2960189"/>
            <a:ext cx="374623" cy="2503370"/>
          </a:xfrm>
          <a:custGeom>
            <a:avLst/>
            <a:gdLst>
              <a:gd name="connsiteX0" fmla="*/ 91371 w 374623"/>
              <a:gd name="connsiteY0" fmla="*/ 0 h 2795734"/>
              <a:gd name="connsiteX1" fmla="*/ 374623 w 374623"/>
              <a:gd name="connsiteY1" fmla="*/ 0 h 2795734"/>
              <a:gd name="connsiteX2" fmla="*/ 347211 w 374623"/>
              <a:gd name="connsiteY2" fmla="*/ 2795734 h 2795734"/>
              <a:gd name="connsiteX3" fmla="*/ 0 w 374623"/>
              <a:gd name="connsiteY3" fmla="*/ 2795734 h 2795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623" h="2795734">
                <a:moveTo>
                  <a:pt x="91371" y="0"/>
                </a:moveTo>
                <a:lnTo>
                  <a:pt x="374623" y="0"/>
                </a:lnTo>
                <a:lnTo>
                  <a:pt x="347211" y="2795734"/>
                </a:lnTo>
                <a:lnTo>
                  <a:pt x="0" y="2795734"/>
                </a:lnTo>
              </a:path>
            </a:pathLst>
          </a:cu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ears_animated.gif">
            <a:hlinkClick r:id="" action="ppaction://media"/>
          </p:cNvPr>
          <p:cNvPicPr/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611319" y="5129236"/>
            <a:ext cx="694481" cy="694481"/>
          </a:xfrm>
          <a:prstGeom prst="rect">
            <a:avLst/>
          </a:prstGeom>
        </p:spPr>
      </p:pic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5638800" y="1905000"/>
          <a:ext cx="2133599" cy="257309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90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5638800" y="4983252"/>
          <a:ext cx="1219200" cy="9601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83360"/>
                <a:gridCol w="835840"/>
              </a:tblGrid>
              <a:tr h="299798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sum(v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</a:tr>
              <a:tr h="29979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145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29979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220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Vertical Text Placeholder 2"/>
          <p:cNvSpPr txBox="1">
            <a:spLocks/>
          </p:cNvSpPr>
          <p:nvPr/>
        </p:nvSpPr>
        <p:spPr bwMode="auto">
          <a:xfrm>
            <a:off x="284164" y="1981200"/>
            <a:ext cx="500876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marL="454025" marR="0" lvl="0" indent="-454025" algn="l" defTabSz="914400" rtl="0" eaLnBrk="0" fontAlgn="base" latinLnBrk="0" hangingPunct="0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Char char="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Stream processing engines (SPEs)</a:t>
            </a:r>
          </a:p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404040"/>
              </a:buClr>
              <a:buSzPct val="90000"/>
              <a:buFont typeface="Wingdings" charset="2"/>
              <a:buChar char=""/>
              <a:tabLst/>
              <a:defRPr/>
            </a:pPr>
            <a:r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Assumes append-only ordered inputs</a:t>
            </a:r>
          </a:p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404040"/>
              </a:buClr>
              <a:buSzPct val="90000"/>
              <a:buFont typeface="Wingdings" charset="2"/>
              <a:buChar char=""/>
              <a:tabLst/>
              <a:defRPr/>
            </a:pPr>
            <a:r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Processes queries over </a:t>
            </a:r>
            <a:r>
              <a:rPr kumimoji="0" lang="en-US" sz="2200" b="1" i="1" u="none" strike="noStrike" kern="1200" cap="none" spc="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windows</a:t>
            </a:r>
            <a:r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 of input data</a:t>
            </a:r>
          </a:p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404040"/>
              </a:buClr>
              <a:buSzPct val="90000"/>
              <a:buFont typeface="Wingdings" charset="2"/>
              <a:buChar char=""/>
              <a:tabLst/>
              <a:defRPr/>
            </a:pPr>
            <a:r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Windows advance over the input stream, with results produced for each window</a:t>
            </a: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rbel"/>
              <a:ea typeface="+mn-ea"/>
              <a:cs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>
                <p:cTn id="12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rot="5400000">
            <a:off x="7724675" y="2745948"/>
            <a:ext cx="448027" cy="394003"/>
          </a:xfrm>
          <a:prstGeom prst="line">
            <a:avLst/>
          </a:prstGeom>
          <a:ln w="254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7738806" y="3051317"/>
            <a:ext cx="448027" cy="394003"/>
          </a:xfrm>
          <a:prstGeom prst="line">
            <a:avLst/>
          </a:prstGeom>
          <a:ln w="254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State of the Art in Update Processing</a:t>
            </a:r>
            <a:endParaRPr lang="en-US" dirty="0"/>
          </a:p>
        </p:txBody>
      </p:sp>
      <p:sp>
        <p:nvSpPr>
          <p:cNvPr id="76" name="Down Arrow 75"/>
          <p:cNvSpPr/>
          <p:nvPr/>
        </p:nvSpPr>
        <p:spPr>
          <a:xfrm>
            <a:off x="8031389" y="1981200"/>
            <a:ext cx="484632" cy="2573093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8458200" y="2907268"/>
            <a:ext cx="48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t</a:t>
            </a:r>
            <a:r>
              <a:rPr lang="en-US" dirty="0" smtClean="0">
                <a:latin typeface="Corbel"/>
                <a:cs typeface="Corbel"/>
              </a:rPr>
              <a:t>=3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48110" y="2384549"/>
            <a:ext cx="269669" cy="370236"/>
          </a:xfrm>
          <a:prstGeom prst="rect">
            <a:avLst/>
          </a:prstGeom>
          <a:solidFill>
            <a:srgbClr val="D9D9D9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7766908" y="2252563"/>
            <a:ext cx="392913" cy="144366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145994" y="2654069"/>
            <a:ext cx="269669" cy="370236"/>
          </a:xfrm>
          <a:prstGeom prst="rect">
            <a:avLst/>
          </a:prstGeom>
          <a:solidFill>
            <a:srgbClr val="D9D9D9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rot="10800000">
            <a:off x="7771142" y="2522083"/>
            <a:ext cx="392913" cy="144366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rot="10800000">
            <a:off x="7764488" y="2862163"/>
            <a:ext cx="392913" cy="144366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rot="5400000">
            <a:off x="7726036" y="3390828"/>
            <a:ext cx="448027" cy="394003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8145690" y="2994149"/>
            <a:ext cx="269669" cy="37023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Arrow 19"/>
          <p:cNvSpPr/>
          <p:nvPr/>
        </p:nvSpPr>
        <p:spPr>
          <a:xfrm>
            <a:off x="6852860" y="5238988"/>
            <a:ext cx="767445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8324075" y="3298235"/>
            <a:ext cx="374623" cy="2165324"/>
          </a:xfrm>
          <a:custGeom>
            <a:avLst/>
            <a:gdLst>
              <a:gd name="connsiteX0" fmla="*/ 91371 w 374623"/>
              <a:gd name="connsiteY0" fmla="*/ 0 h 2795734"/>
              <a:gd name="connsiteX1" fmla="*/ 374623 w 374623"/>
              <a:gd name="connsiteY1" fmla="*/ 0 h 2795734"/>
              <a:gd name="connsiteX2" fmla="*/ 347211 w 374623"/>
              <a:gd name="connsiteY2" fmla="*/ 2795734 h 2795734"/>
              <a:gd name="connsiteX3" fmla="*/ 0 w 374623"/>
              <a:gd name="connsiteY3" fmla="*/ 2795734 h 2795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623" h="2795734">
                <a:moveTo>
                  <a:pt x="91371" y="0"/>
                </a:moveTo>
                <a:lnTo>
                  <a:pt x="374623" y="0"/>
                </a:lnTo>
                <a:lnTo>
                  <a:pt x="347211" y="2795734"/>
                </a:lnTo>
                <a:lnTo>
                  <a:pt x="0" y="2795734"/>
                </a:lnTo>
              </a:path>
            </a:pathLst>
          </a:cu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ears_animated.gif">
            <a:hlinkClick r:id="" action="ppaction://media"/>
          </p:cNvPr>
          <p:cNvPicPr/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611319" y="5129236"/>
            <a:ext cx="694481" cy="694481"/>
          </a:xfrm>
          <a:prstGeom prst="rect">
            <a:avLst/>
          </a:prstGeom>
        </p:spPr>
      </p:pic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5638800" y="1905000"/>
          <a:ext cx="2133599" cy="257309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90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5638800" y="4805739"/>
          <a:ext cx="1219200" cy="1280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83360"/>
                <a:gridCol w="835840"/>
              </a:tblGrid>
              <a:tr h="299798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sum(v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</a:tr>
              <a:tr h="29979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145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29979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220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29979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230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6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4" y="1981200"/>
            <a:ext cx="5008760" cy="15240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Stream processing engines (</a:t>
            </a:r>
            <a:r>
              <a:rPr lang="en-US" dirty="0" err="1" smtClean="0"/>
              <a:t>SPEs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Assumes append-only ordered inputs</a:t>
            </a:r>
          </a:p>
          <a:p>
            <a:pPr lvl="1"/>
            <a:r>
              <a:rPr lang="en-US" dirty="0" smtClean="0"/>
              <a:t>Processes queries over </a:t>
            </a:r>
            <a:r>
              <a:rPr lang="en-US" b="1" i="1" dirty="0" smtClean="0"/>
              <a:t>windows</a:t>
            </a:r>
            <a:r>
              <a:rPr lang="en-US" dirty="0" smtClean="0"/>
              <a:t> of input data</a:t>
            </a:r>
          </a:p>
          <a:p>
            <a:pPr lvl="1"/>
            <a:r>
              <a:rPr lang="en-US" dirty="0" smtClean="0"/>
              <a:t>Windows advance over the input stream, with results produced for each window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>
                <p:cTn id="12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Databases: Query Processing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599"/>
            <a:ext cx="3983037" cy="414496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Queries are posed in a declarative language (SQL)</a:t>
            </a:r>
          </a:p>
          <a:p>
            <a:pPr marL="687388" lvl="1" indent="-344488">
              <a:lnSpc>
                <a:spcPct val="120000"/>
              </a:lnSpc>
            </a:pPr>
            <a:r>
              <a:rPr lang="en-US" dirty="0" smtClean="0"/>
              <a:t>Queries state “what you want” (spec) </a:t>
            </a:r>
            <a:r>
              <a:rPr lang="en-US" b="1" i="1" dirty="0" smtClean="0"/>
              <a:t>not</a:t>
            </a:r>
            <a:r>
              <a:rPr lang="en-US" dirty="0" smtClean="0"/>
              <a:t> “how to get it” (algorithm)</a:t>
            </a:r>
          </a:p>
          <a:p>
            <a:pPr marL="687388" lvl="1" indent="-344488">
              <a:lnSpc>
                <a:spcPct val="120000"/>
              </a:lnSpc>
            </a:pPr>
            <a:r>
              <a:rPr lang="en-US" dirty="0" smtClean="0"/>
              <a:t>A query compiler and optimizer generates an “algorithm” (query plan) under the hood</a:t>
            </a:r>
          </a:p>
          <a:p>
            <a:pPr marL="687388" lvl="1" indent="-344488">
              <a:lnSpc>
                <a:spcPct val="120000"/>
              </a:lnSpc>
            </a:pPr>
            <a:r>
              <a:rPr lang="en-US" dirty="0" smtClean="0"/>
              <a:t>The query plan is made up of “operators” -- a standard set of data processing primitives defined by the relational algebra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14850" y="2217003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urier New"/>
                <a:cs typeface="Courier New"/>
              </a:rPr>
              <a:t>s</a:t>
            </a:r>
            <a:r>
              <a:rPr lang="en-US" sz="1200" b="1" dirty="0" smtClean="0">
                <a:latin typeface="Courier New"/>
                <a:cs typeface="Courier New"/>
              </a:rPr>
              <a:t>elect	</a:t>
            </a:r>
            <a:r>
              <a:rPr lang="en-US" sz="1200" b="1" dirty="0" err="1" smtClean="0">
                <a:latin typeface="Courier New"/>
                <a:cs typeface="Courier New"/>
              </a:rPr>
              <a:t>c.customer_id</a:t>
            </a:r>
            <a:r>
              <a:rPr lang="en-US" sz="1200" b="1" dirty="0" smtClean="0">
                <a:latin typeface="Courier New"/>
                <a:cs typeface="Courier New"/>
              </a:rPr>
              <a:t>, </a:t>
            </a:r>
            <a:r>
              <a:rPr lang="en-US" sz="1200" b="1" dirty="0" err="1" smtClean="0">
                <a:latin typeface="Courier New"/>
                <a:cs typeface="Courier New"/>
              </a:rPr>
              <a:t>sum(orders.price</a:t>
            </a:r>
            <a:r>
              <a:rPr lang="en-US" sz="1200" b="1" dirty="0" smtClean="0">
                <a:latin typeface="Courier New"/>
                <a:cs typeface="Courier New"/>
              </a:rPr>
              <a:t>)</a:t>
            </a:r>
          </a:p>
          <a:p>
            <a:r>
              <a:rPr lang="en-US" sz="1200" b="1" dirty="0">
                <a:latin typeface="Courier New"/>
                <a:cs typeface="Courier New"/>
              </a:rPr>
              <a:t>f</a:t>
            </a:r>
            <a:r>
              <a:rPr lang="en-US" sz="1200" b="1" dirty="0" smtClean="0">
                <a:latin typeface="Courier New"/>
                <a:cs typeface="Courier New"/>
              </a:rPr>
              <a:t>rom		customers </a:t>
            </a:r>
            <a:r>
              <a:rPr lang="en-US" sz="1200" b="1" dirty="0" err="1" smtClean="0">
                <a:latin typeface="Courier New"/>
                <a:cs typeface="Courier New"/>
              </a:rPr>
              <a:t>c</a:t>
            </a:r>
            <a:r>
              <a:rPr lang="en-US" sz="1200" b="1" dirty="0" smtClean="0">
                <a:latin typeface="Courier New"/>
                <a:cs typeface="Courier New"/>
              </a:rPr>
              <a:t>, orders </a:t>
            </a:r>
            <a:r>
              <a:rPr lang="en-US" sz="1200" b="1" dirty="0" err="1" smtClean="0">
                <a:latin typeface="Courier New"/>
                <a:cs typeface="Courier New"/>
              </a:rPr>
              <a:t>o</a:t>
            </a:r>
            <a:endParaRPr lang="en-US" sz="1200" b="1" dirty="0" smtClean="0">
              <a:latin typeface="Courier New"/>
              <a:cs typeface="Courier New"/>
            </a:endParaRPr>
          </a:p>
          <a:p>
            <a:r>
              <a:rPr lang="en-US" sz="1200" b="1" dirty="0">
                <a:latin typeface="Courier New"/>
                <a:cs typeface="Courier New"/>
              </a:rPr>
              <a:t>w</a:t>
            </a:r>
            <a:r>
              <a:rPr lang="en-US" sz="1200" b="1" dirty="0" smtClean="0">
                <a:latin typeface="Courier New"/>
                <a:cs typeface="Courier New"/>
              </a:rPr>
              <a:t>here	</a:t>
            </a:r>
            <a:r>
              <a:rPr lang="en-US" sz="1200" b="1" dirty="0" err="1" smtClean="0">
                <a:latin typeface="Courier New"/>
                <a:cs typeface="Courier New"/>
              </a:rPr>
              <a:t>c.customer_id</a:t>
            </a:r>
            <a:r>
              <a:rPr lang="en-US" sz="1200" b="1" dirty="0" smtClean="0">
                <a:latin typeface="Courier New"/>
                <a:cs typeface="Courier New"/>
              </a:rPr>
              <a:t> = </a:t>
            </a:r>
            <a:r>
              <a:rPr lang="en-US" sz="1200" b="1" dirty="0" err="1" smtClean="0">
                <a:latin typeface="Courier New"/>
                <a:cs typeface="Courier New"/>
              </a:rPr>
              <a:t>o.customer_id</a:t>
            </a:r>
            <a:endParaRPr lang="en-US" sz="1200" b="1" dirty="0" smtClean="0">
              <a:latin typeface="Courier New"/>
              <a:cs typeface="Courier New"/>
            </a:endParaRPr>
          </a:p>
          <a:p>
            <a:r>
              <a:rPr lang="en-US" sz="1200" b="1" dirty="0" smtClean="0">
                <a:latin typeface="Courier New"/>
                <a:cs typeface="Courier New"/>
              </a:rPr>
              <a:t>group by	</a:t>
            </a:r>
            <a:r>
              <a:rPr lang="en-US" sz="1200" b="1" dirty="0" err="1" smtClean="0">
                <a:latin typeface="Courier New"/>
                <a:cs typeface="Courier New"/>
              </a:rPr>
              <a:t>c.customer_id</a:t>
            </a:r>
            <a:endParaRPr lang="en-US" sz="1200" b="1" dirty="0">
              <a:latin typeface="Courier New"/>
              <a:cs typeface="Courier New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457752" y="4998409"/>
          <a:ext cx="1995522" cy="1280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04609"/>
                <a:gridCol w="688846"/>
                <a:gridCol w="902067"/>
              </a:tblGrid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cid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name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address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1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John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108 Van..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2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Jenny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245</a:t>
                      </a:r>
                      <a:r>
                        <a:rPr lang="en-US" sz="1400" baseline="0" dirty="0" smtClean="0">
                          <a:latin typeface="Corbel"/>
                          <a:cs typeface="Corbel"/>
                        </a:rPr>
                        <a:t> Bow..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3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Manny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128 </a:t>
                      </a:r>
                      <a:r>
                        <a:rPr lang="en-US" sz="1400" dirty="0" err="1" smtClean="0">
                          <a:latin typeface="Corbel"/>
                          <a:cs typeface="Corbel"/>
                        </a:rPr>
                        <a:t>Ful</a:t>
                      </a:r>
                      <a:r>
                        <a:rPr lang="en-US" sz="1400" dirty="0" smtClean="0">
                          <a:latin typeface="Corbel"/>
                          <a:cs typeface="Corbel"/>
                        </a:rPr>
                        <a:t>…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680230" y="4998409"/>
          <a:ext cx="1385811" cy="16002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24664"/>
                <a:gridCol w="404609"/>
                <a:gridCol w="556538"/>
              </a:tblGrid>
              <a:tr h="197275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orbel"/>
                          <a:cs typeface="Corbel"/>
                        </a:rPr>
                        <a:t>oid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cid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price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1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3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$100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2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3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$70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3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2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$120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4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1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$60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086600" y="3505200"/>
          <a:ext cx="1115072" cy="128016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404609"/>
                <a:gridCol w="710463"/>
              </a:tblGrid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cid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orbel"/>
                          <a:cs typeface="Corbel"/>
                        </a:rPr>
                        <a:t>sum(p</a:t>
                      </a:r>
                      <a:r>
                        <a:rPr lang="en-US" sz="1400" dirty="0" smtClean="0">
                          <a:latin typeface="Corbel"/>
                          <a:cs typeface="Corbel"/>
                        </a:rPr>
                        <a:t>)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1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$60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2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$120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3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$170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 flipV="1">
            <a:off x="5253723" y="4487924"/>
            <a:ext cx="452307" cy="3826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0800000">
            <a:off x="6311171" y="4477984"/>
            <a:ext cx="543024" cy="3752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 flipH="1" flipV="1">
            <a:off x="5894190" y="4044199"/>
            <a:ext cx="318910" cy="1324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ight Arrow 12"/>
          <p:cNvSpPr/>
          <p:nvPr/>
        </p:nvSpPr>
        <p:spPr>
          <a:xfrm rot="467548">
            <a:off x="6403901" y="3603745"/>
            <a:ext cx="474441" cy="323869"/>
          </a:xfrm>
          <a:prstGeom prst="rightArrow">
            <a:avLst>
              <a:gd name="adj1" fmla="val 34277"/>
              <a:gd name="adj2" fmla="val 5000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715000" y="3953470"/>
            <a:ext cx="660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⨝</a:t>
            </a:r>
            <a:endParaRPr lang="en-US" sz="5400" dirty="0"/>
          </a:p>
        </p:txBody>
      </p:sp>
      <p:sp>
        <p:nvSpPr>
          <p:cNvPr id="16" name="TextBox 15"/>
          <p:cNvSpPr txBox="1"/>
          <p:nvPr/>
        </p:nvSpPr>
        <p:spPr>
          <a:xfrm>
            <a:off x="5896303" y="3252585"/>
            <a:ext cx="495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∑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rot="5400000">
            <a:off x="7724675" y="2764221"/>
            <a:ext cx="448027" cy="394003"/>
          </a:xfrm>
          <a:prstGeom prst="line">
            <a:avLst/>
          </a:prstGeom>
          <a:ln w="254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7738806" y="3069590"/>
            <a:ext cx="448027" cy="394003"/>
          </a:xfrm>
          <a:prstGeom prst="line">
            <a:avLst/>
          </a:prstGeom>
          <a:ln w="254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State of the Art in Update Processing</a:t>
            </a:r>
            <a:endParaRPr lang="en-US" dirty="0"/>
          </a:p>
        </p:txBody>
      </p:sp>
      <p:sp>
        <p:nvSpPr>
          <p:cNvPr id="76" name="Down Arrow 75"/>
          <p:cNvSpPr/>
          <p:nvPr/>
        </p:nvSpPr>
        <p:spPr>
          <a:xfrm>
            <a:off x="8031389" y="1981200"/>
            <a:ext cx="484632" cy="2573093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8458200" y="3212068"/>
            <a:ext cx="502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rbel"/>
                <a:cs typeface="Corbel"/>
              </a:rPr>
              <a:t>t</a:t>
            </a:r>
            <a:r>
              <a:rPr lang="en-US" dirty="0" smtClean="0">
                <a:latin typeface="Corbel"/>
                <a:cs typeface="Corbel"/>
              </a:rPr>
              <a:t>=4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48110" y="2402822"/>
            <a:ext cx="269669" cy="370236"/>
          </a:xfrm>
          <a:prstGeom prst="rect">
            <a:avLst/>
          </a:prstGeom>
          <a:solidFill>
            <a:srgbClr val="D9D9D9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7766908" y="2270836"/>
            <a:ext cx="392913" cy="144366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145994" y="2672342"/>
            <a:ext cx="269669" cy="370236"/>
          </a:xfrm>
          <a:prstGeom prst="rect">
            <a:avLst/>
          </a:prstGeom>
          <a:solidFill>
            <a:srgbClr val="D9D9D9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rot="10800000">
            <a:off x="7771142" y="2540356"/>
            <a:ext cx="392913" cy="144366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>
            <a:off x="7745156" y="3409670"/>
            <a:ext cx="448027" cy="394003"/>
          </a:xfrm>
          <a:prstGeom prst="line">
            <a:avLst/>
          </a:prstGeom>
          <a:ln w="254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143206" y="3012422"/>
            <a:ext cx="269669" cy="370236"/>
          </a:xfrm>
          <a:prstGeom prst="rect">
            <a:avLst/>
          </a:prstGeom>
          <a:solidFill>
            <a:srgbClr val="D9D9D9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rot="10800000">
            <a:off x="7777492" y="2880436"/>
            <a:ext cx="392913" cy="144366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rot="10800000">
            <a:off x="7764488" y="3185236"/>
            <a:ext cx="392913" cy="144366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rot="5400000">
            <a:off x="7726036" y="3713901"/>
            <a:ext cx="448027" cy="394003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8145690" y="3317222"/>
            <a:ext cx="269669" cy="37023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Arrow 21"/>
          <p:cNvSpPr/>
          <p:nvPr/>
        </p:nvSpPr>
        <p:spPr>
          <a:xfrm>
            <a:off x="6852860" y="5238988"/>
            <a:ext cx="767445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8324075" y="3590599"/>
            <a:ext cx="374623" cy="1872959"/>
          </a:xfrm>
          <a:custGeom>
            <a:avLst/>
            <a:gdLst>
              <a:gd name="connsiteX0" fmla="*/ 91371 w 374623"/>
              <a:gd name="connsiteY0" fmla="*/ 0 h 2795734"/>
              <a:gd name="connsiteX1" fmla="*/ 374623 w 374623"/>
              <a:gd name="connsiteY1" fmla="*/ 0 h 2795734"/>
              <a:gd name="connsiteX2" fmla="*/ 347211 w 374623"/>
              <a:gd name="connsiteY2" fmla="*/ 2795734 h 2795734"/>
              <a:gd name="connsiteX3" fmla="*/ 0 w 374623"/>
              <a:gd name="connsiteY3" fmla="*/ 2795734 h 2795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623" h="2795734">
                <a:moveTo>
                  <a:pt x="91371" y="0"/>
                </a:moveTo>
                <a:lnTo>
                  <a:pt x="374623" y="0"/>
                </a:lnTo>
                <a:lnTo>
                  <a:pt x="347211" y="2795734"/>
                </a:lnTo>
                <a:lnTo>
                  <a:pt x="0" y="2795734"/>
                </a:lnTo>
              </a:path>
            </a:pathLst>
          </a:cu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ears_animated.gif">
            <a:hlinkClick r:id="" action="ppaction://media"/>
          </p:cNvPr>
          <p:cNvPicPr/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611319" y="5129236"/>
            <a:ext cx="694481" cy="694481"/>
          </a:xfrm>
          <a:prstGeom prst="rect">
            <a:avLst/>
          </a:prstGeom>
        </p:spPr>
      </p:pic>
      <p:graphicFrame>
        <p:nvGraphicFramePr>
          <p:cNvPr id="25" name="Table 24"/>
          <p:cNvGraphicFramePr>
            <a:graphicFrameLocks noGrp="1"/>
          </p:cNvGraphicFramePr>
          <p:nvPr/>
        </p:nvGraphicFramePr>
        <p:xfrm>
          <a:off x="5638800" y="1905000"/>
          <a:ext cx="2133599" cy="257309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90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5638800" y="4709160"/>
          <a:ext cx="1219200" cy="16002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83360"/>
                <a:gridCol w="835840"/>
              </a:tblGrid>
              <a:tr h="299798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sum(v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</a:tr>
              <a:tr h="29979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145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29979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220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29979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230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29979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4" y="1981200"/>
            <a:ext cx="5008760" cy="15240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Stream processing engines (</a:t>
            </a:r>
            <a:r>
              <a:rPr lang="en-US" dirty="0" err="1" smtClean="0"/>
              <a:t>SPEs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Assumes append-only ordered inputs</a:t>
            </a:r>
          </a:p>
          <a:p>
            <a:pPr lvl="1"/>
            <a:r>
              <a:rPr lang="en-US" dirty="0" smtClean="0"/>
              <a:t>Processes queries over </a:t>
            </a:r>
            <a:r>
              <a:rPr lang="en-US" b="1" i="1" dirty="0" smtClean="0"/>
              <a:t>windows</a:t>
            </a:r>
            <a:r>
              <a:rPr lang="en-US" dirty="0" smtClean="0"/>
              <a:t> of input data</a:t>
            </a:r>
          </a:p>
          <a:p>
            <a:pPr lvl="1"/>
            <a:r>
              <a:rPr lang="en-US" dirty="0" smtClean="0"/>
              <a:t>Windows advance over the input stream, with results produced for each window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>
                <p:cTn id="12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rot="5400000">
            <a:off x="7724675" y="2773358"/>
            <a:ext cx="448027" cy="394003"/>
          </a:xfrm>
          <a:prstGeom prst="line">
            <a:avLst/>
          </a:prstGeom>
          <a:ln w="254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7738806" y="3078727"/>
            <a:ext cx="448027" cy="394003"/>
          </a:xfrm>
          <a:prstGeom prst="line">
            <a:avLst/>
          </a:prstGeom>
          <a:ln w="254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State of the Art in Update Processing</a:t>
            </a:r>
            <a:endParaRPr lang="en-US" dirty="0"/>
          </a:p>
        </p:txBody>
      </p:sp>
      <p:sp>
        <p:nvSpPr>
          <p:cNvPr id="76" name="Down Arrow 75"/>
          <p:cNvSpPr/>
          <p:nvPr/>
        </p:nvSpPr>
        <p:spPr>
          <a:xfrm>
            <a:off x="8031389" y="1981200"/>
            <a:ext cx="484632" cy="2573093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8458200" y="3516868"/>
            <a:ext cx="502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rbel"/>
                <a:cs typeface="Corbel"/>
              </a:rPr>
              <a:t>t</a:t>
            </a:r>
            <a:r>
              <a:rPr lang="en-US" dirty="0" smtClean="0">
                <a:latin typeface="Corbel"/>
                <a:cs typeface="Corbel"/>
              </a:rPr>
              <a:t>=5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48110" y="2411959"/>
            <a:ext cx="269669" cy="370236"/>
          </a:xfrm>
          <a:prstGeom prst="rect">
            <a:avLst/>
          </a:prstGeom>
          <a:solidFill>
            <a:srgbClr val="D9D9D9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7766908" y="2279973"/>
            <a:ext cx="392913" cy="144366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145994" y="2681479"/>
            <a:ext cx="269669" cy="370236"/>
          </a:xfrm>
          <a:prstGeom prst="rect">
            <a:avLst/>
          </a:prstGeom>
          <a:solidFill>
            <a:srgbClr val="D9D9D9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rot="10800000">
            <a:off x="7771142" y="2549493"/>
            <a:ext cx="392913" cy="144366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>
            <a:off x="7745156" y="3418807"/>
            <a:ext cx="448027" cy="394003"/>
          </a:xfrm>
          <a:prstGeom prst="line">
            <a:avLst/>
          </a:prstGeom>
          <a:ln w="254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143207" y="3021559"/>
            <a:ext cx="269669" cy="370236"/>
          </a:xfrm>
          <a:prstGeom prst="rect">
            <a:avLst/>
          </a:prstGeom>
          <a:solidFill>
            <a:srgbClr val="D9D9D9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rot="10800000">
            <a:off x="7777492" y="2889573"/>
            <a:ext cx="392913" cy="144366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7736689" y="3729385"/>
            <a:ext cx="448027" cy="394003"/>
          </a:xfrm>
          <a:prstGeom prst="line">
            <a:avLst/>
          </a:prstGeom>
          <a:ln w="254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8143877" y="3332137"/>
            <a:ext cx="269669" cy="370236"/>
          </a:xfrm>
          <a:prstGeom prst="rect">
            <a:avLst/>
          </a:prstGeom>
          <a:solidFill>
            <a:srgbClr val="D9D9D9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 rot="10800000">
            <a:off x="7769025" y="3200151"/>
            <a:ext cx="392913" cy="144366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rot="10800000">
            <a:off x="7764488" y="3523160"/>
            <a:ext cx="392913" cy="144366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rot="5400000">
            <a:off x="7726036" y="4051825"/>
            <a:ext cx="448027" cy="394003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8145690" y="3655146"/>
            <a:ext cx="269669" cy="37023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Arrow 24"/>
          <p:cNvSpPr/>
          <p:nvPr/>
        </p:nvSpPr>
        <p:spPr>
          <a:xfrm>
            <a:off x="6852860" y="5238988"/>
            <a:ext cx="767445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8324075" y="3937783"/>
            <a:ext cx="374623" cy="1525776"/>
          </a:xfrm>
          <a:custGeom>
            <a:avLst/>
            <a:gdLst>
              <a:gd name="connsiteX0" fmla="*/ 91371 w 374623"/>
              <a:gd name="connsiteY0" fmla="*/ 0 h 2795734"/>
              <a:gd name="connsiteX1" fmla="*/ 374623 w 374623"/>
              <a:gd name="connsiteY1" fmla="*/ 0 h 2795734"/>
              <a:gd name="connsiteX2" fmla="*/ 347211 w 374623"/>
              <a:gd name="connsiteY2" fmla="*/ 2795734 h 2795734"/>
              <a:gd name="connsiteX3" fmla="*/ 0 w 374623"/>
              <a:gd name="connsiteY3" fmla="*/ 2795734 h 2795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623" h="2795734">
                <a:moveTo>
                  <a:pt x="91371" y="0"/>
                </a:moveTo>
                <a:lnTo>
                  <a:pt x="374623" y="0"/>
                </a:lnTo>
                <a:lnTo>
                  <a:pt x="347211" y="2795734"/>
                </a:lnTo>
                <a:lnTo>
                  <a:pt x="0" y="2795734"/>
                </a:lnTo>
              </a:path>
            </a:pathLst>
          </a:cu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ears_animated.gif">
            <a:hlinkClick r:id="" action="ppaction://media"/>
          </p:cNvPr>
          <p:cNvPicPr/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611319" y="5129236"/>
            <a:ext cx="694481" cy="694481"/>
          </a:xfrm>
          <a:prstGeom prst="rect">
            <a:avLst/>
          </a:prstGeom>
        </p:spPr>
      </p:pic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5638800" y="1905000"/>
          <a:ext cx="2133599" cy="257309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90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5638800" y="4709160"/>
          <a:ext cx="1219200" cy="192024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83360"/>
                <a:gridCol w="835840"/>
              </a:tblGrid>
              <a:tr h="299798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sum(v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</a:tr>
              <a:tr h="29979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145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29979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220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29979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230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29979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29979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1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4" y="1981200"/>
            <a:ext cx="5008760" cy="15240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Stream processing engines (</a:t>
            </a:r>
            <a:r>
              <a:rPr lang="en-US" dirty="0" err="1" smtClean="0"/>
              <a:t>SPEs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Assumes append-only ordered inputs</a:t>
            </a:r>
          </a:p>
          <a:p>
            <a:pPr lvl="1"/>
            <a:r>
              <a:rPr lang="en-US" dirty="0" smtClean="0"/>
              <a:t>Processes queries over </a:t>
            </a:r>
            <a:r>
              <a:rPr lang="en-US" b="1" i="1" dirty="0" smtClean="0"/>
              <a:t>windows</a:t>
            </a:r>
            <a:r>
              <a:rPr lang="en-US" dirty="0" smtClean="0"/>
              <a:t> of input data</a:t>
            </a:r>
          </a:p>
          <a:p>
            <a:pPr lvl="1"/>
            <a:r>
              <a:rPr lang="en-US" dirty="0" smtClean="0"/>
              <a:t>Windows advance over the input stream, with results produced for each window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>
                <p:cTn id="12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State of the Art in Update Processing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4" y="1981200"/>
            <a:ext cx="5008760" cy="29718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Stream processing engines (</a:t>
            </a:r>
            <a:r>
              <a:rPr lang="en-US" dirty="0" err="1" smtClean="0"/>
              <a:t>SPEs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Assumes append-only ordered inputs</a:t>
            </a:r>
          </a:p>
          <a:p>
            <a:pPr lvl="1"/>
            <a:r>
              <a:rPr lang="en-US" dirty="0" smtClean="0"/>
              <a:t>Processes queries over </a:t>
            </a:r>
            <a:r>
              <a:rPr lang="en-US" b="1" i="1" dirty="0" smtClean="0"/>
              <a:t>windows</a:t>
            </a:r>
            <a:r>
              <a:rPr lang="en-US" dirty="0" smtClean="0"/>
              <a:t> of input data</a:t>
            </a:r>
          </a:p>
          <a:p>
            <a:pPr lvl="1"/>
            <a:r>
              <a:rPr lang="en-US" dirty="0" smtClean="0"/>
              <a:t>Windows advance over the input stream, with results produced for each window</a:t>
            </a:r>
          </a:p>
          <a:p>
            <a:pPr lvl="1"/>
            <a:r>
              <a:rPr lang="en-US" dirty="0" smtClean="0"/>
              <a:t>Windows are specified per query operator, and maintained as data structures in each operator</a:t>
            </a:r>
          </a:p>
          <a:p>
            <a:r>
              <a:rPr lang="en-US" dirty="0" smtClean="0"/>
              <a:t>Mechanism: window-based operators</a:t>
            </a:r>
          </a:p>
          <a:p>
            <a:pPr lvl="1"/>
            <a:r>
              <a:rPr lang="en-US" dirty="0" smtClean="0"/>
              <a:t>Incrementally processed for overlaps when windows slide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43600" y="3594930"/>
            <a:ext cx="660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⨝</a:t>
            </a:r>
            <a:endParaRPr lang="en-US" sz="5400" dirty="0"/>
          </a:p>
        </p:txBody>
      </p:sp>
      <p:sp>
        <p:nvSpPr>
          <p:cNvPr id="16" name="TextBox 15"/>
          <p:cNvSpPr txBox="1"/>
          <p:nvPr/>
        </p:nvSpPr>
        <p:spPr>
          <a:xfrm>
            <a:off x="6477000" y="2988307"/>
            <a:ext cx="495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∑</a:t>
            </a:r>
          </a:p>
        </p:txBody>
      </p:sp>
      <p:cxnSp>
        <p:nvCxnSpPr>
          <p:cNvPr id="19" name="Straight Connector 18"/>
          <p:cNvCxnSpPr/>
          <p:nvPr/>
        </p:nvCxnSpPr>
        <p:spPr>
          <a:xfrm rot="5400000">
            <a:off x="6774770" y="2819417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6247922" y="3614134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7003848" y="1981200"/>
          <a:ext cx="1027541" cy="7035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027541"/>
              </a:tblGrid>
              <a:tr h="29817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holds</a:t>
                      </a:r>
                      <a:endParaRPr lang="en-US" sz="1400" dirty="0"/>
                    </a:p>
                  </a:txBody>
                  <a:tcPr/>
                </a:tc>
              </a:tr>
              <a:tr h="308603">
                <a:tc>
                  <a:txBody>
                    <a:bodyPr/>
                    <a:lstStyle/>
                    <a:p>
                      <a:r>
                        <a:rPr lang="en-US" dirty="0" smtClean="0"/>
                        <a:t>14500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Down Arrow 22"/>
          <p:cNvSpPr/>
          <p:nvPr/>
        </p:nvSpPr>
        <p:spPr>
          <a:xfrm>
            <a:off x="5001767" y="5177222"/>
            <a:ext cx="484632" cy="1436929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rot="10800000">
            <a:off x="4725021" y="5515005"/>
            <a:ext cx="392913" cy="1443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4622025" y="5984143"/>
            <a:ext cx="572096" cy="3889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5109718" y="5668984"/>
            <a:ext cx="269669" cy="2067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5"/>
          <p:cNvGrpSpPr/>
          <p:nvPr/>
        </p:nvGrpSpPr>
        <p:grpSpPr>
          <a:xfrm>
            <a:off x="6172200" y="3085200"/>
            <a:ext cx="202467" cy="496200"/>
            <a:chOff x="6930700" y="3200400"/>
            <a:chExt cx="146296" cy="358538"/>
          </a:xfrm>
        </p:grpSpPr>
        <p:sp>
          <p:nvSpPr>
            <p:cNvPr id="32" name="Down Arrow 31"/>
            <p:cNvSpPr/>
            <p:nvPr/>
          </p:nvSpPr>
          <p:spPr>
            <a:xfrm>
              <a:off x="6930700" y="3200400"/>
              <a:ext cx="146296" cy="358538"/>
            </a:xfrm>
            <a:prstGeom prst="downArrow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971162" y="3296737"/>
              <a:ext cx="67733" cy="10686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39"/>
          <p:cNvGrpSpPr/>
          <p:nvPr/>
        </p:nvGrpSpPr>
        <p:grpSpPr>
          <a:xfrm>
            <a:off x="6888699" y="3535899"/>
            <a:ext cx="121701" cy="121701"/>
            <a:chOff x="7772400" y="3441498"/>
            <a:chExt cx="914400" cy="914400"/>
          </a:xfrm>
        </p:grpSpPr>
        <p:sp>
          <p:nvSpPr>
            <p:cNvPr id="39" name="Cross 38"/>
            <p:cNvSpPr/>
            <p:nvPr/>
          </p:nvSpPr>
          <p:spPr>
            <a:xfrm>
              <a:off x="7772400" y="3441498"/>
              <a:ext cx="914400" cy="914400"/>
            </a:xfrm>
            <a:prstGeom prst="plus">
              <a:avLst>
                <a:gd name="adj" fmla="val 47237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ame 37"/>
            <p:cNvSpPr/>
            <p:nvPr/>
          </p:nvSpPr>
          <p:spPr>
            <a:xfrm>
              <a:off x="7772400" y="3441498"/>
              <a:ext cx="914400" cy="914400"/>
            </a:xfrm>
            <a:prstGeom prst="frame">
              <a:avLst>
                <a:gd name="adj1" fmla="val 6431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oup 40"/>
          <p:cNvGrpSpPr/>
          <p:nvPr/>
        </p:nvGrpSpPr>
        <p:grpSpPr>
          <a:xfrm>
            <a:off x="6431499" y="4340647"/>
            <a:ext cx="121701" cy="121701"/>
            <a:chOff x="7772400" y="3441498"/>
            <a:chExt cx="914400" cy="914400"/>
          </a:xfrm>
        </p:grpSpPr>
        <p:sp>
          <p:nvSpPr>
            <p:cNvPr id="42" name="Cross 41"/>
            <p:cNvSpPr/>
            <p:nvPr/>
          </p:nvSpPr>
          <p:spPr>
            <a:xfrm>
              <a:off x="7772400" y="3441498"/>
              <a:ext cx="914400" cy="914400"/>
            </a:xfrm>
            <a:prstGeom prst="plus">
              <a:avLst>
                <a:gd name="adj" fmla="val 47237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ame 42"/>
            <p:cNvSpPr/>
            <p:nvPr/>
          </p:nvSpPr>
          <p:spPr>
            <a:xfrm>
              <a:off x="7772400" y="3441498"/>
              <a:ext cx="914400" cy="914400"/>
            </a:xfrm>
            <a:prstGeom prst="frame">
              <a:avLst>
                <a:gd name="adj1" fmla="val 6431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44" name="Table 43"/>
          <p:cNvGraphicFramePr>
            <a:graphicFrameLocks noGrp="1"/>
          </p:cNvGraphicFramePr>
          <p:nvPr/>
        </p:nvGraphicFramePr>
        <p:xfrm>
          <a:off x="5867400" y="5105400"/>
          <a:ext cx="2173998" cy="1280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73822"/>
                <a:gridCol w="470379"/>
                <a:gridCol w="453942"/>
                <a:gridCol w="518791"/>
                <a:gridCol w="457064"/>
              </a:tblGrid>
              <a:tr h="16510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150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5" name="Table 44"/>
          <p:cNvGraphicFramePr>
            <a:graphicFrameLocks noGrp="1"/>
          </p:cNvGraphicFramePr>
          <p:nvPr/>
        </p:nvGraphicFramePr>
        <p:xfrm>
          <a:off x="2590800" y="5184067"/>
          <a:ext cx="2133599" cy="12929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3" name="Down Arrow 52"/>
          <p:cNvSpPr/>
          <p:nvPr/>
        </p:nvSpPr>
        <p:spPr>
          <a:xfrm>
            <a:off x="8269584" y="4959196"/>
            <a:ext cx="484632" cy="1436929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377535" y="5508244"/>
            <a:ext cx="269669" cy="2067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/>
          <p:nvPr/>
        </p:nvCxnSpPr>
        <p:spPr>
          <a:xfrm rot="10800000">
            <a:off x="8042830" y="5412028"/>
            <a:ext cx="334706" cy="1066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5400000">
            <a:off x="7880423" y="5902845"/>
            <a:ext cx="632712" cy="3307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10800000" flipV="1">
            <a:off x="5292924" y="4393700"/>
            <a:ext cx="690576" cy="5986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1641" y="4428022"/>
            <a:ext cx="1407207" cy="4462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State of the Art in Update Processing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4" y="1981200"/>
            <a:ext cx="5008760" cy="29718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Stream processing engines (</a:t>
            </a:r>
            <a:r>
              <a:rPr lang="en-US" dirty="0" err="1" smtClean="0"/>
              <a:t>SPEs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Assumes append-only ordered inputs</a:t>
            </a:r>
          </a:p>
          <a:p>
            <a:pPr lvl="1"/>
            <a:r>
              <a:rPr lang="en-US" dirty="0" smtClean="0"/>
              <a:t>Processes queries over </a:t>
            </a:r>
            <a:r>
              <a:rPr lang="en-US" b="1" i="1" dirty="0" smtClean="0"/>
              <a:t>windows</a:t>
            </a:r>
            <a:r>
              <a:rPr lang="en-US" dirty="0" smtClean="0"/>
              <a:t> of input data</a:t>
            </a:r>
          </a:p>
          <a:p>
            <a:pPr lvl="1"/>
            <a:r>
              <a:rPr lang="en-US" dirty="0" smtClean="0"/>
              <a:t>Windows advance over the input stream, with results produced for each window</a:t>
            </a:r>
          </a:p>
          <a:p>
            <a:pPr lvl="1"/>
            <a:r>
              <a:rPr lang="en-US" dirty="0" smtClean="0"/>
              <a:t>Windows are specified per query operator, and maintained as data structures in each operator</a:t>
            </a:r>
          </a:p>
          <a:p>
            <a:r>
              <a:rPr lang="en-US" dirty="0" smtClean="0"/>
              <a:t>Mechanism: window-based operators</a:t>
            </a:r>
          </a:p>
          <a:p>
            <a:pPr lvl="1"/>
            <a:r>
              <a:rPr lang="en-US" dirty="0" smtClean="0"/>
              <a:t>Incrementally processed for overlaps when windows slide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43600" y="3594930"/>
            <a:ext cx="660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⨝</a:t>
            </a:r>
            <a:endParaRPr lang="en-US" sz="5400" dirty="0"/>
          </a:p>
        </p:txBody>
      </p:sp>
      <p:sp>
        <p:nvSpPr>
          <p:cNvPr id="16" name="TextBox 15"/>
          <p:cNvSpPr txBox="1"/>
          <p:nvPr/>
        </p:nvSpPr>
        <p:spPr>
          <a:xfrm>
            <a:off x="6477000" y="2988307"/>
            <a:ext cx="495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∑</a:t>
            </a:r>
          </a:p>
        </p:txBody>
      </p:sp>
      <p:cxnSp>
        <p:nvCxnSpPr>
          <p:cNvPr id="19" name="Straight Connector 18"/>
          <p:cNvCxnSpPr/>
          <p:nvPr/>
        </p:nvCxnSpPr>
        <p:spPr>
          <a:xfrm rot="5400000">
            <a:off x="6774770" y="2819417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6247922" y="3614134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Down Arrow 22"/>
          <p:cNvSpPr/>
          <p:nvPr/>
        </p:nvSpPr>
        <p:spPr>
          <a:xfrm>
            <a:off x="5001767" y="5177222"/>
            <a:ext cx="484632" cy="1436929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rot="10800000">
            <a:off x="4725021" y="5515005"/>
            <a:ext cx="392913" cy="1443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4622025" y="5984143"/>
            <a:ext cx="572096" cy="3889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5109718" y="5668984"/>
            <a:ext cx="269669" cy="2067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5"/>
          <p:cNvGrpSpPr/>
          <p:nvPr/>
        </p:nvGrpSpPr>
        <p:grpSpPr>
          <a:xfrm>
            <a:off x="6172200" y="3085200"/>
            <a:ext cx="202467" cy="496200"/>
            <a:chOff x="6930700" y="3200400"/>
            <a:chExt cx="146296" cy="358538"/>
          </a:xfrm>
        </p:grpSpPr>
        <p:sp>
          <p:nvSpPr>
            <p:cNvPr id="32" name="Down Arrow 31"/>
            <p:cNvSpPr/>
            <p:nvPr/>
          </p:nvSpPr>
          <p:spPr>
            <a:xfrm>
              <a:off x="6930700" y="3200400"/>
              <a:ext cx="146296" cy="358538"/>
            </a:xfrm>
            <a:prstGeom prst="downArrow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971162" y="3296737"/>
              <a:ext cx="67733" cy="10686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39"/>
          <p:cNvGrpSpPr/>
          <p:nvPr/>
        </p:nvGrpSpPr>
        <p:grpSpPr>
          <a:xfrm>
            <a:off x="6888699" y="3535899"/>
            <a:ext cx="121701" cy="121701"/>
            <a:chOff x="7772400" y="3441498"/>
            <a:chExt cx="914400" cy="914400"/>
          </a:xfrm>
        </p:grpSpPr>
        <p:sp>
          <p:nvSpPr>
            <p:cNvPr id="39" name="Cross 38"/>
            <p:cNvSpPr/>
            <p:nvPr/>
          </p:nvSpPr>
          <p:spPr>
            <a:xfrm>
              <a:off x="7772400" y="3441498"/>
              <a:ext cx="914400" cy="914400"/>
            </a:xfrm>
            <a:prstGeom prst="plus">
              <a:avLst>
                <a:gd name="adj" fmla="val 47237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ame 37"/>
            <p:cNvSpPr/>
            <p:nvPr/>
          </p:nvSpPr>
          <p:spPr>
            <a:xfrm>
              <a:off x="7772400" y="3441498"/>
              <a:ext cx="914400" cy="914400"/>
            </a:xfrm>
            <a:prstGeom prst="frame">
              <a:avLst>
                <a:gd name="adj1" fmla="val 6431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oup 40"/>
          <p:cNvGrpSpPr/>
          <p:nvPr/>
        </p:nvGrpSpPr>
        <p:grpSpPr>
          <a:xfrm>
            <a:off x="6431499" y="4340647"/>
            <a:ext cx="121701" cy="121701"/>
            <a:chOff x="7772400" y="3441498"/>
            <a:chExt cx="914400" cy="914400"/>
          </a:xfrm>
        </p:grpSpPr>
        <p:sp>
          <p:nvSpPr>
            <p:cNvPr id="42" name="Cross 41"/>
            <p:cNvSpPr/>
            <p:nvPr/>
          </p:nvSpPr>
          <p:spPr>
            <a:xfrm>
              <a:off x="7772400" y="3441498"/>
              <a:ext cx="914400" cy="914400"/>
            </a:xfrm>
            <a:prstGeom prst="plus">
              <a:avLst>
                <a:gd name="adj" fmla="val 47237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ame 42"/>
            <p:cNvSpPr/>
            <p:nvPr/>
          </p:nvSpPr>
          <p:spPr>
            <a:xfrm>
              <a:off x="7772400" y="3441498"/>
              <a:ext cx="914400" cy="914400"/>
            </a:xfrm>
            <a:prstGeom prst="frame">
              <a:avLst>
                <a:gd name="adj1" fmla="val 6431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44" name="Table 43"/>
          <p:cNvGraphicFramePr>
            <a:graphicFrameLocks noGrp="1"/>
          </p:cNvGraphicFramePr>
          <p:nvPr/>
        </p:nvGraphicFramePr>
        <p:xfrm>
          <a:off x="5867400" y="5105400"/>
          <a:ext cx="2173998" cy="1280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73822"/>
                <a:gridCol w="470379"/>
                <a:gridCol w="453942"/>
                <a:gridCol w="518791"/>
                <a:gridCol w="457064"/>
              </a:tblGrid>
              <a:tr h="16510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150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5" name="Table 44"/>
          <p:cNvGraphicFramePr>
            <a:graphicFrameLocks noGrp="1"/>
          </p:cNvGraphicFramePr>
          <p:nvPr/>
        </p:nvGraphicFramePr>
        <p:xfrm>
          <a:off x="2590800" y="5184067"/>
          <a:ext cx="2133599" cy="12929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3" name="Down Arrow 52"/>
          <p:cNvSpPr/>
          <p:nvPr/>
        </p:nvSpPr>
        <p:spPr>
          <a:xfrm>
            <a:off x="8269584" y="4959196"/>
            <a:ext cx="484632" cy="1436929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377535" y="5508244"/>
            <a:ext cx="269669" cy="2067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/>
          <p:nvPr/>
        </p:nvCxnSpPr>
        <p:spPr>
          <a:xfrm rot="10800000">
            <a:off x="8042830" y="5412028"/>
            <a:ext cx="334706" cy="1066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5400000">
            <a:off x="7880423" y="5902845"/>
            <a:ext cx="632712" cy="3307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10800000" flipV="1">
            <a:off x="5292924" y="4393700"/>
            <a:ext cx="690576" cy="5986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1641" y="4428022"/>
            <a:ext cx="1407207" cy="4462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109718" y="5404866"/>
            <a:ext cx="269669" cy="206756"/>
          </a:xfrm>
          <a:prstGeom prst="rect">
            <a:avLst/>
          </a:prstGeom>
          <a:solidFill>
            <a:srgbClr val="D9D9D9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109179" y="5552842"/>
            <a:ext cx="269669" cy="20675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378075" y="5256890"/>
            <a:ext cx="269669" cy="206756"/>
          </a:xfrm>
          <a:prstGeom prst="rect">
            <a:avLst/>
          </a:prstGeom>
          <a:solidFill>
            <a:srgbClr val="D9D9D9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377536" y="5404866"/>
            <a:ext cx="269669" cy="20675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5410200" y="6477000"/>
            <a:ext cx="89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overlap</a:t>
            </a:r>
            <a:endParaRPr lang="en-US" dirty="0">
              <a:latin typeface="Corbel"/>
              <a:cs typeface="Corbel"/>
            </a:endParaRPr>
          </a:p>
        </p:txBody>
      </p:sp>
      <p:cxnSp>
        <p:nvCxnSpPr>
          <p:cNvPr id="41" name="Shape 40"/>
          <p:cNvCxnSpPr>
            <a:stCxn id="34" idx="3"/>
          </p:cNvCxnSpPr>
          <p:nvPr/>
        </p:nvCxnSpPr>
        <p:spPr>
          <a:xfrm>
            <a:off x="5378848" y="5656220"/>
            <a:ext cx="259952" cy="820780"/>
          </a:xfrm>
          <a:prstGeom prst="bentConnector2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Table 46"/>
          <p:cNvGraphicFramePr>
            <a:graphicFrameLocks noGrp="1"/>
          </p:cNvGraphicFramePr>
          <p:nvPr/>
        </p:nvGraphicFramePr>
        <p:xfrm>
          <a:off x="7003848" y="1981200"/>
          <a:ext cx="1027541" cy="7035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027541"/>
              </a:tblGrid>
              <a:tr h="29817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holds</a:t>
                      </a:r>
                      <a:endParaRPr lang="en-US" sz="1400" dirty="0"/>
                    </a:p>
                  </a:txBody>
                  <a:tcPr/>
                </a:tc>
              </a:tr>
              <a:tr h="308603">
                <a:tc>
                  <a:txBody>
                    <a:bodyPr/>
                    <a:lstStyle/>
                    <a:p>
                      <a:r>
                        <a:rPr lang="en-US" dirty="0" smtClean="0"/>
                        <a:t>14500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State of the Art in Update Processing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1981200"/>
            <a:ext cx="5079168" cy="3048000"/>
          </a:xfrm>
        </p:spPr>
        <p:txBody>
          <a:bodyPr>
            <a:normAutofit/>
          </a:bodyPr>
          <a:lstStyle/>
          <a:p>
            <a:r>
              <a:rPr lang="en-US" dirty="0" smtClean="0"/>
              <a:t>Stream processing is unsuitable for update-</a:t>
            </a:r>
            <a:r>
              <a:rPr lang="en-US" smtClean="0"/>
              <a:t>intensive apps</a:t>
            </a:r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5943600" y="3594930"/>
            <a:ext cx="660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⨝</a:t>
            </a:r>
            <a:endParaRPr lang="en-US" sz="5400" dirty="0"/>
          </a:p>
        </p:txBody>
      </p:sp>
      <p:sp>
        <p:nvSpPr>
          <p:cNvPr id="16" name="TextBox 15"/>
          <p:cNvSpPr txBox="1"/>
          <p:nvPr/>
        </p:nvSpPr>
        <p:spPr>
          <a:xfrm>
            <a:off x="6477000" y="2988307"/>
            <a:ext cx="495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∑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5227255" y="4223716"/>
            <a:ext cx="767842" cy="7531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 flipH="1">
            <a:off x="6489716" y="4260682"/>
            <a:ext cx="753180" cy="6792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6774770" y="2819417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6247922" y="3614134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Down Arrow 24"/>
          <p:cNvSpPr/>
          <p:nvPr/>
        </p:nvSpPr>
        <p:spPr>
          <a:xfrm>
            <a:off x="5005000" y="5174512"/>
            <a:ext cx="484632" cy="1436929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108632" y="5279644"/>
            <a:ext cx="269669" cy="2067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2"/>
          <p:cNvGrpSpPr/>
          <p:nvPr/>
        </p:nvGrpSpPr>
        <p:grpSpPr>
          <a:xfrm>
            <a:off x="6173516" y="3070460"/>
            <a:ext cx="222626" cy="545604"/>
            <a:chOff x="5797304" y="3865177"/>
            <a:chExt cx="146296" cy="358538"/>
          </a:xfrm>
        </p:grpSpPr>
        <p:sp>
          <p:nvSpPr>
            <p:cNvPr id="34" name="Down Arrow 33"/>
            <p:cNvSpPr/>
            <p:nvPr/>
          </p:nvSpPr>
          <p:spPr>
            <a:xfrm>
              <a:off x="5797304" y="3865177"/>
              <a:ext cx="146296" cy="358538"/>
            </a:xfrm>
            <a:prstGeom prst="downArrow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837766" y="3991004"/>
              <a:ext cx="67733" cy="10686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5" name="Table 44"/>
          <p:cNvGraphicFramePr>
            <a:graphicFrameLocks noGrp="1"/>
          </p:cNvGraphicFramePr>
          <p:nvPr/>
        </p:nvGraphicFramePr>
        <p:xfrm>
          <a:off x="5867400" y="5105400"/>
          <a:ext cx="2173998" cy="1280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73822"/>
                <a:gridCol w="470379"/>
                <a:gridCol w="453942"/>
                <a:gridCol w="518791"/>
                <a:gridCol w="457064"/>
              </a:tblGrid>
              <a:tr h="16510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150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6" name="Table 45"/>
          <p:cNvGraphicFramePr>
            <a:graphicFrameLocks noGrp="1"/>
          </p:cNvGraphicFramePr>
          <p:nvPr/>
        </p:nvGraphicFramePr>
        <p:xfrm>
          <a:off x="2590800" y="5181600"/>
          <a:ext cx="2133599" cy="12929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7" name="Down Arrow 46"/>
          <p:cNvSpPr/>
          <p:nvPr/>
        </p:nvSpPr>
        <p:spPr>
          <a:xfrm>
            <a:off x="8269584" y="4959196"/>
            <a:ext cx="484632" cy="1436929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8377535" y="5029200"/>
            <a:ext cx="269669" cy="2067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52"/>
          <p:cNvGrpSpPr/>
          <p:nvPr/>
        </p:nvGrpSpPr>
        <p:grpSpPr>
          <a:xfrm>
            <a:off x="6888699" y="3535899"/>
            <a:ext cx="121701" cy="121701"/>
            <a:chOff x="7772400" y="3441498"/>
            <a:chExt cx="914400" cy="914400"/>
          </a:xfrm>
        </p:grpSpPr>
        <p:sp>
          <p:nvSpPr>
            <p:cNvPr id="54" name="Cross 53"/>
            <p:cNvSpPr/>
            <p:nvPr/>
          </p:nvSpPr>
          <p:spPr>
            <a:xfrm>
              <a:off x="7772400" y="3441498"/>
              <a:ext cx="914400" cy="914400"/>
            </a:xfrm>
            <a:prstGeom prst="plus">
              <a:avLst>
                <a:gd name="adj" fmla="val 47237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ame 54"/>
            <p:cNvSpPr/>
            <p:nvPr/>
          </p:nvSpPr>
          <p:spPr>
            <a:xfrm>
              <a:off x="7772400" y="3441498"/>
              <a:ext cx="914400" cy="914400"/>
            </a:xfrm>
            <a:prstGeom prst="frame">
              <a:avLst>
                <a:gd name="adj1" fmla="val 6431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oup 55"/>
          <p:cNvGrpSpPr/>
          <p:nvPr/>
        </p:nvGrpSpPr>
        <p:grpSpPr>
          <a:xfrm>
            <a:off x="6431499" y="4340647"/>
            <a:ext cx="121701" cy="121701"/>
            <a:chOff x="7772400" y="3441498"/>
            <a:chExt cx="914400" cy="914400"/>
          </a:xfrm>
        </p:grpSpPr>
        <p:sp>
          <p:nvSpPr>
            <p:cNvPr id="57" name="Cross 56"/>
            <p:cNvSpPr/>
            <p:nvPr/>
          </p:nvSpPr>
          <p:spPr>
            <a:xfrm>
              <a:off x="7772400" y="3441498"/>
              <a:ext cx="914400" cy="914400"/>
            </a:xfrm>
            <a:prstGeom prst="plus">
              <a:avLst>
                <a:gd name="adj" fmla="val 47237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ame 57"/>
            <p:cNvSpPr/>
            <p:nvPr/>
          </p:nvSpPr>
          <p:spPr>
            <a:xfrm>
              <a:off x="7772400" y="3441498"/>
              <a:ext cx="914400" cy="914400"/>
            </a:xfrm>
            <a:prstGeom prst="frame">
              <a:avLst>
                <a:gd name="adj1" fmla="val 6431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61" name="Table 60"/>
          <p:cNvGraphicFramePr>
            <a:graphicFrameLocks noGrp="1"/>
          </p:cNvGraphicFramePr>
          <p:nvPr/>
        </p:nvGraphicFramePr>
        <p:xfrm>
          <a:off x="7003848" y="1981200"/>
          <a:ext cx="1027541" cy="7035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027541"/>
              </a:tblGrid>
              <a:tr h="29817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holds</a:t>
                      </a:r>
                      <a:endParaRPr lang="en-US" sz="1400" dirty="0"/>
                    </a:p>
                  </a:txBody>
                  <a:tcPr/>
                </a:tc>
              </a:tr>
              <a:tr h="308603">
                <a:tc>
                  <a:txBody>
                    <a:bodyPr/>
                    <a:lstStyle/>
                    <a:p>
                      <a:r>
                        <a:rPr lang="en-US" dirty="0" smtClean="0"/>
                        <a:t>14500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State of the Art in Update Processing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1981200"/>
            <a:ext cx="5079168" cy="3048000"/>
          </a:xfrm>
        </p:spPr>
        <p:txBody>
          <a:bodyPr>
            <a:normAutofit/>
          </a:bodyPr>
          <a:lstStyle/>
          <a:p>
            <a:r>
              <a:rPr lang="en-US" dirty="0" smtClean="0"/>
              <a:t>Stream processing is unsuitable for update-intensive apps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43600" y="3594930"/>
            <a:ext cx="660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⨝</a:t>
            </a:r>
            <a:endParaRPr lang="en-US" sz="5400" dirty="0"/>
          </a:p>
        </p:txBody>
      </p:sp>
      <p:sp>
        <p:nvSpPr>
          <p:cNvPr id="16" name="TextBox 15"/>
          <p:cNvSpPr txBox="1"/>
          <p:nvPr/>
        </p:nvSpPr>
        <p:spPr>
          <a:xfrm>
            <a:off x="6477000" y="2988307"/>
            <a:ext cx="495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∑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5227255" y="4223716"/>
            <a:ext cx="767842" cy="7531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 flipH="1">
            <a:off x="6489716" y="4260682"/>
            <a:ext cx="753180" cy="6792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6774770" y="2819417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6247922" y="3614134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Down Arrow 24"/>
          <p:cNvSpPr/>
          <p:nvPr/>
        </p:nvSpPr>
        <p:spPr>
          <a:xfrm>
            <a:off x="5005000" y="5174512"/>
            <a:ext cx="484632" cy="1436929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108632" y="6034556"/>
            <a:ext cx="269669" cy="2067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2"/>
          <p:cNvGrpSpPr/>
          <p:nvPr/>
        </p:nvGrpSpPr>
        <p:grpSpPr>
          <a:xfrm>
            <a:off x="6173516" y="3070460"/>
            <a:ext cx="222626" cy="545604"/>
            <a:chOff x="5797304" y="3865177"/>
            <a:chExt cx="146296" cy="358538"/>
          </a:xfrm>
        </p:grpSpPr>
        <p:sp>
          <p:nvSpPr>
            <p:cNvPr id="34" name="Down Arrow 33"/>
            <p:cNvSpPr/>
            <p:nvPr/>
          </p:nvSpPr>
          <p:spPr>
            <a:xfrm>
              <a:off x="5797304" y="3865177"/>
              <a:ext cx="146296" cy="358538"/>
            </a:xfrm>
            <a:prstGeom prst="downArrow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837766" y="3991004"/>
              <a:ext cx="67733" cy="10686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5108632" y="5326912"/>
            <a:ext cx="254699" cy="11990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108773" y="5715937"/>
            <a:ext cx="254699" cy="11990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5" name="Table 44"/>
          <p:cNvGraphicFramePr>
            <a:graphicFrameLocks noGrp="1"/>
          </p:cNvGraphicFramePr>
          <p:nvPr/>
        </p:nvGraphicFramePr>
        <p:xfrm>
          <a:off x="5867400" y="5105400"/>
          <a:ext cx="2173998" cy="1280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73822"/>
                <a:gridCol w="470379"/>
                <a:gridCol w="453942"/>
                <a:gridCol w="518791"/>
                <a:gridCol w="457064"/>
              </a:tblGrid>
              <a:tr h="16510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8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120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100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150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6" name="Table 45"/>
          <p:cNvGraphicFramePr>
            <a:graphicFrameLocks noGrp="1"/>
          </p:cNvGraphicFramePr>
          <p:nvPr/>
        </p:nvGraphicFramePr>
        <p:xfrm>
          <a:off x="2590800" y="5181600"/>
          <a:ext cx="2133599" cy="12929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9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7" name="Down Arrow 46"/>
          <p:cNvSpPr/>
          <p:nvPr/>
        </p:nvSpPr>
        <p:spPr>
          <a:xfrm>
            <a:off x="8269584" y="4959196"/>
            <a:ext cx="484632" cy="1436929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8377535" y="5508244"/>
            <a:ext cx="269669" cy="2067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377394" y="5105400"/>
            <a:ext cx="254699" cy="11990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377535" y="5835839"/>
            <a:ext cx="254699" cy="11990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52"/>
          <p:cNvGrpSpPr/>
          <p:nvPr/>
        </p:nvGrpSpPr>
        <p:grpSpPr>
          <a:xfrm>
            <a:off x="6888699" y="3535899"/>
            <a:ext cx="121701" cy="121701"/>
            <a:chOff x="7772400" y="3441498"/>
            <a:chExt cx="914400" cy="914400"/>
          </a:xfrm>
        </p:grpSpPr>
        <p:sp>
          <p:nvSpPr>
            <p:cNvPr id="54" name="Cross 53"/>
            <p:cNvSpPr/>
            <p:nvPr/>
          </p:nvSpPr>
          <p:spPr>
            <a:xfrm>
              <a:off x="7772400" y="3441498"/>
              <a:ext cx="914400" cy="914400"/>
            </a:xfrm>
            <a:prstGeom prst="plus">
              <a:avLst>
                <a:gd name="adj" fmla="val 47237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ame 54"/>
            <p:cNvSpPr/>
            <p:nvPr/>
          </p:nvSpPr>
          <p:spPr>
            <a:xfrm>
              <a:off x="7772400" y="3441498"/>
              <a:ext cx="914400" cy="914400"/>
            </a:xfrm>
            <a:prstGeom prst="frame">
              <a:avLst>
                <a:gd name="adj1" fmla="val 6431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oup 55"/>
          <p:cNvGrpSpPr/>
          <p:nvPr/>
        </p:nvGrpSpPr>
        <p:grpSpPr>
          <a:xfrm>
            <a:off x="6431499" y="4340647"/>
            <a:ext cx="121701" cy="121701"/>
            <a:chOff x="7772400" y="3441498"/>
            <a:chExt cx="914400" cy="914400"/>
          </a:xfrm>
        </p:grpSpPr>
        <p:sp>
          <p:nvSpPr>
            <p:cNvPr id="57" name="Cross 56"/>
            <p:cNvSpPr/>
            <p:nvPr/>
          </p:nvSpPr>
          <p:spPr>
            <a:xfrm>
              <a:off x="7772400" y="3441498"/>
              <a:ext cx="914400" cy="914400"/>
            </a:xfrm>
            <a:prstGeom prst="plus">
              <a:avLst>
                <a:gd name="adj" fmla="val 47237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ame 57"/>
            <p:cNvSpPr/>
            <p:nvPr/>
          </p:nvSpPr>
          <p:spPr>
            <a:xfrm>
              <a:off x="7772400" y="3441498"/>
              <a:ext cx="914400" cy="914400"/>
            </a:xfrm>
            <a:prstGeom prst="frame">
              <a:avLst>
                <a:gd name="adj1" fmla="val 6431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7003848" y="1981200"/>
          <a:ext cx="1027541" cy="7035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027541"/>
              </a:tblGrid>
              <a:tr h="29817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holds</a:t>
                      </a:r>
                      <a:endParaRPr lang="en-US" sz="1400" dirty="0"/>
                    </a:p>
                  </a:txBody>
                  <a:tcPr/>
                </a:tc>
              </a:tr>
              <a:tr h="308603"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State of the Art in Update Processing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1981200"/>
            <a:ext cx="5079168" cy="3048000"/>
          </a:xfrm>
        </p:spPr>
        <p:txBody>
          <a:bodyPr>
            <a:normAutofit/>
          </a:bodyPr>
          <a:lstStyle/>
          <a:p>
            <a:r>
              <a:rPr lang="en-US" dirty="0" smtClean="0"/>
              <a:t>Stream processing is unsuitable for update-intensive apps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43600" y="3594930"/>
            <a:ext cx="660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⨝</a:t>
            </a:r>
            <a:endParaRPr lang="en-US" sz="5400" dirty="0"/>
          </a:p>
        </p:txBody>
      </p:sp>
      <p:sp>
        <p:nvSpPr>
          <p:cNvPr id="16" name="TextBox 15"/>
          <p:cNvSpPr txBox="1"/>
          <p:nvPr/>
        </p:nvSpPr>
        <p:spPr>
          <a:xfrm>
            <a:off x="6477000" y="2988307"/>
            <a:ext cx="495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∑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5227255" y="4223716"/>
            <a:ext cx="767842" cy="7531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 flipH="1">
            <a:off x="6489716" y="4260682"/>
            <a:ext cx="753180" cy="6792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6774770" y="2819417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6247922" y="3614134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Down Arrow 24"/>
          <p:cNvSpPr/>
          <p:nvPr/>
        </p:nvSpPr>
        <p:spPr>
          <a:xfrm>
            <a:off x="5005000" y="5174512"/>
            <a:ext cx="484632" cy="1436929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108632" y="6034556"/>
            <a:ext cx="269669" cy="2067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2"/>
          <p:cNvGrpSpPr/>
          <p:nvPr/>
        </p:nvGrpSpPr>
        <p:grpSpPr>
          <a:xfrm>
            <a:off x="6173516" y="3070460"/>
            <a:ext cx="222626" cy="545604"/>
            <a:chOff x="5797304" y="3865177"/>
            <a:chExt cx="146296" cy="358538"/>
          </a:xfrm>
        </p:grpSpPr>
        <p:sp>
          <p:nvSpPr>
            <p:cNvPr id="34" name="Down Arrow 33"/>
            <p:cNvSpPr/>
            <p:nvPr/>
          </p:nvSpPr>
          <p:spPr>
            <a:xfrm>
              <a:off x="5797304" y="3865177"/>
              <a:ext cx="146296" cy="358538"/>
            </a:xfrm>
            <a:prstGeom prst="downArrow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837766" y="3991004"/>
              <a:ext cx="67733" cy="10686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7029450" y="4001869"/>
            <a:ext cx="2038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Corbel"/>
                <a:cs typeface="Corbel"/>
              </a:rPr>
              <a:t>No window can enclose all updates</a:t>
            </a:r>
            <a:endParaRPr lang="en-US" b="1" i="1" dirty="0">
              <a:latin typeface="Corbel"/>
              <a:cs typeface="Corbel"/>
            </a:endParaRPr>
          </a:p>
        </p:txBody>
      </p:sp>
      <p:sp>
        <p:nvSpPr>
          <p:cNvPr id="42" name="Multiply 41"/>
          <p:cNvSpPr/>
          <p:nvPr/>
        </p:nvSpPr>
        <p:spPr>
          <a:xfrm>
            <a:off x="5924442" y="3004042"/>
            <a:ext cx="679210" cy="679210"/>
          </a:xfrm>
          <a:prstGeom prst="mathMultiply">
            <a:avLst>
              <a:gd name="adj1" fmla="val 114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108632" y="5326912"/>
            <a:ext cx="254699" cy="11990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108773" y="5715937"/>
            <a:ext cx="254699" cy="11990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5" name="Table 44"/>
          <p:cNvGraphicFramePr>
            <a:graphicFrameLocks noGrp="1"/>
          </p:cNvGraphicFramePr>
          <p:nvPr/>
        </p:nvGraphicFramePr>
        <p:xfrm>
          <a:off x="5867400" y="5105400"/>
          <a:ext cx="2173998" cy="1280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73822"/>
                <a:gridCol w="470379"/>
                <a:gridCol w="453942"/>
                <a:gridCol w="518791"/>
                <a:gridCol w="457064"/>
              </a:tblGrid>
              <a:tr h="16510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8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120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100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150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6" name="Table 45"/>
          <p:cNvGraphicFramePr>
            <a:graphicFrameLocks noGrp="1"/>
          </p:cNvGraphicFramePr>
          <p:nvPr/>
        </p:nvGraphicFramePr>
        <p:xfrm>
          <a:off x="2590800" y="5181600"/>
          <a:ext cx="2133599" cy="12929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9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7" name="Down Arrow 46"/>
          <p:cNvSpPr/>
          <p:nvPr/>
        </p:nvSpPr>
        <p:spPr>
          <a:xfrm>
            <a:off x="8269584" y="4959196"/>
            <a:ext cx="484632" cy="1436929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8377535" y="5508244"/>
            <a:ext cx="269669" cy="2067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377394" y="5105400"/>
            <a:ext cx="254699" cy="11990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377535" y="5835839"/>
            <a:ext cx="254699" cy="11990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ultiply 36"/>
          <p:cNvSpPr/>
          <p:nvPr/>
        </p:nvSpPr>
        <p:spPr>
          <a:xfrm>
            <a:off x="4790761" y="4836054"/>
            <a:ext cx="924239" cy="1793346"/>
          </a:xfrm>
          <a:prstGeom prst="mathMultiply">
            <a:avLst>
              <a:gd name="adj1" fmla="val 114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Multiply 40"/>
          <p:cNvSpPr/>
          <p:nvPr/>
        </p:nvSpPr>
        <p:spPr>
          <a:xfrm>
            <a:off x="8077200" y="4724400"/>
            <a:ext cx="900582" cy="1714338"/>
          </a:xfrm>
          <a:prstGeom prst="mathMultiply">
            <a:avLst>
              <a:gd name="adj1" fmla="val 114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52"/>
          <p:cNvGrpSpPr/>
          <p:nvPr/>
        </p:nvGrpSpPr>
        <p:grpSpPr>
          <a:xfrm>
            <a:off x="6888699" y="3535899"/>
            <a:ext cx="121701" cy="121701"/>
            <a:chOff x="7772400" y="3441498"/>
            <a:chExt cx="914400" cy="914400"/>
          </a:xfrm>
        </p:grpSpPr>
        <p:sp>
          <p:nvSpPr>
            <p:cNvPr id="54" name="Cross 53"/>
            <p:cNvSpPr/>
            <p:nvPr/>
          </p:nvSpPr>
          <p:spPr>
            <a:xfrm>
              <a:off x="7772400" y="3441498"/>
              <a:ext cx="914400" cy="914400"/>
            </a:xfrm>
            <a:prstGeom prst="plus">
              <a:avLst>
                <a:gd name="adj" fmla="val 47237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ame 54"/>
            <p:cNvSpPr/>
            <p:nvPr/>
          </p:nvSpPr>
          <p:spPr>
            <a:xfrm>
              <a:off x="7772400" y="3441498"/>
              <a:ext cx="914400" cy="914400"/>
            </a:xfrm>
            <a:prstGeom prst="frame">
              <a:avLst>
                <a:gd name="adj1" fmla="val 6431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oup 55"/>
          <p:cNvGrpSpPr/>
          <p:nvPr/>
        </p:nvGrpSpPr>
        <p:grpSpPr>
          <a:xfrm>
            <a:off x="6431499" y="4340647"/>
            <a:ext cx="121701" cy="121701"/>
            <a:chOff x="7772400" y="3441498"/>
            <a:chExt cx="914400" cy="914400"/>
          </a:xfrm>
        </p:grpSpPr>
        <p:sp>
          <p:nvSpPr>
            <p:cNvPr id="57" name="Cross 56"/>
            <p:cNvSpPr/>
            <p:nvPr/>
          </p:nvSpPr>
          <p:spPr>
            <a:xfrm>
              <a:off x="7772400" y="3441498"/>
              <a:ext cx="914400" cy="914400"/>
            </a:xfrm>
            <a:prstGeom prst="plus">
              <a:avLst>
                <a:gd name="adj" fmla="val 47237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ame 57"/>
            <p:cNvSpPr/>
            <p:nvPr/>
          </p:nvSpPr>
          <p:spPr>
            <a:xfrm>
              <a:off x="7772400" y="3441498"/>
              <a:ext cx="914400" cy="914400"/>
            </a:xfrm>
            <a:prstGeom prst="frame">
              <a:avLst>
                <a:gd name="adj1" fmla="val 6431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7003848" y="1981200"/>
          <a:ext cx="1027541" cy="7035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027541"/>
              </a:tblGrid>
              <a:tr h="29817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holds</a:t>
                      </a:r>
                      <a:endParaRPr lang="en-US" sz="1400" dirty="0"/>
                    </a:p>
                  </a:txBody>
                  <a:tcPr/>
                </a:tc>
              </a:tr>
              <a:tr h="308603"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State of the Art in Update Processing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1981200"/>
            <a:ext cx="5079168" cy="154305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Stream processing is unsuitable for update-intensive apps</a:t>
            </a:r>
          </a:p>
          <a:p>
            <a:pPr lvl="1"/>
            <a:r>
              <a:rPr lang="en-US" dirty="0" smtClean="0"/>
              <a:t>Windows do not decouple data scoping and data manipulation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43600" y="3594930"/>
            <a:ext cx="660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⨝</a:t>
            </a:r>
            <a:endParaRPr lang="en-US" sz="5400" dirty="0"/>
          </a:p>
        </p:txBody>
      </p:sp>
      <p:sp>
        <p:nvSpPr>
          <p:cNvPr id="16" name="TextBox 15"/>
          <p:cNvSpPr txBox="1"/>
          <p:nvPr/>
        </p:nvSpPr>
        <p:spPr>
          <a:xfrm>
            <a:off x="6477000" y="2988307"/>
            <a:ext cx="495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∑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5227255" y="4223716"/>
            <a:ext cx="767842" cy="7531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 flipH="1">
            <a:off x="6489716" y="4260682"/>
            <a:ext cx="753180" cy="6792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6774770" y="2819417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6247922" y="3614134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Down Arrow 24"/>
          <p:cNvSpPr/>
          <p:nvPr/>
        </p:nvSpPr>
        <p:spPr>
          <a:xfrm>
            <a:off x="5005000" y="5174512"/>
            <a:ext cx="484632" cy="1436929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108632" y="6034556"/>
            <a:ext cx="269669" cy="2067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2"/>
          <p:cNvGrpSpPr/>
          <p:nvPr/>
        </p:nvGrpSpPr>
        <p:grpSpPr>
          <a:xfrm>
            <a:off x="6173516" y="3070460"/>
            <a:ext cx="222626" cy="545604"/>
            <a:chOff x="5797304" y="3865177"/>
            <a:chExt cx="146296" cy="358538"/>
          </a:xfrm>
        </p:grpSpPr>
        <p:sp>
          <p:nvSpPr>
            <p:cNvPr id="34" name="Down Arrow 33"/>
            <p:cNvSpPr/>
            <p:nvPr/>
          </p:nvSpPr>
          <p:spPr>
            <a:xfrm>
              <a:off x="5797304" y="3865177"/>
              <a:ext cx="146296" cy="358538"/>
            </a:xfrm>
            <a:prstGeom prst="downArrow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837766" y="3991004"/>
              <a:ext cx="67733" cy="10686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7029450" y="4001869"/>
            <a:ext cx="2038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Corbel"/>
                <a:cs typeface="Corbel"/>
              </a:rPr>
              <a:t>No window can enclose all updates</a:t>
            </a:r>
            <a:endParaRPr lang="en-US" b="1" i="1" dirty="0">
              <a:latin typeface="Corbel"/>
              <a:cs typeface="Corbel"/>
            </a:endParaRPr>
          </a:p>
        </p:txBody>
      </p:sp>
      <p:sp>
        <p:nvSpPr>
          <p:cNvPr id="42" name="Multiply 41"/>
          <p:cNvSpPr/>
          <p:nvPr/>
        </p:nvSpPr>
        <p:spPr>
          <a:xfrm>
            <a:off x="5924442" y="3004042"/>
            <a:ext cx="679210" cy="679210"/>
          </a:xfrm>
          <a:prstGeom prst="mathMultiply">
            <a:avLst>
              <a:gd name="adj1" fmla="val 114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108632" y="5326912"/>
            <a:ext cx="254699" cy="11990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108773" y="5715937"/>
            <a:ext cx="254699" cy="11990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5" name="Table 44"/>
          <p:cNvGraphicFramePr>
            <a:graphicFrameLocks noGrp="1"/>
          </p:cNvGraphicFramePr>
          <p:nvPr/>
        </p:nvGraphicFramePr>
        <p:xfrm>
          <a:off x="5867400" y="5105400"/>
          <a:ext cx="2173998" cy="1280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73822"/>
                <a:gridCol w="470379"/>
                <a:gridCol w="453942"/>
                <a:gridCol w="518791"/>
                <a:gridCol w="457064"/>
              </a:tblGrid>
              <a:tr h="16510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8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120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100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150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6" name="Table 45"/>
          <p:cNvGraphicFramePr>
            <a:graphicFrameLocks noGrp="1"/>
          </p:cNvGraphicFramePr>
          <p:nvPr/>
        </p:nvGraphicFramePr>
        <p:xfrm>
          <a:off x="2590800" y="5181600"/>
          <a:ext cx="2133599" cy="12929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9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7" name="Down Arrow 46"/>
          <p:cNvSpPr/>
          <p:nvPr/>
        </p:nvSpPr>
        <p:spPr>
          <a:xfrm>
            <a:off x="8269584" y="4959196"/>
            <a:ext cx="484632" cy="1436929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8377535" y="5508244"/>
            <a:ext cx="269669" cy="2067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377394" y="5105400"/>
            <a:ext cx="254699" cy="11990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377535" y="5835839"/>
            <a:ext cx="254699" cy="11990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ultiply 36"/>
          <p:cNvSpPr/>
          <p:nvPr/>
        </p:nvSpPr>
        <p:spPr>
          <a:xfrm>
            <a:off x="4790761" y="4836054"/>
            <a:ext cx="924239" cy="1793346"/>
          </a:xfrm>
          <a:prstGeom prst="mathMultiply">
            <a:avLst>
              <a:gd name="adj1" fmla="val 114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Multiply 40"/>
          <p:cNvSpPr/>
          <p:nvPr/>
        </p:nvSpPr>
        <p:spPr>
          <a:xfrm>
            <a:off x="8077200" y="4724400"/>
            <a:ext cx="900582" cy="1714338"/>
          </a:xfrm>
          <a:prstGeom prst="mathMultiply">
            <a:avLst>
              <a:gd name="adj1" fmla="val 114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52"/>
          <p:cNvGrpSpPr/>
          <p:nvPr/>
        </p:nvGrpSpPr>
        <p:grpSpPr>
          <a:xfrm>
            <a:off x="6888699" y="3535899"/>
            <a:ext cx="121701" cy="121701"/>
            <a:chOff x="7772400" y="3441498"/>
            <a:chExt cx="914400" cy="914400"/>
          </a:xfrm>
        </p:grpSpPr>
        <p:sp>
          <p:nvSpPr>
            <p:cNvPr id="54" name="Cross 53"/>
            <p:cNvSpPr/>
            <p:nvPr/>
          </p:nvSpPr>
          <p:spPr>
            <a:xfrm>
              <a:off x="7772400" y="3441498"/>
              <a:ext cx="914400" cy="914400"/>
            </a:xfrm>
            <a:prstGeom prst="plus">
              <a:avLst>
                <a:gd name="adj" fmla="val 47237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ame 54"/>
            <p:cNvSpPr/>
            <p:nvPr/>
          </p:nvSpPr>
          <p:spPr>
            <a:xfrm>
              <a:off x="7772400" y="3441498"/>
              <a:ext cx="914400" cy="914400"/>
            </a:xfrm>
            <a:prstGeom prst="frame">
              <a:avLst>
                <a:gd name="adj1" fmla="val 6431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oup 55"/>
          <p:cNvGrpSpPr/>
          <p:nvPr/>
        </p:nvGrpSpPr>
        <p:grpSpPr>
          <a:xfrm>
            <a:off x="6431499" y="4340647"/>
            <a:ext cx="121701" cy="121701"/>
            <a:chOff x="7772400" y="3441498"/>
            <a:chExt cx="914400" cy="914400"/>
          </a:xfrm>
        </p:grpSpPr>
        <p:sp>
          <p:nvSpPr>
            <p:cNvPr id="57" name="Cross 56"/>
            <p:cNvSpPr/>
            <p:nvPr/>
          </p:nvSpPr>
          <p:spPr>
            <a:xfrm>
              <a:off x="7772400" y="3441498"/>
              <a:ext cx="914400" cy="914400"/>
            </a:xfrm>
            <a:prstGeom prst="plus">
              <a:avLst>
                <a:gd name="adj" fmla="val 47237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ame 57"/>
            <p:cNvSpPr/>
            <p:nvPr/>
          </p:nvSpPr>
          <p:spPr>
            <a:xfrm>
              <a:off x="7772400" y="3441498"/>
              <a:ext cx="914400" cy="914400"/>
            </a:xfrm>
            <a:prstGeom prst="frame">
              <a:avLst>
                <a:gd name="adj1" fmla="val 6431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7003848" y="1981200"/>
          <a:ext cx="1027541" cy="7035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027541"/>
              </a:tblGrid>
              <a:tr h="29817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holds</a:t>
                      </a:r>
                      <a:endParaRPr lang="en-US" sz="1400" dirty="0"/>
                    </a:p>
                  </a:txBody>
                  <a:tcPr/>
                </a:tc>
              </a:tr>
              <a:tr h="308603"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State of the Art in Update Processing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1981200"/>
            <a:ext cx="5079168" cy="3048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Stream processing is unsuitable for update-intensive apps</a:t>
            </a:r>
          </a:p>
          <a:p>
            <a:pPr lvl="1"/>
            <a:r>
              <a:rPr lang="en-US" dirty="0" smtClean="0"/>
              <a:t>Windows do not decouple data scoping and data manipulation</a:t>
            </a:r>
          </a:p>
          <a:p>
            <a:pPr lvl="2"/>
            <a:r>
              <a:rPr lang="en-US" dirty="0" smtClean="0"/>
              <a:t>No “state-of-the-world” queries</a:t>
            </a:r>
          </a:p>
          <a:p>
            <a:pPr lvl="2"/>
            <a:r>
              <a:rPr lang="en-US" dirty="0" smtClean="0"/>
              <a:t>No OLAP or nested aggregates</a:t>
            </a:r>
          </a:p>
          <a:p>
            <a:pPr lvl="1"/>
            <a:r>
              <a:rPr lang="en-US" dirty="0" smtClean="0"/>
              <a:t>For general processing, stream engines resort to repetition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43600" y="3594930"/>
            <a:ext cx="660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⨝</a:t>
            </a:r>
            <a:endParaRPr lang="en-US" sz="5400" dirty="0"/>
          </a:p>
        </p:txBody>
      </p:sp>
      <p:sp>
        <p:nvSpPr>
          <p:cNvPr id="16" name="TextBox 15"/>
          <p:cNvSpPr txBox="1"/>
          <p:nvPr/>
        </p:nvSpPr>
        <p:spPr>
          <a:xfrm>
            <a:off x="6477000" y="2988307"/>
            <a:ext cx="495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∑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5227255" y="4223716"/>
            <a:ext cx="767842" cy="7531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 flipH="1">
            <a:off x="6489716" y="4260682"/>
            <a:ext cx="753180" cy="6792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6774770" y="2819417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6247922" y="3614134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Down Arrow 24"/>
          <p:cNvSpPr/>
          <p:nvPr/>
        </p:nvSpPr>
        <p:spPr>
          <a:xfrm>
            <a:off x="5005000" y="5174512"/>
            <a:ext cx="484632" cy="1436929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108632" y="6034556"/>
            <a:ext cx="269669" cy="2067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2"/>
          <p:cNvGrpSpPr/>
          <p:nvPr/>
        </p:nvGrpSpPr>
        <p:grpSpPr>
          <a:xfrm>
            <a:off x="6173516" y="3070460"/>
            <a:ext cx="222626" cy="545604"/>
            <a:chOff x="5797304" y="3865177"/>
            <a:chExt cx="146296" cy="358538"/>
          </a:xfrm>
        </p:grpSpPr>
        <p:sp>
          <p:nvSpPr>
            <p:cNvPr id="34" name="Down Arrow 33"/>
            <p:cNvSpPr/>
            <p:nvPr/>
          </p:nvSpPr>
          <p:spPr>
            <a:xfrm>
              <a:off x="5797304" y="3865177"/>
              <a:ext cx="146296" cy="358538"/>
            </a:xfrm>
            <a:prstGeom prst="downArrow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837766" y="3991004"/>
              <a:ext cx="67733" cy="10686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7029450" y="4001869"/>
            <a:ext cx="2038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Corbel"/>
                <a:cs typeface="Corbel"/>
              </a:rPr>
              <a:t>No window can enclose all updates</a:t>
            </a:r>
            <a:endParaRPr lang="en-US" b="1" i="1" dirty="0">
              <a:latin typeface="Corbel"/>
              <a:cs typeface="Corbel"/>
            </a:endParaRPr>
          </a:p>
        </p:txBody>
      </p:sp>
      <p:sp>
        <p:nvSpPr>
          <p:cNvPr id="42" name="Multiply 41"/>
          <p:cNvSpPr/>
          <p:nvPr/>
        </p:nvSpPr>
        <p:spPr>
          <a:xfrm>
            <a:off x="5924442" y="3004042"/>
            <a:ext cx="679210" cy="679210"/>
          </a:xfrm>
          <a:prstGeom prst="mathMultiply">
            <a:avLst>
              <a:gd name="adj1" fmla="val 114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108632" y="5326912"/>
            <a:ext cx="254699" cy="11990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108773" y="5715937"/>
            <a:ext cx="254699" cy="11990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5" name="Table 44"/>
          <p:cNvGraphicFramePr>
            <a:graphicFrameLocks noGrp="1"/>
          </p:cNvGraphicFramePr>
          <p:nvPr/>
        </p:nvGraphicFramePr>
        <p:xfrm>
          <a:off x="5867400" y="5105400"/>
          <a:ext cx="2173998" cy="1280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73822"/>
                <a:gridCol w="470379"/>
                <a:gridCol w="453942"/>
                <a:gridCol w="518791"/>
                <a:gridCol w="457064"/>
              </a:tblGrid>
              <a:tr h="16510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8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120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100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150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6" name="Table 45"/>
          <p:cNvGraphicFramePr>
            <a:graphicFrameLocks noGrp="1"/>
          </p:cNvGraphicFramePr>
          <p:nvPr/>
        </p:nvGraphicFramePr>
        <p:xfrm>
          <a:off x="2590800" y="5181600"/>
          <a:ext cx="2133599" cy="12929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9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7" name="Down Arrow 46"/>
          <p:cNvSpPr/>
          <p:nvPr/>
        </p:nvSpPr>
        <p:spPr>
          <a:xfrm>
            <a:off x="8269584" y="4959196"/>
            <a:ext cx="484632" cy="1436929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8377535" y="5508244"/>
            <a:ext cx="269669" cy="2067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377394" y="5105400"/>
            <a:ext cx="254699" cy="11990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377535" y="5835839"/>
            <a:ext cx="254699" cy="11990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ultiply 36"/>
          <p:cNvSpPr/>
          <p:nvPr/>
        </p:nvSpPr>
        <p:spPr>
          <a:xfrm>
            <a:off x="4790761" y="4836054"/>
            <a:ext cx="924239" cy="1793346"/>
          </a:xfrm>
          <a:prstGeom prst="mathMultiply">
            <a:avLst>
              <a:gd name="adj1" fmla="val 114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Multiply 40"/>
          <p:cNvSpPr/>
          <p:nvPr/>
        </p:nvSpPr>
        <p:spPr>
          <a:xfrm>
            <a:off x="8077200" y="4724400"/>
            <a:ext cx="900582" cy="1714338"/>
          </a:xfrm>
          <a:prstGeom prst="mathMultiply">
            <a:avLst>
              <a:gd name="adj1" fmla="val 114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52"/>
          <p:cNvGrpSpPr/>
          <p:nvPr/>
        </p:nvGrpSpPr>
        <p:grpSpPr>
          <a:xfrm>
            <a:off x="6888699" y="3535899"/>
            <a:ext cx="121701" cy="121701"/>
            <a:chOff x="7772400" y="3441498"/>
            <a:chExt cx="914400" cy="914400"/>
          </a:xfrm>
        </p:grpSpPr>
        <p:sp>
          <p:nvSpPr>
            <p:cNvPr id="54" name="Cross 53"/>
            <p:cNvSpPr/>
            <p:nvPr/>
          </p:nvSpPr>
          <p:spPr>
            <a:xfrm>
              <a:off x="7772400" y="3441498"/>
              <a:ext cx="914400" cy="914400"/>
            </a:xfrm>
            <a:prstGeom prst="plus">
              <a:avLst>
                <a:gd name="adj" fmla="val 47237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ame 54"/>
            <p:cNvSpPr/>
            <p:nvPr/>
          </p:nvSpPr>
          <p:spPr>
            <a:xfrm>
              <a:off x="7772400" y="3441498"/>
              <a:ext cx="914400" cy="914400"/>
            </a:xfrm>
            <a:prstGeom prst="frame">
              <a:avLst>
                <a:gd name="adj1" fmla="val 6431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oup 55"/>
          <p:cNvGrpSpPr/>
          <p:nvPr/>
        </p:nvGrpSpPr>
        <p:grpSpPr>
          <a:xfrm>
            <a:off x="6431499" y="4340647"/>
            <a:ext cx="121701" cy="121701"/>
            <a:chOff x="7772400" y="3441498"/>
            <a:chExt cx="914400" cy="914400"/>
          </a:xfrm>
        </p:grpSpPr>
        <p:sp>
          <p:nvSpPr>
            <p:cNvPr id="57" name="Cross 56"/>
            <p:cNvSpPr/>
            <p:nvPr/>
          </p:nvSpPr>
          <p:spPr>
            <a:xfrm>
              <a:off x="7772400" y="3441498"/>
              <a:ext cx="914400" cy="914400"/>
            </a:xfrm>
            <a:prstGeom prst="plus">
              <a:avLst>
                <a:gd name="adj" fmla="val 47237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ame 57"/>
            <p:cNvSpPr/>
            <p:nvPr/>
          </p:nvSpPr>
          <p:spPr>
            <a:xfrm>
              <a:off x="7772400" y="3441498"/>
              <a:ext cx="914400" cy="914400"/>
            </a:xfrm>
            <a:prstGeom prst="frame">
              <a:avLst>
                <a:gd name="adj1" fmla="val 6431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7003848" y="1981200"/>
          <a:ext cx="1027541" cy="7035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027541"/>
              </a:tblGrid>
              <a:tr h="29817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holds</a:t>
                      </a:r>
                      <a:endParaRPr lang="en-US" sz="1400" dirty="0"/>
                    </a:p>
                  </a:txBody>
                  <a:tcPr/>
                </a:tc>
              </a:tr>
              <a:tr h="308603"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State of the Art in Update Processing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943600" y="3594930"/>
            <a:ext cx="660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⨝</a:t>
            </a:r>
            <a:endParaRPr lang="en-US" sz="5400" dirty="0"/>
          </a:p>
        </p:txBody>
      </p:sp>
      <p:sp>
        <p:nvSpPr>
          <p:cNvPr id="16" name="TextBox 15"/>
          <p:cNvSpPr txBox="1"/>
          <p:nvPr/>
        </p:nvSpPr>
        <p:spPr>
          <a:xfrm>
            <a:off x="6477000" y="2988307"/>
            <a:ext cx="495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∑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5227255" y="4223716"/>
            <a:ext cx="767842" cy="7531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 flipH="1">
            <a:off x="6489716" y="4260682"/>
            <a:ext cx="753180" cy="6792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6774770" y="2819417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6247922" y="3614134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Down Arrow 24"/>
          <p:cNvSpPr/>
          <p:nvPr/>
        </p:nvSpPr>
        <p:spPr>
          <a:xfrm>
            <a:off x="6220968" y="5139058"/>
            <a:ext cx="484632" cy="1436929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324600" y="5999102"/>
            <a:ext cx="269669" cy="2067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2"/>
          <p:cNvGrpSpPr/>
          <p:nvPr/>
        </p:nvGrpSpPr>
        <p:grpSpPr>
          <a:xfrm>
            <a:off x="6173516" y="3070460"/>
            <a:ext cx="222626" cy="545604"/>
            <a:chOff x="5797304" y="3865177"/>
            <a:chExt cx="146296" cy="358538"/>
          </a:xfrm>
        </p:grpSpPr>
        <p:sp>
          <p:nvSpPr>
            <p:cNvPr id="34" name="Down Arrow 33"/>
            <p:cNvSpPr/>
            <p:nvPr/>
          </p:nvSpPr>
          <p:spPr>
            <a:xfrm>
              <a:off x="5797304" y="3865177"/>
              <a:ext cx="146296" cy="358538"/>
            </a:xfrm>
            <a:prstGeom prst="downArrow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837766" y="3991004"/>
              <a:ext cx="67733" cy="10686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Multiply 41"/>
          <p:cNvSpPr/>
          <p:nvPr/>
        </p:nvSpPr>
        <p:spPr>
          <a:xfrm>
            <a:off x="5924442" y="3004042"/>
            <a:ext cx="679210" cy="679210"/>
          </a:xfrm>
          <a:prstGeom prst="mathMultiply">
            <a:avLst>
              <a:gd name="adj1" fmla="val 114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6324600" y="5291458"/>
            <a:ext cx="254699" cy="11990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6324741" y="5680483"/>
            <a:ext cx="254699" cy="11990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5" name="Table 44"/>
          <p:cNvGraphicFramePr>
            <a:graphicFrameLocks noGrp="1"/>
          </p:cNvGraphicFramePr>
          <p:nvPr/>
        </p:nvGraphicFramePr>
        <p:xfrm>
          <a:off x="6896100" y="5095240"/>
          <a:ext cx="1562100" cy="87733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33680"/>
                <a:gridCol w="322580"/>
                <a:gridCol w="335280"/>
                <a:gridCol w="335280"/>
                <a:gridCol w="335280"/>
              </a:tblGrid>
              <a:tr h="165100"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t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oid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bid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p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v</a:t>
                      </a:r>
                      <a:endParaRPr lang="en-US" sz="8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4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100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50</a:t>
                      </a:r>
                      <a:endParaRPr lang="en-US" sz="8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8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120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100</a:t>
                      </a:r>
                      <a:endParaRPr lang="en-US" sz="800" b="1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6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5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150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30</a:t>
                      </a:r>
                      <a:endParaRPr lang="en-US" sz="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6" name="Table 45"/>
          <p:cNvGraphicFramePr>
            <a:graphicFrameLocks noGrp="1"/>
          </p:cNvGraphicFramePr>
          <p:nvPr/>
        </p:nvGraphicFramePr>
        <p:xfrm>
          <a:off x="4724400" y="5146146"/>
          <a:ext cx="1511300" cy="99081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33680"/>
                <a:gridCol w="322580"/>
                <a:gridCol w="335280"/>
                <a:gridCol w="335280"/>
                <a:gridCol w="28448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t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oid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bid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p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v</a:t>
                      </a:r>
                      <a:endParaRPr lang="en-US" sz="8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5</a:t>
                      </a:r>
                      <a:endParaRPr lang="en-US" sz="8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4</a:t>
                      </a:r>
                      <a:endParaRPr lang="en-US" sz="8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</a:t>
                      </a:r>
                      <a:endParaRPr lang="en-US" sz="8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100</a:t>
                      </a:r>
                      <a:endParaRPr lang="en-US" sz="8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50</a:t>
                      </a:r>
                      <a:endParaRPr lang="en-US" sz="8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9</a:t>
                      </a:r>
                      <a:endParaRPr lang="en-US" sz="8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</a:t>
                      </a:r>
                      <a:endParaRPr lang="en-US" sz="8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</a:t>
                      </a:r>
                      <a:endParaRPr lang="en-US" sz="8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80</a:t>
                      </a:r>
                      <a:endParaRPr lang="en-US" sz="8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80</a:t>
                      </a:r>
                      <a:endParaRPr lang="en-US" sz="8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6</a:t>
                      </a:r>
                      <a:endParaRPr lang="en-US" sz="8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6</a:t>
                      </a:r>
                      <a:endParaRPr lang="en-US" sz="8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</a:t>
                      </a:r>
                      <a:endParaRPr lang="en-US" sz="8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80</a:t>
                      </a:r>
                      <a:endParaRPr lang="en-US" sz="8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50</a:t>
                      </a:r>
                      <a:endParaRPr lang="en-US" sz="8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7" name="Down Arrow 46"/>
          <p:cNvSpPr/>
          <p:nvPr/>
        </p:nvSpPr>
        <p:spPr>
          <a:xfrm>
            <a:off x="8512002" y="4769748"/>
            <a:ext cx="484632" cy="1436929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8619953" y="5318796"/>
            <a:ext cx="269669" cy="2067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619812" y="4915952"/>
            <a:ext cx="254699" cy="11990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619953" y="5646391"/>
            <a:ext cx="254699" cy="11990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ultiply 36"/>
          <p:cNvSpPr/>
          <p:nvPr/>
        </p:nvSpPr>
        <p:spPr>
          <a:xfrm>
            <a:off x="6009961" y="4800600"/>
            <a:ext cx="924239" cy="1793346"/>
          </a:xfrm>
          <a:prstGeom prst="mathMultiply">
            <a:avLst>
              <a:gd name="adj1" fmla="val 114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Multiply 40"/>
          <p:cNvSpPr/>
          <p:nvPr/>
        </p:nvSpPr>
        <p:spPr>
          <a:xfrm>
            <a:off x="8319618" y="4534952"/>
            <a:ext cx="900582" cy="1714338"/>
          </a:xfrm>
          <a:prstGeom prst="mathMultiply">
            <a:avLst>
              <a:gd name="adj1" fmla="val 114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52"/>
          <p:cNvGrpSpPr/>
          <p:nvPr/>
        </p:nvGrpSpPr>
        <p:grpSpPr>
          <a:xfrm>
            <a:off x="6888699" y="3535899"/>
            <a:ext cx="121701" cy="121701"/>
            <a:chOff x="7772400" y="3441498"/>
            <a:chExt cx="914400" cy="914400"/>
          </a:xfrm>
        </p:grpSpPr>
        <p:sp>
          <p:nvSpPr>
            <p:cNvPr id="54" name="Cross 53"/>
            <p:cNvSpPr/>
            <p:nvPr/>
          </p:nvSpPr>
          <p:spPr>
            <a:xfrm>
              <a:off x="7772400" y="3441498"/>
              <a:ext cx="914400" cy="914400"/>
            </a:xfrm>
            <a:prstGeom prst="plus">
              <a:avLst>
                <a:gd name="adj" fmla="val 47237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ame 54"/>
            <p:cNvSpPr/>
            <p:nvPr/>
          </p:nvSpPr>
          <p:spPr>
            <a:xfrm>
              <a:off x="7772400" y="3441498"/>
              <a:ext cx="914400" cy="914400"/>
            </a:xfrm>
            <a:prstGeom prst="frame">
              <a:avLst>
                <a:gd name="adj1" fmla="val 6431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oup 55"/>
          <p:cNvGrpSpPr/>
          <p:nvPr/>
        </p:nvGrpSpPr>
        <p:grpSpPr>
          <a:xfrm>
            <a:off x="6431499" y="4340647"/>
            <a:ext cx="121701" cy="121701"/>
            <a:chOff x="7772400" y="3441498"/>
            <a:chExt cx="914400" cy="914400"/>
          </a:xfrm>
        </p:grpSpPr>
        <p:sp>
          <p:nvSpPr>
            <p:cNvPr id="57" name="Cross 56"/>
            <p:cNvSpPr/>
            <p:nvPr/>
          </p:nvSpPr>
          <p:spPr>
            <a:xfrm>
              <a:off x="7772400" y="3441498"/>
              <a:ext cx="914400" cy="914400"/>
            </a:xfrm>
            <a:prstGeom prst="plus">
              <a:avLst>
                <a:gd name="adj" fmla="val 47237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ame 57"/>
            <p:cNvSpPr/>
            <p:nvPr/>
          </p:nvSpPr>
          <p:spPr>
            <a:xfrm>
              <a:off x="7772400" y="3441498"/>
              <a:ext cx="914400" cy="914400"/>
            </a:xfrm>
            <a:prstGeom prst="frame">
              <a:avLst>
                <a:gd name="adj1" fmla="val 6431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9" name="Freeform 38"/>
          <p:cNvSpPr/>
          <p:nvPr/>
        </p:nvSpPr>
        <p:spPr>
          <a:xfrm>
            <a:off x="2225694" y="2082852"/>
            <a:ext cx="2117706" cy="4166438"/>
          </a:xfrm>
          <a:custGeom>
            <a:avLst/>
            <a:gdLst>
              <a:gd name="connsiteX0" fmla="*/ 10411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53124 h 1979452"/>
              <a:gd name="connsiteX3" fmla="*/ 606359 w 2311027"/>
              <a:gd name="connsiteY3" fmla="*/ 1487449 h 1979452"/>
              <a:gd name="connsiteX4" fmla="*/ 606359 w 2311027"/>
              <a:gd name="connsiteY4" fmla="*/ 1979452 h 1979452"/>
              <a:gd name="connsiteX5" fmla="*/ 2311027 w 2311027"/>
              <a:gd name="connsiteY5" fmla="*/ 1979452 h 1979452"/>
              <a:gd name="connsiteX6" fmla="*/ 2299586 w 2311027"/>
              <a:gd name="connsiteY6" fmla="*/ 1212843 h 1979452"/>
              <a:gd name="connsiteX7" fmla="*/ 1441532 w 2311027"/>
              <a:gd name="connsiteY7" fmla="*/ 0 h 1979452"/>
              <a:gd name="connsiteX8" fmla="*/ 1041106 w 2311027"/>
              <a:gd name="connsiteY8" fmla="*/ 11442 h 1979452"/>
              <a:gd name="connsiteX0" fmla="*/ 10411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487449 h 1979452"/>
              <a:gd name="connsiteX4" fmla="*/ 606359 w 2311027"/>
              <a:gd name="connsiteY4" fmla="*/ 1979452 h 1979452"/>
              <a:gd name="connsiteX5" fmla="*/ 2311027 w 2311027"/>
              <a:gd name="connsiteY5" fmla="*/ 1979452 h 1979452"/>
              <a:gd name="connsiteX6" fmla="*/ 2299586 w 2311027"/>
              <a:gd name="connsiteY6" fmla="*/ 1212843 h 1979452"/>
              <a:gd name="connsiteX7" fmla="*/ 1441532 w 2311027"/>
              <a:gd name="connsiteY7" fmla="*/ 0 h 1979452"/>
              <a:gd name="connsiteX8" fmla="*/ 1041106 w 2311027"/>
              <a:gd name="connsiteY8" fmla="*/ 11442 h 1979452"/>
              <a:gd name="connsiteX0" fmla="*/ 10411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979452 h 1979452"/>
              <a:gd name="connsiteX4" fmla="*/ 2311027 w 2311027"/>
              <a:gd name="connsiteY4" fmla="*/ 1979452 h 1979452"/>
              <a:gd name="connsiteX5" fmla="*/ 2299586 w 2311027"/>
              <a:gd name="connsiteY5" fmla="*/ 1212843 h 1979452"/>
              <a:gd name="connsiteX6" fmla="*/ 1441532 w 2311027"/>
              <a:gd name="connsiteY6" fmla="*/ 0 h 1979452"/>
              <a:gd name="connsiteX7" fmla="*/ 1041106 w 2311027"/>
              <a:gd name="connsiteY7" fmla="*/ 11442 h 1979452"/>
              <a:gd name="connsiteX0" fmla="*/ 5839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979452 h 1979452"/>
              <a:gd name="connsiteX4" fmla="*/ 2311027 w 2311027"/>
              <a:gd name="connsiteY4" fmla="*/ 1979452 h 1979452"/>
              <a:gd name="connsiteX5" fmla="*/ 2299586 w 2311027"/>
              <a:gd name="connsiteY5" fmla="*/ 1212843 h 1979452"/>
              <a:gd name="connsiteX6" fmla="*/ 1441532 w 2311027"/>
              <a:gd name="connsiteY6" fmla="*/ 0 h 1979452"/>
              <a:gd name="connsiteX7" fmla="*/ 583906 w 2311027"/>
              <a:gd name="connsiteY7" fmla="*/ 11442 h 1979452"/>
              <a:gd name="connsiteX0" fmla="*/ 5839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979452 h 1979452"/>
              <a:gd name="connsiteX4" fmla="*/ 2311027 w 2311027"/>
              <a:gd name="connsiteY4" fmla="*/ 1979452 h 1979452"/>
              <a:gd name="connsiteX5" fmla="*/ 2299586 w 2311027"/>
              <a:gd name="connsiteY5" fmla="*/ 1212843 h 1979452"/>
              <a:gd name="connsiteX6" fmla="*/ 1060532 w 2311027"/>
              <a:gd name="connsiteY6" fmla="*/ 0 h 1979452"/>
              <a:gd name="connsiteX7" fmla="*/ 583906 w 2311027"/>
              <a:gd name="connsiteY7" fmla="*/ 11442 h 1979452"/>
              <a:gd name="connsiteX0" fmla="*/ 5839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979452 h 1979452"/>
              <a:gd name="connsiteX4" fmla="*/ 2311027 w 2311027"/>
              <a:gd name="connsiteY4" fmla="*/ 1979452 h 1979452"/>
              <a:gd name="connsiteX5" fmla="*/ 1842386 w 2311027"/>
              <a:gd name="connsiteY5" fmla="*/ 1441443 h 1979452"/>
              <a:gd name="connsiteX6" fmla="*/ 1060532 w 2311027"/>
              <a:gd name="connsiteY6" fmla="*/ 0 h 1979452"/>
              <a:gd name="connsiteX7" fmla="*/ 583906 w 2311027"/>
              <a:gd name="connsiteY7" fmla="*/ 11442 h 1979452"/>
              <a:gd name="connsiteX0" fmla="*/ 583906 w 1853827"/>
              <a:gd name="connsiteY0" fmla="*/ 11442 h 1979452"/>
              <a:gd name="connsiteX1" fmla="*/ 11441 w 1853827"/>
              <a:gd name="connsiteY1" fmla="*/ 1144192 h 1979452"/>
              <a:gd name="connsiteX2" fmla="*/ 0 w 1853827"/>
              <a:gd name="connsiteY2" fmla="*/ 1482445 h 1979452"/>
              <a:gd name="connsiteX3" fmla="*/ 606359 w 1853827"/>
              <a:gd name="connsiteY3" fmla="*/ 1979452 h 1979452"/>
              <a:gd name="connsiteX4" fmla="*/ 1853827 w 1853827"/>
              <a:gd name="connsiteY4" fmla="*/ 1979452 h 1979452"/>
              <a:gd name="connsiteX5" fmla="*/ 1842386 w 1853827"/>
              <a:gd name="connsiteY5" fmla="*/ 1441443 h 1979452"/>
              <a:gd name="connsiteX6" fmla="*/ 1060532 w 1853827"/>
              <a:gd name="connsiteY6" fmla="*/ 0 h 1979452"/>
              <a:gd name="connsiteX7" fmla="*/ 583906 w 1853827"/>
              <a:gd name="connsiteY7" fmla="*/ 11442 h 1979452"/>
              <a:gd name="connsiteX0" fmla="*/ 583906 w 1853827"/>
              <a:gd name="connsiteY0" fmla="*/ 0 h 1968010"/>
              <a:gd name="connsiteX1" fmla="*/ 11441 w 1853827"/>
              <a:gd name="connsiteY1" fmla="*/ 1132750 h 1968010"/>
              <a:gd name="connsiteX2" fmla="*/ 0 w 1853827"/>
              <a:gd name="connsiteY2" fmla="*/ 1471003 h 1968010"/>
              <a:gd name="connsiteX3" fmla="*/ 606359 w 1853827"/>
              <a:gd name="connsiteY3" fmla="*/ 1968010 h 1968010"/>
              <a:gd name="connsiteX4" fmla="*/ 1853827 w 1853827"/>
              <a:gd name="connsiteY4" fmla="*/ 1968010 h 1968010"/>
              <a:gd name="connsiteX5" fmla="*/ 1842386 w 1853827"/>
              <a:gd name="connsiteY5" fmla="*/ 1430001 h 1968010"/>
              <a:gd name="connsiteX6" fmla="*/ 1053347 w 1853827"/>
              <a:gd name="connsiteY6" fmla="*/ 2528 h 1968010"/>
              <a:gd name="connsiteX7" fmla="*/ 583906 w 1853827"/>
              <a:gd name="connsiteY7" fmla="*/ 0 h 1968010"/>
              <a:gd name="connsiteX0" fmla="*/ 583906 w 1853827"/>
              <a:gd name="connsiteY0" fmla="*/ 6208 h 1974218"/>
              <a:gd name="connsiteX1" fmla="*/ 11441 w 1853827"/>
              <a:gd name="connsiteY1" fmla="*/ 1138958 h 1974218"/>
              <a:gd name="connsiteX2" fmla="*/ 0 w 1853827"/>
              <a:gd name="connsiteY2" fmla="*/ 1477211 h 1974218"/>
              <a:gd name="connsiteX3" fmla="*/ 606359 w 1853827"/>
              <a:gd name="connsiteY3" fmla="*/ 1974218 h 1974218"/>
              <a:gd name="connsiteX4" fmla="*/ 1853827 w 1853827"/>
              <a:gd name="connsiteY4" fmla="*/ 1974218 h 1974218"/>
              <a:gd name="connsiteX5" fmla="*/ 1842386 w 1853827"/>
              <a:gd name="connsiteY5" fmla="*/ 1436209 h 1974218"/>
              <a:gd name="connsiteX6" fmla="*/ 1207832 w 1853827"/>
              <a:gd name="connsiteY6" fmla="*/ 0 h 1974218"/>
              <a:gd name="connsiteX7" fmla="*/ 583906 w 1853827"/>
              <a:gd name="connsiteY7" fmla="*/ 6208 h 1974218"/>
              <a:gd name="connsiteX0" fmla="*/ 583906 w 1853827"/>
              <a:gd name="connsiteY0" fmla="*/ 3104 h 1971114"/>
              <a:gd name="connsiteX1" fmla="*/ 11441 w 1853827"/>
              <a:gd name="connsiteY1" fmla="*/ 1135854 h 1971114"/>
              <a:gd name="connsiteX2" fmla="*/ 0 w 1853827"/>
              <a:gd name="connsiteY2" fmla="*/ 1474107 h 1971114"/>
              <a:gd name="connsiteX3" fmla="*/ 606359 w 1853827"/>
              <a:gd name="connsiteY3" fmla="*/ 1971114 h 1971114"/>
              <a:gd name="connsiteX4" fmla="*/ 1853827 w 1853827"/>
              <a:gd name="connsiteY4" fmla="*/ 1971114 h 1971114"/>
              <a:gd name="connsiteX5" fmla="*/ 1842386 w 1853827"/>
              <a:gd name="connsiteY5" fmla="*/ 1433105 h 1971114"/>
              <a:gd name="connsiteX6" fmla="*/ 1038976 w 1853827"/>
              <a:gd name="connsiteY6" fmla="*/ 0 h 1971114"/>
              <a:gd name="connsiteX7" fmla="*/ 583906 w 1853827"/>
              <a:gd name="connsiteY7" fmla="*/ 3104 h 1971114"/>
              <a:gd name="connsiteX0" fmla="*/ 583906 w 1853827"/>
              <a:gd name="connsiteY0" fmla="*/ 3104 h 1971114"/>
              <a:gd name="connsiteX1" fmla="*/ 11441 w 1853827"/>
              <a:gd name="connsiteY1" fmla="*/ 1135854 h 1971114"/>
              <a:gd name="connsiteX2" fmla="*/ 0 w 1853827"/>
              <a:gd name="connsiteY2" fmla="*/ 1474107 h 1971114"/>
              <a:gd name="connsiteX3" fmla="*/ 606359 w 1853827"/>
              <a:gd name="connsiteY3" fmla="*/ 1971114 h 1971114"/>
              <a:gd name="connsiteX4" fmla="*/ 1853827 w 1853827"/>
              <a:gd name="connsiteY4" fmla="*/ 1971114 h 1971114"/>
              <a:gd name="connsiteX5" fmla="*/ 1842386 w 1853827"/>
              <a:gd name="connsiteY5" fmla="*/ 1433105 h 1971114"/>
              <a:gd name="connsiteX6" fmla="*/ 1513211 w 1853827"/>
              <a:gd name="connsiteY6" fmla="*/ 0 h 1971114"/>
              <a:gd name="connsiteX7" fmla="*/ 583906 w 1853827"/>
              <a:gd name="connsiteY7" fmla="*/ 3104 h 1971114"/>
              <a:gd name="connsiteX0" fmla="*/ 842580 w 1853827"/>
              <a:gd name="connsiteY0" fmla="*/ 3104 h 1971114"/>
              <a:gd name="connsiteX1" fmla="*/ 11441 w 1853827"/>
              <a:gd name="connsiteY1" fmla="*/ 1135854 h 1971114"/>
              <a:gd name="connsiteX2" fmla="*/ 0 w 1853827"/>
              <a:gd name="connsiteY2" fmla="*/ 1474107 h 1971114"/>
              <a:gd name="connsiteX3" fmla="*/ 606359 w 1853827"/>
              <a:gd name="connsiteY3" fmla="*/ 1971114 h 1971114"/>
              <a:gd name="connsiteX4" fmla="*/ 1853827 w 1853827"/>
              <a:gd name="connsiteY4" fmla="*/ 1971114 h 1971114"/>
              <a:gd name="connsiteX5" fmla="*/ 1842386 w 1853827"/>
              <a:gd name="connsiteY5" fmla="*/ 1433105 h 1971114"/>
              <a:gd name="connsiteX6" fmla="*/ 1513211 w 1853827"/>
              <a:gd name="connsiteY6" fmla="*/ 0 h 1971114"/>
              <a:gd name="connsiteX7" fmla="*/ 842580 w 1853827"/>
              <a:gd name="connsiteY7" fmla="*/ 3104 h 1971114"/>
              <a:gd name="connsiteX0" fmla="*/ 842580 w 1853827"/>
              <a:gd name="connsiteY0" fmla="*/ 3104 h 1971114"/>
              <a:gd name="connsiteX1" fmla="*/ 313227 w 1853827"/>
              <a:gd name="connsiteY1" fmla="*/ 831728 h 1971114"/>
              <a:gd name="connsiteX2" fmla="*/ 0 w 1853827"/>
              <a:gd name="connsiteY2" fmla="*/ 1474107 h 1971114"/>
              <a:gd name="connsiteX3" fmla="*/ 606359 w 1853827"/>
              <a:gd name="connsiteY3" fmla="*/ 1971114 h 1971114"/>
              <a:gd name="connsiteX4" fmla="*/ 1853827 w 1853827"/>
              <a:gd name="connsiteY4" fmla="*/ 1971114 h 1971114"/>
              <a:gd name="connsiteX5" fmla="*/ 1842386 w 1853827"/>
              <a:gd name="connsiteY5" fmla="*/ 1433105 h 1971114"/>
              <a:gd name="connsiteX6" fmla="*/ 1513211 w 1853827"/>
              <a:gd name="connsiteY6" fmla="*/ 0 h 1971114"/>
              <a:gd name="connsiteX7" fmla="*/ 842580 w 1853827"/>
              <a:gd name="connsiteY7" fmla="*/ 3104 h 1971114"/>
              <a:gd name="connsiteX0" fmla="*/ 540794 w 1552041"/>
              <a:gd name="connsiteY0" fmla="*/ 3104 h 1971114"/>
              <a:gd name="connsiteX1" fmla="*/ 11441 w 1552041"/>
              <a:gd name="connsiteY1" fmla="*/ 831728 h 1971114"/>
              <a:gd name="connsiteX2" fmla="*/ 0 w 1552041"/>
              <a:gd name="connsiteY2" fmla="*/ 1305148 h 1971114"/>
              <a:gd name="connsiteX3" fmla="*/ 304573 w 1552041"/>
              <a:gd name="connsiteY3" fmla="*/ 1971114 h 1971114"/>
              <a:gd name="connsiteX4" fmla="*/ 1552041 w 1552041"/>
              <a:gd name="connsiteY4" fmla="*/ 1971114 h 1971114"/>
              <a:gd name="connsiteX5" fmla="*/ 1540600 w 1552041"/>
              <a:gd name="connsiteY5" fmla="*/ 1433105 h 1971114"/>
              <a:gd name="connsiteX6" fmla="*/ 1211425 w 1552041"/>
              <a:gd name="connsiteY6" fmla="*/ 0 h 1971114"/>
              <a:gd name="connsiteX7" fmla="*/ 540794 w 1552041"/>
              <a:gd name="connsiteY7" fmla="*/ 3104 h 1971114"/>
              <a:gd name="connsiteX0" fmla="*/ 540794 w 1552041"/>
              <a:gd name="connsiteY0" fmla="*/ 3104 h 1982063"/>
              <a:gd name="connsiteX1" fmla="*/ 11441 w 1552041"/>
              <a:gd name="connsiteY1" fmla="*/ 831728 h 1982063"/>
              <a:gd name="connsiteX2" fmla="*/ 0 w 1552041"/>
              <a:gd name="connsiteY2" fmla="*/ 1305148 h 1982063"/>
              <a:gd name="connsiteX3" fmla="*/ 185160 w 1552041"/>
              <a:gd name="connsiteY3" fmla="*/ 1982063 h 1982063"/>
              <a:gd name="connsiteX4" fmla="*/ 304573 w 1552041"/>
              <a:gd name="connsiteY4" fmla="*/ 1971114 h 1982063"/>
              <a:gd name="connsiteX5" fmla="*/ 1552041 w 1552041"/>
              <a:gd name="connsiteY5" fmla="*/ 1971114 h 1982063"/>
              <a:gd name="connsiteX6" fmla="*/ 1540600 w 1552041"/>
              <a:gd name="connsiteY6" fmla="*/ 1433105 h 1982063"/>
              <a:gd name="connsiteX7" fmla="*/ 1211425 w 1552041"/>
              <a:gd name="connsiteY7" fmla="*/ 0 h 1982063"/>
              <a:gd name="connsiteX8" fmla="*/ 540794 w 1552041"/>
              <a:gd name="connsiteY8" fmla="*/ 3104 h 1982063"/>
              <a:gd name="connsiteX0" fmla="*/ 540794 w 1552041"/>
              <a:gd name="connsiteY0" fmla="*/ 3104 h 1971114"/>
              <a:gd name="connsiteX1" fmla="*/ 11441 w 1552041"/>
              <a:gd name="connsiteY1" fmla="*/ 831728 h 1971114"/>
              <a:gd name="connsiteX2" fmla="*/ 0 w 1552041"/>
              <a:gd name="connsiteY2" fmla="*/ 1305148 h 1971114"/>
              <a:gd name="connsiteX3" fmla="*/ 195054 w 1552041"/>
              <a:gd name="connsiteY3" fmla="*/ 1942649 h 1971114"/>
              <a:gd name="connsiteX4" fmla="*/ 304573 w 1552041"/>
              <a:gd name="connsiteY4" fmla="*/ 1971114 h 1971114"/>
              <a:gd name="connsiteX5" fmla="*/ 1552041 w 1552041"/>
              <a:gd name="connsiteY5" fmla="*/ 1971114 h 1971114"/>
              <a:gd name="connsiteX6" fmla="*/ 1540600 w 1552041"/>
              <a:gd name="connsiteY6" fmla="*/ 1433105 h 1971114"/>
              <a:gd name="connsiteX7" fmla="*/ 1211425 w 1552041"/>
              <a:gd name="connsiteY7" fmla="*/ 0 h 1971114"/>
              <a:gd name="connsiteX8" fmla="*/ 540794 w 1552041"/>
              <a:gd name="connsiteY8" fmla="*/ 3104 h 1971114"/>
              <a:gd name="connsiteX0" fmla="*/ 540794 w 1552041"/>
              <a:gd name="connsiteY0" fmla="*/ 3104 h 1971114"/>
              <a:gd name="connsiteX1" fmla="*/ 119346 w 1552041"/>
              <a:gd name="connsiteY1" fmla="*/ 834879 h 1971114"/>
              <a:gd name="connsiteX2" fmla="*/ 0 w 1552041"/>
              <a:gd name="connsiteY2" fmla="*/ 1305148 h 1971114"/>
              <a:gd name="connsiteX3" fmla="*/ 195054 w 1552041"/>
              <a:gd name="connsiteY3" fmla="*/ 1942649 h 1971114"/>
              <a:gd name="connsiteX4" fmla="*/ 304573 w 1552041"/>
              <a:gd name="connsiteY4" fmla="*/ 1971114 h 1971114"/>
              <a:gd name="connsiteX5" fmla="*/ 1552041 w 1552041"/>
              <a:gd name="connsiteY5" fmla="*/ 1971114 h 1971114"/>
              <a:gd name="connsiteX6" fmla="*/ 1540600 w 1552041"/>
              <a:gd name="connsiteY6" fmla="*/ 1433105 h 1971114"/>
              <a:gd name="connsiteX7" fmla="*/ 1211425 w 1552041"/>
              <a:gd name="connsiteY7" fmla="*/ 0 h 1971114"/>
              <a:gd name="connsiteX8" fmla="*/ 540794 w 1552041"/>
              <a:gd name="connsiteY8" fmla="*/ 3104 h 1971114"/>
              <a:gd name="connsiteX0" fmla="*/ 421448 w 1432695"/>
              <a:gd name="connsiteY0" fmla="*/ 3104 h 1971114"/>
              <a:gd name="connsiteX1" fmla="*/ 0 w 1432695"/>
              <a:gd name="connsiteY1" fmla="*/ 834879 h 1971114"/>
              <a:gd name="connsiteX2" fmla="*/ 4150 w 1432695"/>
              <a:gd name="connsiteY2" fmla="*/ 1331546 h 1971114"/>
              <a:gd name="connsiteX3" fmla="*/ 75708 w 1432695"/>
              <a:gd name="connsiteY3" fmla="*/ 1942649 h 1971114"/>
              <a:gd name="connsiteX4" fmla="*/ 185227 w 1432695"/>
              <a:gd name="connsiteY4" fmla="*/ 1971114 h 1971114"/>
              <a:gd name="connsiteX5" fmla="*/ 1432695 w 1432695"/>
              <a:gd name="connsiteY5" fmla="*/ 1971114 h 1971114"/>
              <a:gd name="connsiteX6" fmla="*/ 1421254 w 1432695"/>
              <a:gd name="connsiteY6" fmla="*/ 1433105 h 1971114"/>
              <a:gd name="connsiteX7" fmla="*/ 1092079 w 1432695"/>
              <a:gd name="connsiteY7" fmla="*/ 0 h 1971114"/>
              <a:gd name="connsiteX8" fmla="*/ 421448 w 1432695"/>
              <a:gd name="connsiteY8" fmla="*/ 3104 h 1971114"/>
              <a:gd name="connsiteX0" fmla="*/ 435521 w 1446768"/>
              <a:gd name="connsiteY0" fmla="*/ 3104 h 1971114"/>
              <a:gd name="connsiteX1" fmla="*/ 14073 w 1446768"/>
              <a:gd name="connsiteY1" fmla="*/ 834879 h 1971114"/>
              <a:gd name="connsiteX2" fmla="*/ 1383 w 1446768"/>
              <a:gd name="connsiteY2" fmla="*/ 1331546 h 1971114"/>
              <a:gd name="connsiteX3" fmla="*/ 89781 w 1446768"/>
              <a:gd name="connsiteY3" fmla="*/ 1942649 h 1971114"/>
              <a:gd name="connsiteX4" fmla="*/ 199300 w 1446768"/>
              <a:gd name="connsiteY4" fmla="*/ 1971114 h 1971114"/>
              <a:gd name="connsiteX5" fmla="*/ 1446768 w 1446768"/>
              <a:gd name="connsiteY5" fmla="*/ 1971114 h 1971114"/>
              <a:gd name="connsiteX6" fmla="*/ 1435327 w 1446768"/>
              <a:gd name="connsiteY6" fmla="*/ 1433105 h 1971114"/>
              <a:gd name="connsiteX7" fmla="*/ 1106152 w 1446768"/>
              <a:gd name="connsiteY7" fmla="*/ 0 h 1971114"/>
              <a:gd name="connsiteX8" fmla="*/ 435521 w 1446768"/>
              <a:gd name="connsiteY8" fmla="*/ 3104 h 1971114"/>
              <a:gd name="connsiteX0" fmla="*/ 421448 w 1432695"/>
              <a:gd name="connsiteY0" fmla="*/ 3104 h 1971114"/>
              <a:gd name="connsiteX1" fmla="*/ 0 w 1432695"/>
              <a:gd name="connsiteY1" fmla="*/ 834879 h 1971114"/>
              <a:gd name="connsiteX2" fmla="*/ 9764 w 1432695"/>
              <a:gd name="connsiteY2" fmla="*/ 1331546 h 1971114"/>
              <a:gd name="connsiteX3" fmla="*/ 75708 w 1432695"/>
              <a:gd name="connsiteY3" fmla="*/ 1942649 h 1971114"/>
              <a:gd name="connsiteX4" fmla="*/ 185227 w 1432695"/>
              <a:gd name="connsiteY4" fmla="*/ 1971114 h 1971114"/>
              <a:gd name="connsiteX5" fmla="*/ 1432695 w 1432695"/>
              <a:gd name="connsiteY5" fmla="*/ 1971114 h 1971114"/>
              <a:gd name="connsiteX6" fmla="*/ 1421254 w 1432695"/>
              <a:gd name="connsiteY6" fmla="*/ 1433105 h 1971114"/>
              <a:gd name="connsiteX7" fmla="*/ 1092079 w 1432695"/>
              <a:gd name="connsiteY7" fmla="*/ 0 h 1971114"/>
              <a:gd name="connsiteX8" fmla="*/ 421448 w 1432695"/>
              <a:gd name="connsiteY8" fmla="*/ 3104 h 1971114"/>
              <a:gd name="connsiteX0" fmla="*/ 425328 w 1436575"/>
              <a:gd name="connsiteY0" fmla="*/ 3104 h 1994260"/>
              <a:gd name="connsiteX1" fmla="*/ 3880 w 1436575"/>
              <a:gd name="connsiteY1" fmla="*/ 834879 h 1994260"/>
              <a:gd name="connsiteX2" fmla="*/ 13644 w 1436575"/>
              <a:gd name="connsiteY2" fmla="*/ 1331546 h 1994260"/>
              <a:gd name="connsiteX3" fmla="*/ 0 w 1436575"/>
              <a:gd name="connsiteY3" fmla="*/ 1994260 h 1994260"/>
              <a:gd name="connsiteX4" fmla="*/ 189107 w 1436575"/>
              <a:gd name="connsiteY4" fmla="*/ 1971114 h 1994260"/>
              <a:gd name="connsiteX5" fmla="*/ 1436575 w 1436575"/>
              <a:gd name="connsiteY5" fmla="*/ 1971114 h 1994260"/>
              <a:gd name="connsiteX6" fmla="*/ 1425134 w 1436575"/>
              <a:gd name="connsiteY6" fmla="*/ 1433105 h 1994260"/>
              <a:gd name="connsiteX7" fmla="*/ 1095959 w 1436575"/>
              <a:gd name="connsiteY7" fmla="*/ 0 h 1994260"/>
              <a:gd name="connsiteX8" fmla="*/ 425328 w 1436575"/>
              <a:gd name="connsiteY8" fmla="*/ 3104 h 1994260"/>
              <a:gd name="connsiteX0" fmla="*/ 425328 w 1436575"/>
              <a:gd name="connsiteY0" fmla="*/ 3104 h 1994260"/>
              <a:gd name="connsiteX1" fmla="*/ 3880 w 1436575"/>
              <a:gd name="connsiteY1" fmla="*/ 834879 h 1994260"/>
              <a:gd name="connsiteX2" fmla="*/ 13644 w 1436575"/>
              <a:gd name="connsiteY2" fmla="*/ 1331546 h 1994260"/>
              <a:gd name="connsiteX3" fmla="*/ 0 w 1436575"/>
              <a:gd name="connsiteY3" fmla="*/ 1994260 h 1994260"/>
              <a:gd name="connsiteX4" fmla="*/ 1436575 w 1436575"/>
              <a:gd name="connsiteY4" fmla="*/ 1971114 h 1994260"/>
              <a:gd name="connsiteX5" fmla="*/ 1425134 w 1436575"/>
              <a:gd name="connsiteY5" fmla="*/ 1433105 h 1994260"/>
              <a:gd name="connsiteX6" fmla="*/ 1095959 w 1436575"/>
              <a:gd name="connsiteY6" fmla="*/ 0 h 1994260"/>
              <a:gd name="connsiteX7" fmla="*/ 425328 w 1436575"/>
              <a:gd name="connsiteY7" fmla="*/ 3104 h 1994260"/>
              <a:gd name="connsiteX0" fmla="*/ 421448 w 1432695"/>
              <a:gd name="connsiteY0" fmla="*/ 3104 h 1971114"/>
              <a:gd name="connsiteX1" fmla="*/ 0 w 1432695"/>
              <a:gd name="connsiteY1" fmla="*/ 834879 h 1971114"/>
              <a:gd name="connsiteX2" fmla="*/ 9764 w 1432695"/>
              <a:gd name="connsiteY2" fmla="*/ 1331546 h 1971114"/>
              <a:gd name="connsiteX3" fmla="*/ 7347 w 1432695"/>
              <a:gd name="connsiteY3" fmla="*/ 1967862 h 1971114"/>
              <a:gd name="connsiteX4" fmla="*/ 1432695 w 1432695"/>
              <a:gd name="connsiteY4" fmla="*/ 1971114 h 1971114"/>
              <a:gd name="connsiteX5" fmla="*/ 1421254 w 1432695"/>
              <a:gd name="connsiteY5" fmla="*/ 1433105 h 1971114"/>
              <a:gd name="connsiteX6" fmla="*/ 1092079 w 1432695"/>
              <a:gd name="connsiteY6" fmla="*/ 0 h 1971114"/>
              <a:gd name="connsiteX7" fmla="*/ 421448 w 1432695"/>
              <a:gd name="connsiteY7" fmla="*/ 3104 h 1971114"/>
              <a:gd name="connsiteX0" fmla="*/ 421448 w 1432695"/>
              <a:gd name="connsiteY0" fmla="*/ 3104 h 1971114"/>
              <a:gd name="connsiteX1" fmla="*/ 0 w 1432695"/>
              <a:gd name="connsiteY1" fmla="*/ 834879 h 1971114"/>
              <a:gd name="connsiteX2" fmla="*/ 9764 w 1432695"/>
              <a:gd name="connsiteY2" fmla="*/ 1331546 h 1971114"/>
              <a:gd name="connsiteX3" fmla="*/ 7347 w 1432695"/>
              <a:gd name="connsiteY3" fmla="*/ 1967862 h 1971114"/>
              <a:gd name="connsiteX4" fmla="*/ 1432695 w 1432695"/>
              <a:gd name="connsiteY4" fmla="*/ 1971114 h 1971114"/>
              <a:gd name="connsiteX5" fmla="*/ 1421254 w 1432695"/>
              <a:gd name="connsiteY5" fmla="*/ 1433105 h 1971114"/>
              <a:gd name="connsiteX6" fmla="*/ 1221416 w 1432695"/>
              <a:gd name="connsiteY6" fmla="*/ 0 h 1971114"/>
              <a:gd name="connsiteX7" fmla="*/ 421448 w 1432695"/>
              <a:gd name="connsiteY7" fmla="*/ 3104 h 1971114"/>
              <a:gd name="connsiteX0" fmla="*/ 421448 w 1432695"/>
              <a:gd name="connsiteY0" fmla="*/ 9564 h 1977574"/>
              <a:gd name="connsiteX1" fmla="*/ 0 w 1432695"/>
              <a:gd name="connsiteY1" fmla="*/ 841339 h 1977574"/>
              <a:gd name="connsiteX2" fmla="*/ 9764 w 1432695"/>
              <a:gd name="connsiteY2" fmla="*/ 1338006 h 1977574"/>
              <a:gd name="connsiteX3" fmla="*/ 7347 w 1432695"/>
              <a:gd name="connsiteY3" fmla="*/ 1974322 h 1977574"/>
              <a:gd name="connsiteX4" fmla="*/ 1432695 w 1432695"/>
              <a:gd name="connsiteY4" fmla="*/ 1977574 h 1977574"/>
              <a:gd name="connsiteX5" fmla="*/ 1421254 w 1432695"/>
              <a:gd name="connsiteY5" fmla="*/ 1439565 h 1977574"/>
              <a:gd name="connsiteX6" fmla="*/ 1322646 w 1432695"/>
              <a:gd name="connsiteY6" fmla="*/ 0 h 1977574"/>
              <a:gd name="connsiteX7" fmla="*/ 421448 w 1432695"/>
              <a:gd name="connsiteY7" fmla="*/ 9564 h 1977574"/>
              <a:gd name="connsiteX0" fmla="*/ 421448 w 1432695"/>
              <a:gd name="connsiteY0" fmla="*/ 9564 h 1977574"/>
              <a:gd name="connsiteX1" fmla="*/ 0 w 1432695"/>
              <a:gd name="connsiteY1" fmla="*/ 841339 h 1977574"/>
              <a:gd name="connsiteX2" fmla="*/ 9764 w 1432695"/>
              <a:gd name="connsiteY2" fmla="*/ 1338006 h 1977574"/>
              <a:gd name="connsiteX3" fmla="*/ 7347 w 1432695"/>
              <a:gd name="connsiteY3" fmla="*/ 1974322 h 1977574"/>
              <a:gd name="connsiteX4" fmla="*/ 1432695 w 1432695"/>
              <a:gd name="connsiteY4" fmla="*/ 1977574 h 1977574"/>
              <a:gd name="connsiteX5" fmla="*/ 1322646 w 1432695"/>
              <a:gd name="connsiteY5" fmla="*/ 0 h 1977574"/>
              <a:gd name="connsiteX6" fmla="*/ 421448 w 1432695"/>
              <a:gd name="connsiteY6" fmla="*/ 9564 h 1977574"/>
              <a:gd name="connsiteX0" fmla="*/ 421448 w 1436058"/>
              <a:gd name="connsiteY0" fmla="*/ 4489 h 1972499"/>
              <a:gd name="connsiteX1" fmla="*/ 0 w 1436058"/>
              <a:gd name="connsiteY1" fmla="*/ 836264 h 1972499"/>
              <a:gd name="connsiteX2" fmla="*/ 9764 w 1436058"/>
              <a:gd name="connsiteY2" fmla="*/ 1332931 h 1972499"/>
              <a:gd name="connsiteX3" fmla="*/ 7347 w 1436058"/>
              <a:gd name="connsiteY3" fmla="*/ 1969247 h 1972499"/>
              <a:gd name="connsiteX4" fmla="*/ 1432695 w 1436058"/>
              <a:gd name="connsiteY4" fmla="*/ 1972499 h 1972499"/>
              <a:gd name="connsiteX5" fmla="*/ 1436058 w 1436058"/>
              <a:gd name="connsiteY5" fmla="*/ 0 h 1972499"/>
              <a:gd name="connsiteX6" fmla="*/ 421448 w 1436058"/>
              <a:gd name="connsiteY6" fmla="*/ 4489 h 1972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6058" h="1972499">
                <a:moveTo>
                  <a:pt x="421448" y="4489"/>
                </a:moveTo>
                <a:lnTo>
                  <a:pt x="0" y="836264"/>
                </a:lnTo>
                <a:cubicBezTo>
                  <a:pt x="1383" y="1001820"/>
                  <a:pt x="8381" y="1167375"/>
                  <a:pt x="9764" y="1332931"/>
                </a:cubicBezTo>
                <a:cubicBezTo>
                  <a:pt x="8958" y="1545036"/>
                  <a:pt x="8153" y="1757142"/>
                  <a:pt x="7347" y="1969247"/>
                </a:cubicBezTo>
                <a:lnTo>
                  <a:pt x="1432695" y="1972499"/>
                </a:lnTo>
                <a:lnTo>
                  <a:pt x="1436058" y="0"/>
                </a:lnTo>
                <a:lnTo>
                  <a:pt x="421448" y="448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2192530" y="3801305"/>
            <a:ext cx="660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⨝</a:t>
            </a:r>
            <a:endParaRPr lang="en-US" sz="5400" dirty="0"/>
          </a:p>
        </p:txBody>
      </p:sp>
      <p:sp>
        <p:nvSpPr>
          <p:cNvPr id="50" name="TextBox 49"/>
          <p:cNvSpPr txBox="1"/>
          <p:nvPr/>
        </p:nvSpPr>
        <p:spPr>
          <a:xfrm>
            <a:off x="2548150" y="3194682"/>
            <a:ext cx="495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∑</a:t>
            </a:r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1449651" y="4313735"/>
            <a:ext cx="815351" cy="7128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16200000" flipH="1">
            <a:off x="2706528" y="4467500"/>
            <a:ext cx="654796" cy="5258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>
            <a:off x="3059107" y="3025792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2465774" y="3870116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221603" y="3366987"/>
            <a:ext cx="12682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990000"/>
                </a:solidFill>
                <a:latin typeface="Corbel"/>
                <a:cs typeface="Corbel"/>
              </a:rPr>
              <a:t>Delta query</a:t>
            </a:r>
            <a:endParaRPr lang="en-US" sz="2400" b="1" dirty="0">
              <a:solidFill>
                <a:srgbClr val="990000"/>
              </a:solidFill>
              <a:latin typeface="Corbel"/>
              <a:cs typeface="Corbel"/>
            </a:endParaRPr>
          </a:p>
        </p:txBody>
      </p:sp>
      <p:graphicFrame>
        <p:nvGraphicFramePr>
          <p:cNvPr id="63" name="Table 62"/>
          <p:cNvGraphicFramePr>
            <a:graphicFrameLocks noGrp="1"/>
          </p:cNvGraphicFramePr>
          <p:nvPr/>
        </p:nvGraphicFramePr>
        <p:xfrm>
          <a:off x="3081550" y="2187575"/>
          <a:ext cx="1013086" cy="7670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013086"/>
              </a:tblGrid>
              <a:tr h="29817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holds</a:t>
                      </a:r>
                      <a:endParaRPr lang="en-US" sz="1800" dirty="0"/>
                    </a:p>
                  </a:txBody>
                  <a:tcPr/>
                </a:tc>
              </a:tr>
              <a:tr h="30860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-14500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/>
        </p:nvGraphicFramePr>
        <p:xfrm>
          <a:off x="2395750" y="5159375"/>
          <a:ext cx="1730902" cy="9245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52730"/>
                <a:gridCol w="373380"/>
                <a:gridCol w="389782"/>
                <a:gridCol w="392430"/>
                <a:gridCol w="322580"/>
              </a:tblGrid>
              <a:tr h="165100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oid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bid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p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v</a:t>
                      </a:r>
                      <a:endParaRPr lang="en-US" sz="9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4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3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100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50</a:t>
                      </a:r>
                      <a:endParaRPr lang="en-US" sz="9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2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120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50</a:t>
                      </a:r>
                      <a:endParaRPr lang="en-US" sz="9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6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5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2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150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30</a:t>
                      </a:r>
                      <a:endParaRPr lang="en-US" sz="9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5" name="Table 64"/>
          <p:cNvGraphicFramePr>
            <a:graphicFrameLocks noGrp="1"/>
          </p:cNvGraphicFramePr>
          <p:nvPr/>
        </p:nvGraphicFramePr>
        <p:xfrm>
          <a:off x="303846" y="5153889"/>
          <a:ext cx="1800752" cy="10262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52730"/>
                <a:gridCol w="373380"/>
                <a:gridCol w="389782"/>
                <a:gridCol w="392430"/>
                <a:gridCol w="39243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oid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bid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p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v</a:t>
                      </a:r>
                      <a:endParaRPr lang="en-US" sz="9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rgbClr val="7F7F7F"/>
                          </a:solidFill>
                        </a:rPr>
                        <a:t>5</a:t>
                      </a:r>
                      <a:endParaRPr lang="en-US" sz="9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rgbClr val="7F7F7F"/>
                          </a:solidFill>
                        </a:rPr>
                        <a:t>4</a:t>
                      </a:r>
                      <a:endParaRPr lang="en-US" sz="9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rgbClr val="7F7F7F"/>
                          </a:solidFill>
                        </a:rPr>
                        <a:t>2</a:t>
                      </a:r>
                      <a:endParaRPr lang="en-US" sz="9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rgbClr val="7F7F7F"/>
                          </a:solidFill>
                        </a:rPr>
                        <a:t>100</a:t>
                      </a:r>
                      <a:endParaRPr lang="en-US" sz="9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rgbClr val="7F7F7F"/>
                          </a:solidFill>
                        </a:rPr>
                        <a:t>50</a:t>
                      </a:r>
                      <a:endParaRPr lang="en-US" sz="9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rgbClr val="7F7F7F"/>
                          </a:solidFill>
                        </a:rPr>
                        <a:t>3</a:t>
                      </a:r>
                      <a:endParaRPr lang="en-US" sz="9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rgbClr val="7F7F7F"/>
                          </a:solidFill>
                        </a:rPr>
                        <a:t>2</a:t>
                      </a:r>
                      <a:endParaRPr lang="en-US" sz="9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rgbClr val="7F7F7F"/>
                          </a:solidFill>
                        </a:rPr>
                        <a:t>1</a:t>
                      </a:r>
                      <a:endParaRPr lang="en-US" sz="9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rgbClr val="7F7F7F"/>
                          </a:solidFill>
                        </a:rPr>
                        <a:t>80</a:t>
                      </a:r>
                      <a:endParaRPr lang="en-US" sz="9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rgbClr val="7F7F7F"/>
                          </a:solidFill>
                        </a:rPr>
                        <a:t>100</a:t>
                      </a:r>
                      <a:endParaRPr lang="en-US" sz="9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rgbClr val="7F7F7F"/>
                          </a:solidFill>
                        </a:rPr>
                        <a:t>7</a:t>
                      </a:r>
                      <a:endParaRPr lang="en-US" sz="9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rgbClr val="7F7F7F"/>
                          </a:solidFill>
                        </a:rPr>
                        <a:t>6</a:t>
                      </a:r>
                      <a:endParaRPr lang="en-US" sz="9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rgbClr val="7F7F7F"/>
                          </a:solidFill>
                        </a:rPr>
                        <a:t>1</a:t>
                      </a:r>
                      <a:endParaRPr lang="en-US" sz="9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rgbClr val="7F7F7F"/>
                          </a:solidFill>
                        </a:rPr>
                        <a:t>80</a:t>
                      </a:r>
                      <a:endParaRPr lang="en-US" sz="9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rgbClr val="7F7F7F"/>
                          </a:solidFill>
                        </a:rPr>
                        <a:t>50</a:t>
                      </a:r>
                      <a:endParaRPr lang="en-US" sz="9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3275646" y="4466591"/>
            <a:ext cx="818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Base tables</a:t>
            </a:r>
            <a:endParaRPr lang="en-US" dirty="0">
              <a:latin typeface="Corbel"/>
              <a:cs typeface="Corbel"/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 rot="5400000">
            <a:off x="2254063" y="4276803"/>
            <a:ext cx="4634286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384728" y="2173069"/>
            <a:ext cx="1807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Incremental view maintenance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973998" y="2187575"/>
            <a:ext cx="1807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Stream processing</a:t>
            </a:r>
            <a:endParaRPr lang="en-US" dirty="0">
              <a:latin typeface="Corbel"/>
              <a:cs typeface="Corbel"/>
            </a:endParaRPr>
          </a:p>
        </p:txBody>
      </p:sp>
      <p:graphicFrame>
        <p:nvGraphicFramePr>
          <p:cNvPr id="72" name="Table 71"/>
          <p:cNvGraphicFramePr>
            <a:graphicFrameLocks noGrp="1"/>
          </p:cNvGraphicFramePr>
          <p:nvPr/>
        </p:nvGraphicFramePr>
        <p:xfrm>
          <a:off x="7003848" y="1981200"/>
          <a:ext cx="1027541" cy="7035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027541"/>
              </a:tblGrid>
              <a:tr h="29817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holds</a:t>
                      </a:r>
                      <a:endParaRPr lang="en-US" sz="1400" dirty="0"/>
                    </a:p>
                  </a:txBody>
                  <a:tcPr/>
                </a:tc>
              </a:tr>
              <a:tr h="308603"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Databases: Query Processing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599"/>
            <a:ext cx="3983037" cy="414496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Queries are posed in a declarative language (SQL)</a:t>
            </a:r>
          </a:p>
          <a:p>
            <a:pPr marL="687388" lvl="1" indent="-344488">
              <a:lnSpc>
                <a:spcPct val="120000"/>
              </a:lnSpc>
            </a:pPr>
            <a:r>
              <a:rPr lang="en-US" dirty="0" smtClean="0"/>
              <a:t>Queries state “what you want” (spec) </a:t>
            </a:r>
            <a:r>
              <a:rPr lang="en-US" b="1" i="1" dirty="0" smtClean="0"/>
              <a:t>not</a:t>
            </a:r>
            <a:r>
              <a:rPr lang="en-US" dirty="0" smtClean="0"/>
              <a:t> “how to get it” (algorithm)</a:t>
            </a:r>
          </a:p>
          <a:p>
            <a:pPr marL="687388" lvl="1" indent="-344488">
              <a:lnSpc>
                <a:spcPct val="120000"/>
              </a:lnSpc>
            </a:pPr>
            <a:r>
              <a:rPr lang="en-US" dirty="0" smtClean="0"/>
              <a:t>A query compiler and optimizer generates an “algorithm” (query plan) under the hood</a:t>
            </a:r>
          </a:p>
          <a:p>
            <a:pPr marL="687388" lvl="1" indent="-344488">
              <a:lnSpc>
                <a:spcPct val="120000"/>
              </a:lnSpc>
            </a:pPr>
            <a:r>
              <a:rPr lang="en-US" dirty="0" smtClean="0"/>
              <a:t>The query plan is made up of “operators” -- a standard set of data processing primitives defined by the relational algebra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14850" y="2217003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urier New"/>
                <a:cs typeface="Courier New"/>
              </a:rPr>
              <a:t>s</a:t>
            </a:r>
            <a:r>
              <a:rPr lang="en-US" sz="1200" b="1" dirty="0" smtClean="0">
                <a:latin typeface="Courier New"/>
                <a:cs typeface="Courier New"/>
              </a:rPr>
              <a:t>elect	</a:t>
            </a:r>
            <a:r>
              <a:rPr lang="en-US" sz="1200" b="1" dirty="0" err="1" smtClean="0">
                <a:latin typeface="Courier New"/>
                <a:cs typeface="Courier New"/>
              </a:rPr>
              <a:t>c.customer_id</a:t>
            </a:r>
            <a:r>
              <a:rPr lang="en-US" sz="1200" b="1" dirty="0" smtClean="0">
                <a:latin typeface="Courier New"/>
                <a:cs typeface="Courier New"/>
              </a:rPr>
              <a:t>, </a:t>
            </a:r>
            <a:r>
              <a:rPr lang="en-US" sz="1200" b="1" dirty="0" err="1" smtClean="0">
                <a:latin typeface="Courier New"/>
                <a:cs typeface="Courier New"/>
              </a:rPr>
              <a:t>sum(orders.price</a:t>
            </a:r>
            <a:r>
              <a:rPr lang="en-US" sz="1200" b="1" dirty="0" smtClean="0">
                <a:latin typeface="Courier New"/>
                <a:cs typeface="Courier New"/>
              </a:rPr>
              <a:t>)</a:t>
            </a:r>
          </a:p>
          <a:p>
            <a:r>
              <a:rPr lang="en-US" sz="1200" b="1" dirty="0">
                <a:latin typeface="Courier New"/>
                <a:cs typeface="Courier New"/>
              </a:rPr>
              <a:t>f</a:t>
            </a:r>
            <a:r>
              <a:rPr lang="en-US" sz="1200" b="1" dirty="0" smtClean="0">
                <a:latin typeface="Courier New"/>
                <a:cs typeface="Courier New"/>
              </a:rPr>
              <a:t>rom		customers </a:t>
            </a:r>
            <a:r>
              <a:rPr lang="en-US" sz="1200" b="1" dirty="0" err="1" smtClean="0">
                <a:latin typeface="Courier New"/>
                <a:cs typeface="Courier New"/>
              </a:rPr>
              <a:t>c</a:t>
            </a:r>
            <a:r>
              <a:rPr lang="en-US" sz="1200" b="1" dirty="0" smtClean="0">
                <a:latin typeface="Courier New"/>
                <a:cs typeface="Courier New"/>
              </a:rPr>
              <a:t>, orders </a:t>
            </a:r>
            <a:r>
              <a:rPr lang="en-US" sz="1200" b="1" dirty="0" err="1" smtClean="0">
                <a:latin typeface="Courier New"/>
                <a:cs typeface="Courier New"/>
              </a:rPr>
              <a:t>o</a:t>
            </a:r>
            <a:endParaRPr lang="en-US" sz="1200" b="1" dirty="0" smtClean="0">
              <a:latin typeface="Courier New"/>
              <a:cs typeface="Courier New"/>
            </a:endParaRPr>
          </a:p>
          <a:p>
            <a:r>
              <a:rPr lang="en-US" sz="1200" b="1" dirty="0">
                <a:latin typeface="Courier New"/>
                <a:cs typeface="Courier New"/>
              </a:rPr>
              <a:t>w</a:t>
            </a:r>
            <a:r>
              <a:rPr lang="en-US" sz="1200" b="1" dirty="0" smtClean="0">
                <a:latin typeface="Courier New"/>
                <a:cs typeface="Courier New"/>
              </a:rPr>
              <a:t>here	</a:t>
            </a:r>
            <a:r>
              <a:rPr lang="en-US" sz="1200" b="1" dirty="0" err="1" smtClean="0">
                <a:latin typeface="Courier New"/>
                <a:cs typeface="Courier New"/>
              </a:rPr>
              <a:t>c.customer_id</a:t>
            </a:r>
            <a:r>
              <a:rPr lang="en-US" sz="1200" b="1" dirty="0" smtClean="0">
                <a:latin typeface="Courier New"/>
                <a:cs typeface="Courier New"/>
              </a:rPr>
              <a:t> = </a:t>
            </a:r>
            <a:r>
              <a:rPr lang="en-US" sz="1200" b="1" dirty="0" err="1" smtClean="0">
                <a:latin typeface="Courier New"/>
                <a:cs typeface="Courier New"/>
              </a:rPr>
              <a:t>o.customer_id</a:t>
            </a:r>
            <a:endParaRPr lang="en-US" sz="1200" b="1" dirty="0" smtClean="0">
              <a:latin typeface="Courier New"/>
              <a:cs typeface="Courier New"/>
            </a:endParaRPr>
          </a:p>
          <a:p>
            <a:r>
              <a:rPr lang="en-US" sz="1200" b="1" dirty="0" smtClean="0">
                <a:latin typeface="Courier New"/>
                <a:cs typeface="Courier New"/>
              </a:rPr>
              <a:t>group by	</a:t>
            </a:r>
            <a:r>
              <a:rPr lang="en-US" sz="1200" b="1" dirty="0" err="1" smtClean="0">
                <a:latin typeface="Courier New"/>
                <a:cs typeface="Courier New"/>
              </a:rPr>
              <a:t>c.customer_id</a:t>
            </a:r>
            <a:endParaRPr lang="en-US" sz="1200" b="1" dirty="0">
              <a:latin typeface="Courier New"/>
              <a:cs typeface="Courier New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457752" y="4998409"/>
          <a:ext cx="1995522" cy="1280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04609"/>
                <a:gridCol w="688846"/>
                <a:gridCol w="902067"/>
              </a:tblGrid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cid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name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address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1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John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108 Van..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2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Jenny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245</a:t>
                      </a:r>
                      <a:r>
                        <a:rPr lang="en-US" sz="1400" baseline="0" dirty="0" smtClean="0">
                          <a:latin typeface="Corbel"/>
                          <a:cs typeface="Corbel"/>
                        </a:rPr>
                        <a:t> Bow..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3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Manny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128 </a:t>
                      </a:r>
                      <a:r>
                        <a:rPr lang="en-US" sz="1400" dirty="0" err="1" smtClean="0">
                          <a:latin typeface="Corbel"/>
                          <a:cs typeface="Corbel"/>
                        </a:rPr>
                        <a:t>Ful</a:t>
                      </a:r>
                      <a:r>
                        <a:rPr lang="en-US" sz="1400" dirty="0" smtClean="0">
                          <a:latin typeface="Corbel"/>
                          <a:cs typeface="Corbel"/>
                        </a:rPr>
                        <a:t>…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680230" y="4998409"/>
          <a:ext cx="1385811" cy="16002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24664"/>
                <a:gridCol w="404609"/>
                <a:gridCol w="556538"/>
              </a:tblGrid>
              <a:tr h="197275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orbel"/>
                          <a:cs typeface="Corbel"/>
                        </a:rPr>
                        <a:t>oid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cid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price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1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3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$100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2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3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$70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3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2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$120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4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1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$60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086600" y="3505200"/>
          <a:ext cx="1115072" cy="128016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404609"/>
                <a:gridCol w="710463"/>
              </a:tblGrid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cid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orbel"/>
                          <a:cs typeface="Corbel"/>
                        </a:rPr>
                        <a:t>sum(p</a:t>
                      </a:r>
                      <a:r>
                        <a:rPr lang="en-US" sz="1400" dirty="0" smtClean="0">
                          <a:latin typeface="Corbel"/>
                          <a:cs typeface="Corbel"/>
                        </a:rPr>
                        <a:t>)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1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$60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2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$120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3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$170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 flipV="1">
            <a:off x="5253723" y="4487924"/>
            <a:ext cx="452307" cy="3826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0800000">
            <a:off x="6311171" y="4477984"/>
            <a:ext cx="543024" cy="3752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 flipH="1" flipV="1">
            <a:off x="5894190" y="4044199"/>
            <a:ext cx="318910" cy="1324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ight Arrow 12"/>
          <p:cNvSpPr/>
          <p:nvPr/>
        </p:nvSpPr>
        <p:spPr>
          <a:xfrm rot="467548">
            <a:off x="6403901" y="3603745"/>
            <a:ext cx="474441" cy="323869"/>
          </a:xfrm>
          <a:prstGeom prst="rightArrow">
            <a:avLst>
              <a:gd name="adj1" fmla="val 34277"/>
              <a:gd name="adj2" fmla="val 5000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715000" y="3953470"/>
            <a:ext cx="660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⨝</a:t>
            </a:r>
            <a:endParaRPr lang="en-US" sz="5400" dirty="0"/>
          </a:p>
        </p:txBody>
      </p:sp>
      <p:sp>
        <p:nvSpPr>
          <p:cNvPr id="16" name="TextBox 15"/>
          <p:cNvSpPr txBox="1"/>
          <p:nvPr/>
        </p:nvSpPr>
        <p:spPr>
          <a:xfrm>
            <a:off x="5896303" y="3252585"/>
            <a:ext cx="495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∑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DBToaster</a:t>
            </a:r>
            <a:r>
              <a:rPr lang="en-US" dirty="0" smtClean="0"/>
              <a:t>: Technical Focus of This Talk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1144589"/>
          </a:xfrm>
        </p:spPr>
        <p:txBody>
          <a:bodyPr>
            <a:normAutofit fontScale="92500"/>
          </a:bodyPr>
          <a:lstStyle/>
          <a:p>
            <a:pPr marL="280988" lvl="1" indent="0">
              <a:buNone/>
            </a:pPr>
            <a:r>
              <a:rPr lang="en-US" sz="3200" i="1" dirty="0" smtClean="0"/>
              <a:t>“How do we  efficiently, </a:t>
            </a:r>
            <a:r>
              <a:rPr lang="en-US" sz="3200" i="1" dirty="0" smtClean="0">
                <a:solidFill>
                  <a:srgbClr val="FF6600"/>
                </a:solidFill>
              </a:rPr>
              <a:t>incrementally</a:t>
            </a:r>
            <a:r>
              <a:rPr lang="en-US" sz="3200" i="1" dirty="0" smtClean="0"/>
              <a:t>, process queries on a rapidly-changing, </a:t>
            </a:r>
            <a:r>
              <a:rPr lang="en-US" sz="3200" i="1" dirty="0" smtClean="0">
                <a:solidFill>
                  <a:srgbClr val="FF6600"/>
                </a:solidFill>
              </a:rPr>
              <a:t>general</a:t>
            </a:r>
            <a:r>
              <a:rPr lang="en-US" sz="3200" i="1" dirty="0" smtClean="0"/>
              <a:t>, database?”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DBToaster</a:t>
            </a:r>
            <a:r>
              <a:rPr lang="en-US" dirty="0" smtClean="0"/>
              <a:t>: Technical Focus of This Talk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1144589"/>
          </a:xfrm>
        </p:spPr>
        <p:txBody>
          <a:bodyPr>
            <a:normAutofit fontScale="92500"/>
          </a:bodyPr>
          <a:lstStyle/>
          <a:p>
            <a:pPr marL="280988" lvl="1" indent="0">
              <a:buNone/>
            </a:pPr>
            <a:r>
              <a:rPr lang="en-US" sz="3200" i="1" dirty="0" smtClean="0"/>
              <a:t>“How do we  efficiently, </a:t>
            </a:r>
            <a:r>
              <a:rPr lang="en-US" sz="3200" i="1" dirty="0" smtClean="0">
                <a:solidFill>
                  <a:srgbClr val="FF6600"/>
                </a:solidFill>
              </a:rPr>
              <a:t>incrementally</a:t>
            </a:r>
            <a:r>
              <a:rPr lang="en-US" sz="3200" i="1" dirty="0" smtClean="0"/>
              <a:t>, process queries on a rapidly-changing, </a:t>
            </a:r>
            <a:r>
              <a:rPr lang="en-US" sz="3200" i="1" dirty="0" smtClean="0">
                <a:solidFill>
                  <a:srgbClr val="FF6600"/>
                </a:solidFill>
              </a:rPr>
              <a:t>general</a:t>
            </a:r>
            <a:r>
              <a:rPr lang="en-US" sz="3200" i="1" dirty="0" smtClean="0"/>
              <a:t>, database?”</a:t>
            </a:r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3276600"/>
            <a:ext cx="8001000" cy="1588"/>
          </a:xfrm>
          <a:prstGeom prst="line">
            <a:avLst/>
          </a:prstGeom>
          <a:ln w="25400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3649" y="3652391"/>
            <a:ext cx="4724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1092200" algn="l"/>
              </a:tabLst>
            </a:pPr>
            <a:r>
              <a:rPr lang="en-US" sz="1600" b="1" kern="0" dirty="0" smtClean="0">
                <a:solidFill>
                  <a:srgbClr val="262626"/>
                </a:solidFill>
                <a:latin typeface="Courier New"/>
              </a:rPr>
              <a:t>select </a:t>
            </a:r>
            <a:r>
              <a:rPr lang="en-US" sz="1600" b="1" kern="0" dirty="0" err="1" smtClean="0">
                <a:solidFill>
                  <a:srgbClr val="262626"/>
                </a:solidFill>
                <a:latin typeface="Courier New"/>
              </a:rPr>
              <a:t>sum((B.price</a:t>
            </a:r>
            <a:r>
              <a:rPr lang="en-US" sz="1600" b="1" kern="0" dirty="0" smtClean="0">
                <a:solidFill>
                  <a:srgbClr val="262626"/>
                </a:solidFill>
                <a:latin typeface="Courier New"/>
              </a:rPr>
              <a:t>*</a:t>
            </a:r>
            <a:r>
              <a:rPr lang="en-US" sz="1600" b="1" kern="0" dirty="0" err="1" smtClean="0">
                <a:solidFill>
                  <a:srgbClr val="262626"/>
                </a:solidFill>
                <a:latin typeface="Courier New"/>
              </a:rPr>
              <a:t>B.volume</a:t>
            </a:r>
            <a:endParaRPr lang="en-US" sz="1600" b="1" kern="0" dirty="0" smtClean="0">
              <a:solidFill>
                <a:srgbClr val="262626"/>
              </a:solidFill>
              <a:latin typeface="Courier New"/>
            </a:endParaRP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1092200" algn="l"/>
                <a:tab pos="1489075" algn="l"/>
              </a:tabLst>
            </a:pPr>
            <a:r>
              <a:rPr lang="en-US" sz="1600" b="1" kern="0" dirty="0" smtClean="0">
                <a:solidFill>
                  <a:srgbClr val="262626"/>
                </a:solidFill>
                <a:latin typeface="Courier New"/>
              </a:rPr>
              <a:t>			– </a:t>
            </a:r>
            <a:r>
              <a:rPr lang="en-US" sz="1600" b="1" kern="0" dirty="0" err="1" smtClean="0">
                <a:solidFill>
                  <a:srgbClr val="262626"/>
                </a:solidFill>
                <a:latin typeface="Courier New"/>
              </a:rPr>
              <a:t>A.price</a:t>
            </a:r>
            <a:r>
              <a:rPr lang="en-US" sz="1600" b="1" kern="0" dirty="0" smtClean="0">
                <a:solidFill>
                  <a:srgbClr val="262626"/>
                </a:solidFill>
                <a:latin typeface="Courier New"/>
              </a:rPr>
              <a:t>*</a:t>
            </a:r>
            <a:r>
              <a:rPr lang="en-US" sz="1600" b="1" kern="0" dirty="0" err="1" smtClean="0">
                <a:solidFill>
                  <a:srgbClr val="262626"/>
                </a:solidFill>
                <a:latin typeface="Courier New"/>
              </a:rPr>
              <a:t>A.volume</a:t>
            </a:r>
            <a:r>
              <a:rPr lang="en-US" sz="1600" b="1" kern="0" dirty="0" smtClean="0">
                <a:solidFill>
                  <a:srgbClr val="262626"/>
                </a:solidFill>
                <a:latin typeface="Courier New"/>
              </a:rPr>
              <a:t>)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1092200" algn="l"/>
                <a:tab pos="1489075" algn="l"/>
              </a:tabLst>
            </a:pPr>
            <a:r>
              <a:rPr lang="en-US" sz="1600" b="1" kern="0" dirty="0" smtClean="0">
                <a:solidFill>
                  <a:srgbClr val="262626"/>
                </a:solidFill>
                <a:latin typeface="Courier New"/>
              </a:rPr>
              <a:t>			* (</a:t>
            </a:r>
            <a:r>
              <a:rPr lang="en-US" sz="1600" b="1" kern="0" dirty="0" err="1" smtClean="0">
                <a:solidFill>
                  <a:srgbClr val="262626"/>
                </a:solidFill>
                <a:latin typeface="Courier New"/>
              </a:rPr>
              <a:t>B.time</a:t>
            </a:r>
            <a:r>
              <a:rPr lang="en-US" sz="1600" b="1" kern="0" dirty="0" smtClean="0">
                <a:solidFill>
                  <a:srgbClr val="262626"/>
                </a:solidFill>
                <a:latin typeface="Courier New"/>
              </a:rPr>
              <a:t> – </a:t>
            </a:r>
            <a:r>
              <a:rPr lang="en-US" sz="1600" b="1" kern="0" dirty="0" err="1" smtClean="0">
                <a:solidFill>
                  <a:srgbClr val="262626"/>
                </a:solidFill>
                <a:latin typeface="Courier New"/>
              </a:rPr>
              <a:t>A.time</a:t>
            </a:r>
            <a:r>
              <a:rPr lang="en-US" sz="1600" b="1" kern="0" dirty="0" smtClean="0">
                <a:solidFill>
                  <a:srgbClr val="262626"/>
                </a:solidFill>
                <a:latin typeface="Courier New"/>
              </a:rPr>
              <a:t>))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1092200" algn="l"/>
              </a:tabLst>
            </a:pPr>
            <a:r>
              <a:rPr lang="en-US" sz="1600" b="1" kern="0" dirty="0" smtClean="0">
                <a:solidFill>
                  <a:srgbClr val="262626"/>
                </a:solidFill>
                <a:latin typeface="Courier New"/>
              </a:rPr>
              <a:t>from	Bids B, Asks A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1092200" algn="l"/>
              </a:tabLst>
            </a:pPr>
            <a:r>
              <a:rPr lang="en-US" sz="1600" b="1" kern="0" dirty="0" smtClean="0">
                <a:solidFill>
                  <a:srgbClr val="262626"/>
                </a:solidFill>
                <a:latin typeface="Courier New"/>
              </a:rPr>
              <a:t>where 	</a:t>
            </a:r>
            <a:r>
              <a:rPr lang="en-US" sz="1600" b="1" kern="0" dirty="0" err="1" smtClean="0">
                <a:solidFill>
                  <a:srgbClr val="262626"/>
                </a:solidFill>
                <a:latin typeface="Courier New"/>
              </a:rPr>
              <a:t>B.broker_id</a:t>
            </a:r>
            <a:r>
              <a:rPr lang="en-US" sz="1600" b="1" kern="0" dirty="0" smtClean="0">
                <a:solidFill>
                  <a:srgbClr val="262626"/>
                </a:solidFill>
                <a:latin typeface="Courier New"/>
              </a:rPr>
              <a:t> = </a:t>
            </a:r>
            <a:r>
              <a:rPr lang="en-US" sz="1600" b="1" kern="0" dirty="0" err="1" smtClean="0">
                <a:solidFill>
                  <a:srgbClr val="262626"/>
                </a:solidFill>
                <a:latin typeface="Courier New"/>
              </a:rPr>
              <a:t>A.broker_id</a:t>
            </a:r>
            <a:r>
              <a:rPr lang="en-US" sz="1600" b="1" kern="0" dirty="0" smtClean="0">
                <a:solidFill>
                  <a:srgbClr val="262626"/>
                </a:solidFill>
                <a:latin typeface="Courier New"/>
              </a:rPr>
              <a:t>;</a:t>
            </a:r>
          </a:p>
          <a:p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5398049" y="4495800"/>
            <a:ext cx="212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  <a:latin typeface="Corbel"/>
                <a:cs typeface="Corbel"/>
              </a:rPr>
              <a:t>Map </a:t>
            </a:r>
            <a:r>
              <a:rPr lang="en-US" b="1" dirty="0" err="1" smtClean="0">
                <a:solidFill>
                  <a:schemeClr val="accent1"/>
                </a:solidFill>
                <a:latin typeface="Corbel"/>
                <a:cs typeface="Corbel"/>
              </a:rPr>
              <a:t>datastructures</a:t>
            </a:r>
            <a:endParaRPr lang="en-US" b="1" dirty="0">
              <a:solidFill>
                <a:schemeClr val="accent1"/>
              </a:solidFill>
              <a:latin typeface="Corbel"/>
              <a:cs typeface="Corbel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4876800" y="4985267"/>
            <a:ext cx="696862" cy="2725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585184" y="4955458"/>
            <a:ext cx="431245" cy="2914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6541449" y="4191000"/>
            <a:ext cx="427344" cy="3428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7003848" y="3477161"/>
          <a:ext cx="920952" cy="7035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920952"/>
              </a:tblGrid>
              <a:tr h="29817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holds</a:t>
                      </a:r>
                      <a:endParaRPr lang="en-US" sz="1400" dirty="0"/>
                    </a:p>
                  </a:txBody>
                  <a:tcPr/>
                </a:tc>
              </a:tr>
              <a:tr h="308603">
                <a:tc>
                  <a:txBody>
                    <a:bodyPr/>
                    <a:lstStyle/>
                    <a:p>
                      <a:r>
                        <a:rPr lang="en-US" dirty="0" smtClean="0"/>
                        <a:t>14900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6096000" y="5349240"/>
          <a:ext cx="2173998" cy="1280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73822"/>
                <a:gridCol w="470379"/>
                <a:gridCol w="453942"/>
                <a:gridCol w="518791"/>
                <a:gridCol w="457064"/>
              </a:tblGrid>
              <a:tr h="16510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120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b="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150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3083802" y="5334000"/>
          <a:ext cx="2133599" cy="12929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80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80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DBToaster</a:t>
            </a:r>
            <a:r>
              <a:rPr lang="en-US" dirty="0" smtClean="0"/>
              <a:t>: Our Results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191000"/>
          </a:xfrm>
        </p:spPr>
        <p:txBody>
          <a:bodyPr>
            <a:normAutofit/>
          </a:bodyPr>
          <a:lstStyle/>
          <a:p>
            <a:r>
              <a:rPr lang="en-US" dirty="0" smtClean="0"/>
              <a:t>Extremely efficient, lightweight incremental query evaluation</a:t>
            </a:r>
          </a:p>
          <a:p>
            <a:pPr lvl="1">
              <a:spcBef>
                <a:spcPts val="1000"/>
              </a:spcBef>
            </a:pPr>
            <a:r>
              <a:rPr lang="en-US" dirty="0" err="1" smtClean="0"/>
              <a:t>Datastructure</a:t>
            </a:r>
            <a:r>
              <a:rPr lang="en-US" dirty="0" smtClean="0"/>
              <a:t>-oriented, not operator-oriented</a:t>
            </a:r>
          </a:p>
          <a:p>
            <a:pPr lvl="1">
              <a:spcBef>
                <a:spcPts val="1000"/>
              </a:spcBef>
            </a:pPr>
            <a:r>
              <a:rPr lang="en-US" dirty="0" smtClean="0"/>
              <a:t>For many practical queries, we evaluate queries asymptotically faster than any non-incremental algorithm</a:t>
            </a:r>
            <a:endParaRPr lang="en-US" b="1" i="1" dirty="0" smtClean="0">
              <a:solidFill>
                <a:schemeClr val="accent1"/>
              </a:solidFill>
            </a:endParaRPr>
          </a:p>
          <a:p>
            <a:pPr lvl="2">
              <a:spcBef>
                <a:spcPts val="1000"/>
              </a:spcBef>
            </a:pPr>
            <a:r>
              <a:rPr lang="en-US" dirty="0" smtClean="0"/>
              <a:t>e.g. 2-way join &amp; aggregate query in linear time!</a:t>
            </a:r>
          </a:p>
          <a:p>
            <a:pPr lvl="1">
              <a:spcBef>
                <a:spcPts val="1000"/>
              </a:spcBef>
            </a:pPr>
            <a:r>
              <a:rPr lang="en-US" dirty="0" smtClean="0"/>
              <a:t>Embarrassingly parallelizable  </a:t>
            </a:r>
          </a:p>
          <a:p>
            <a:r>
              <a:rPr lang="en-US" dirty="0" smtClean="0"/>
              <a:t>Novel algorithm to compile SQL to this evaluation model</a:t>
            </a:r>
          </a:p>
          <a:p>
            <a:pPr lvl="1"/>
            <a:r>
              <a:rPr lang="en-US" dirty="0" smtClean="0"/>
              <a:t>extends the class of queries that can be processed incrementally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6400800" y="2113020"/>
            <a:ext cx="2440936" cy="1925580"/>
          </a:xfrm>
          <a:prstGeom prst="ellipse">
            <a:avLst/>
          </a:prstGeom>
          <a:gradFill>
            <a:gsLst>
              <a:gs pos="0">
                <a:srgbClr val="A97407"/>
              </a:gs>
              <a:gs pos="100000">
                <a:srgbClr val="C0A100"/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979963" y="2330254"/>
            <a:ext cx="1697766" cy="1170312"/>
          </a:xfrm>
          <a:prstGeom prst="ellipse">
            <a:avLst/>
          </a:prstGeom>
          <a:gradFill>
            <a:gsLst>
              <a:gs pos="0">
                <a:srgbClr val="D58F07"/>
              </a:gs>
              <a:gs pos="100000">
                <a:srgbClr val="DEC000"/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Outline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4196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Introduction and background</a:t>
            </a:r>
          </a:p>
          <a:p>
            <a:r>
              <a:rPr lang="en-US" dirty="0" smtClean="0"/>
              <a:t>A simple intermediate language: M3 </a:t>
            </a:r>
          </a:p>
          <a:p>
            <a:pPr lvl="1"/>
            <a:r>
              <a:rPr lang="en-US" dirty="0" smtClean="0"/>
              <a:t>Can be evaluated in constant time </a:t>
            </a:r>
          </a:p>
          <a:p>
            <a:pPr lvl="1"/>
            <a:r>
              <a:rPr lang="en-US" dirty="0" smtClean="0"/>
              <a:t>Extremely parallelizable</a:t>
            </a:r>
          </a:p>
          <a:p>
            <a:r>
              <a:rPr lang="en-US" dirty="0" smtClean="0"/>
              <a:t>Compiling SQL aggregate queries to M3</a:t>
            </a:r>
          </a:p>
          <a:p>
            <a:pPr lvl="1"/>
            <a:r>
              <a:rPr lang="en-US" dirty="0" smtClean="0"/>
              <a:t>Aggressive recursive compilation</a:t>
            </a:r>
          </a:p>
          <a:p>
            <a:pPr lvl="1"/>
            <a:r>
              <a:rPr lang="en-US" dirty="0" smtClean="0"/>
              <a:t>Experimental evaluation against commercial DBMS</a:t>
            </a:r>
          </a:p>
          <a:p>
            <a:r>
              <a:rPr lang="en-US" dirty="0" smtClean="0"/>
              <a:t>Parallel evaluation of M3 programs</a:t>
            </a:r>
          </a:p>
          <a:p>
            <a:pPr lvl="1"/>
            <a:r>
              <a:rPr lang="en-US" dirty="0" smtClean="0"/>
              <a:t>Large-scale main-memory OLAP M3 runtime</a:t>
            </a:r>
          </a:p>
          <a:p>
            <a:r>
              <a:rPr lang="en-US" dirty="0" smtClean="0"/>
              <a:t>Research summary and future work</a:t>
            </a:r>
          </a:p>
          <a:p>
            <a:pPr lvl="1"/>
            <a:r>
              <a:rPr lang="en-US" dirty="0" smtClean="0"/>
              <a:t>Numerical query processing</a:t>
            </a:r>
          </a:p>
        </p:txBody>
      </p:sp>
      <p:sp>
        <p:nvSpPr>
          <p:cNvPr id="4" name="Oval 3"/>
          <p:cNvSpPr/>
          <p:nvPr/>
        </p:nvSpPr>
        <p:spPr>
          <a:xfrm>
            <a:off x="7496082" y="2450500"/>
            <a:ext cx="888240" cy="502048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713762" y="2487413"/>
            <a:ext cx="478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M3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29929" y="294516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rbel"/>
                <a:cs typeface="Corbel"/>
              </a:rPr>
              <a:t>DBToaster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48929" y="3505744"/>
            <a:ext cx="1018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Cumulus</a:t>
            </a:r>
            <a:endParaRPr lang="en-US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 smtClean="0"/>
              <a:t>M3: Map Maintenance Intermediate Language</a:t>
            </a:r>
            <a:endParaRPr lang="en-US" sz="3400" dirty="0"/>
          </a:p>
        </p:txBody>
      </p:sp>
      <p:sp>
        <p:nvSpPr>
          <p:cNvPr id="15" name="Vertical Text Placeholder 14"/>
          <p:cNvSpPr>
            <a:spLocks noGrp="1"/>
          </p:cNvSpPr>
          <p:nvPr>
            <p:ph type="body" orient="vert" idx="1"/>
          </p:nvPr>
        </p:nvSpPr>
        <p:spPr>
          <a:xfrm>
            <a:off x="4993742" y="1828800"/>
            <a:ext cx="3921658" cy="1261418"/>
          </a:xfrm>
        </p:spPr>
        <p:txBody>
          <a:bodyPr>
            <a:normAutofit fontScale="92500"/>
          </a:bodyPr>
          <a:lstStyle/>
          <a:p>
            <a:pPr>
              <a:spcBef>
                <a:spcPts val="400"/>
              </a:spcBef>
            </a:pPr>
            <a:r>
              <a:rPr lang="en-US" dirty="0" smtClean="0"/>
              <a:t>Trigger statements</a:t>
            </a:r>
          </a:p>
          <a:p>
            <a:pPr>
              <a:spcBef>
                <a:spcPts val="400"/>
              </a:spcBef>
            </a:pPr>
            <a:r>
              <a:rPr lang="en-US" dirty="0" smtClean="0"/>
              <a:t>Slice update statements</a:t>
            </a:r>
          </a:p>
          <a:p>
            <a:pPr>
              <a:spcBef>
                <a:spcPts val="400"/>
              </a:spcBef>
            </a:pPr>
            <a:r>
              <a:rPr lang="en-US" dirty="0" smtClean="0"/>
              <a:t>Arithmetic map expressions</a:t>
            </a:r>
          </a:p>
          <a:p>
            <a:pPr>
              <a:spcBef>
                <a:spcPts val="400"/>
              </a:spcBef>
            </a:pPr>
            <a:endParaRPr lang="en-US" dirty="0" smtClean="0"/>
          </a:p>
          <a:p>
            <a:pPr>
              <a:spcBef>
                <a:spcPts val="400"/>
              </a:spcBef>
            </a:pPr>
            <a:endParaRPr lang="en-US" dirty="0" smtClean="0"/>
          </a:p>
          <a:p>
            <a:endParaRPr lang="en-US" dirty="0"/>
          </a:p>
        </p:txBody>
      </p:sp>
      <p:pic>
        <p:nvPicPr>
          <p:cNvPr id="9" name="Picture 8" descr="q1-csj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4634489"/>
            <a:ext cx="3483518" cy="1762914"/>
          </a:xfrm>
          <a:prstGeom prst="rect">
            <a:avLst/>
          </a:prstGeom>
        </p:spPr>
      </p:pic>
      <p:pic>
        <p:nvPicPr>
          <p:cNvPr id="10" name="Picture 9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52" y="4740862"/>
            <a:ext cx="3330534" cy="960291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rot="10800000">
            <a:off x="237346" y="4519230"/>
            <a:ext cx="8651893" cy="122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m3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4163" y="2007541"/>
            <a:ext cx="5863646" cy="22860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 smtClean="0"/>
              <a:t>M3: Map Maintenance Intermediate Language</a:t>
            </a:r>
            <a:endParaRPr lang="en-US" sz="3400" dirty="0"/>
          </a:p>
        </p:txBody>
      </p:sp>
      <p:sp>
        <p:nvSpPr>
          <p:cNvPr id="15" name="Vertical Text Placeholder 14"/>
          <p:cNvSpPr>
            <a:spLocks noGrp="1"/>
          </p:cNvSpPr>
          <p:nvPr>
            <p:ph type="body" orient="vert" idx="1"/>
          </p:nvPr>
        </p:nvSpPr>
        <p:spPr>
          <a:xfrm>
            <a:off x="4993742" y="1828800"/>
            <a:ext cx="3921658" cy="1261418"/>
          </a:xfrm>
        </p:spPr>
        <p:txBody>
          <a:bodyPr>
            <a:normAutofit fontScale="92500"/>
          </a:bodyPr>
          <a:lstStyle/>
          <a:p>
            <a:pPr>
              <a:spcBef>
                <a:spcPts val="400"/>
              </a:spcBef>
            </a:pPr>
            <a:r>
              <a:rPr lang="en-US" dirty="0" smtClean="0"/>
              <a:t>Trigger statements</a:t>
            </a:r>
          </a:p>
          <a:p>
            <a:pPr>
              <a:spcBef>
                <a:spcPts val="400"/>
              </a:spcBef>
            </a:pPr>
            <a:r>
              <a:rPr lang="en-US" dirty="0" smtClean="0"/>
              <a:t>Slice update statements</a:t>
            </a:r>
          </a:p>
          <a:p>
            <a:pPr>
              <a:spcBef>
                <a:spcPts val="400"/>
              </a:spcBef>
            </a:pPr>
            <a:r>
              <a:rPr lang="en-US" dirty="0" smtClean="0"/>
              <a:t>Arithmetic map expressions</a:t>
            </a:r>
          </a:p>
          <a:p>
            <a:pPr>
              <a:spcBef>
                <a:spcPts val="400"/>
              </a:spcBef>
            </a:pPr>
            <a:endParaRPr lang="en-US" dirty="0" smtClean="0"/>
          </a:p>
          <a:p>
            <a:pPr>
              <a:spcBef>
                <a:spcPts val="400"/>
              </a:spcBef>
            </a:pPr>
            <a:endParaRPr lang="en-US" dirty="0" smtClean="0"/>
          </a:p>
          <a:p>
            <a:endParaRPr lang="en-US" dirty="0"/>
          </a:p>
        </p:txBody>
      </p:sp>
      <p:pic>
        <p:nvPicPr>
          <p:cNvPr id="9" name="Picture 8" descr="q1-csj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4634489"/>
            <a:ext cx="3483518" cy="1762914"/>
          </a:xfrm>
          <a:prstGeom prst="rect">
            <a:avLst/>
          </a:prstGeom>
        </p:spPr>
      </p:pic>
      <p:pic>
        <p:nvPicPr>
          <p:cNvPr id="10" name="Picture 9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52" y="4740862"/>
            <a:ext cx="3330534" cy="960291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rot="10800000">
            <a:off x="237346" y="4519230"/>
            <a:ext cx="8651893" cy="122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3984625" y="5701153"/>
            <a:ext cx="2000250" cy="490097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248400" y="5410200"/>
            <a:ext cx="25481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Corbel"/>
                <a:cs typeface="Corbel"/>
              </a:rPr>
              <a:t>Auxiliary maps:</a:t>
            </a:r>
          </a:p>
          <a:p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rbel"/>
                <a:cs typeface="Corbel"/>
              </a:rPr>
              <a:t>q1: # customers per nation</a:t>
            </a:r>
          </a:p>
          <a:p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rbel"/>
                <a:cs typeface="Corbel"/>
              </a:rPr>
              <a:t>q2: # customer, nation pairs</a:t>
            </a:r>
            <a:endParaRPr lang="en-US" sz="1600" dirty="0">
              <a:solidFill>
                <a:schemeClr val="accent5">
                  <a:lumMod val="75000"/>
                </a:schemeClr>
              </a:solidFill>
              <a:latin typeface="Corbel"/>
              <a:cs typeface="Corbel"/>
            </a:endParaRPr>
          </a:p>
        </p:txBody>
      </p:sp>
      <p:pic>
        <p:nvPicPr>
          <p:cNvPr id="13" name="Picture 12" descr="m3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4163" y="2012950"/>
            <a:ext cx="5863646" cy="22860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323669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ΔC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4241796"/>
          <a:ext cx="1752600" cy="37084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Δq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9307303" y="1904998"/>
          <a:ext cx="128449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8449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q1[US]+=1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q1[UK]-=1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326353" y="4318913"/>
          <a:ext cx="126544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6544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Δq2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q2[1,US]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q2[2,UK]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q2[4,US]+=1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q2[3,UK]-=1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q2[3,US]+=1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7"/>
          <a:ext cx="990600" cy="445008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755228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49367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543800" y="3856357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64733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ΔC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1,US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4241796"/>
          <a:ext cx="1752600" cy="7416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Δq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9307303" y="1904998"/>
          <a:ext cx="128449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8449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q1[US]+=1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q1[UK]-=1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326353" y="4318913"/>
          <a:ext cx="126544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6544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Δq2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q2[1,US]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q2[2,UK]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q2[4,US]+=1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q2[3,UK]-=1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q2[3,US]+=1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7"/>
          <a:ext cx="990600" cy="890016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755228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49367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543800" y="3856357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64733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ΔC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1,US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4241796"/>
          <a:ext cx="1752600" cy="7416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Δq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9307303" y="1904998"/>
          <a:ext cx="128449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8449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q1[US]+=1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q1[UK]-=1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326353" y="4318913"/>
          <a:ext cx="126544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6544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Δq2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q2[1,US]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q2[2,UK]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q2[4,US]+=1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q2[3,UK]-=1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q2[3,US]+=1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7"/>
          <a:ext cx="990600" cy="890016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1510456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US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83690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US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43800" y="3856357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>
          <a:xfrm>
            <a:off x="3797300" y="3200400"/>
            <a:ext cx="2108200" cy="482600"/>
          </a:xfrm>
          <a:prstGeom prst="roundRect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64733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ΔC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1,US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4241796"/>
          <a:ext cx="1752600" cy="7416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Δq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9307303" y="1904998"/>
          <a:ext cx="128449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8449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q1[US]+=1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q1[UK]-=1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326353" y="4318913"/>
          <a:ext cx="126544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6544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Δq2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q2[1,US]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q2[2,UK]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q2[4,US]+=1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q2[3,UK]-=1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q2[3,US]+=1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7"/>
          <a:ext cx="990600" cy="890016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1510456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US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83690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US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43800" y="3856357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Databases: Query Processing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599"/>
            <a:ext cx="3983037" cy="414496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Queries are posed in a declarative language (SQL)</a:t>
            </a:r>
          </a:p>
          <a:p>
            <a:pPr marL="687388" lvl="1" indent="-344488">
              <a:lnSpc>
                <a:spcPct val="120000"/>
              </a:lnSpc>
            </a:pPr>
            <a:r>
              <a:rPr lang="en-US" dirty="0" smtClean="0"/>
              <a:t>Queries state “what you want” (spec) </a:t>
            </a:r>
            <a:r>
              <a:rPr lang="en-US" b="1" i="1" dirty="0" smtClean="0"/>
              <a:t>not</a:t>
            </a:r>
            <a:r>
              <a:rPr lang="en-US" dirty="0" smtClean="0"/>
              <a:t> “how to get it” (algorithm)</a:t>
            </a:r>
          </a:p>
          <a:p>
            <a:pPr marL="687388" lvl="1" indent="-344488">
              <a:lnSpc>
                <a:spcPct val="120000"/>
              </a:lnSpc>
            </a:pPr>
            <a:r>
              <a:rPr lang="en-US" dirty="0" smtClean="0"/>
              <a:t>A query compiler and optimizer generates an “algorithm” (query plan) under the hood</a:t>
            </a:r>
          </a:p>
          <a:p>
            <a:pPr marL="687388" lvl="1" indent="-344488">
              <a:lnSpc>
                <a:spcPct val="120000"/>
              </a:lnSpc>
            </a:pPr>
            <a:r>
              <a:rPr lang="en-US" dirty="0" smtClean="0"/>
              <a:t>The query plan is made up of “operators” -- a standard set of data processing primitives defined by the relational algebra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14850" y="2217003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urier New"/>
                <a:cs typeface="Courier New"/>
              </a:rPr>
              <a:t>s</a:t>
            </a:r>
            <a:r>
              <a:rPr lang="en-US" sz="1200" b="1" dirty="0" smtClean="0">
                <a:latin typeface="Courier New"/>
                <a:cs typeface="Courier New"/>
              </a:rPr>
              <a:t>elect	</a:t>
            </a:r>
            <a:r>
              <a:rPr lang="en-US" sz="1200" b="1" dirty="0" err="1" smtClean="0">
                <a:latin typeface="Courier New"/>
                <a:cs typeface="Courier New"/>
              </a:rPr>
              <a:t>c.customer_id</a:t>
            </a:r>
            <a:r>
              <a:rPr lang="en-US" sz="1200" b="1" dirty="0" smtClean="0">
                <a:latin typeface="Courier New"/>
                <a:cs typeface="Courier New"/>
              </a:rPr>
              <a:t>, </a:t>
            </a:r>
            <a:r>
              <a:rPr lang="en-US" sz="1200" b="1" dirty="0" err="1" smtClean="0">
                <a:latin typeface="Courier New"/>
                <a:cs typeface="Courier New"/>
              </a:rPr>
              <a:t>sum(orders.price</a:t>
            </a:r>
            <a:r>
              <a:rPr lang="en-US" sz="1200" b="1" dirty="0" smtClean="0">
                <a:latin typeface="Courier New"/>
                <a:cs typeface="Courier New"/>
              </a:rPr>
              <a:t>)</a:t>
            </a:r>
          </a:p>
          <a:p>
            <a:r>
              <a:rPr lang="en-US" sz="1200" b="1" dirty="0">
                <a:latin typeface="Courier New"/>
                <a:cs typeface="Courier New"/>
              </a:rPr>
              <a:t>f</a:t>
            </a:r>
            <a:r>
              <a:rPr lang="en-US" sz="1200" b="1" dirty="0" smtClean="0">
                <a:latin typeface="Courier New"/>
                <a:cs typeface="Courier New"/>
              </a:rPr>
              <a:t>rom		customers </a:t>
            </a:r>
            <a:r>
              <a:rPr lang="en-US" sz="1200" b="1" dirty="0" err="1" smtClean="0">
                <a:latin typeface="Courier New"/>
                <a:cs typeface="Courier New"/>
              </a:rPr>
              <a:t>c</a:t>
            </a:r>
            <a:r>
              <a:rPr lang="en-US" sz="1200" b="1" dirty="0" smtClean="0">
                <a:latin typeface="Courier New"/>
                <a:cs typeface="Courier New"/>
              </a:rPr>
              <a:t>, orders </a:t>
            </a:r>
            <a:r>
              <a:rPr lang="en-US" sz="1200" b="1" dirty="0" err="1" smtClean="0">
                <a:latin typeface="Courier New"/>
                <a:cs typeface="Courier New"/>
              </a:rPr>
              <a:t>o</a:t>
            </a:r>
            <a:endParaRPr lang="en-US" sz="1200" b="1" dirty="0" smtClean="0">
              <a:latin typeface="Courier New"/>
              <a:cs typeface="Courier New"/>
            </a:endParaRPr>
          </a:p>
          <a:p>
            <a:r>
              <a:rPr lang="en-US" sz="1200" b="1" dirty="0">
                <a:latin typeface="Courier New"/>
                <a:cs typeface="Courier New"/>
              </a:rPr>
              <a:t>w</a:t>
            </a:r>
            <a:r>
              <a:rPr lang="en-US" sz="1200" b="1" dirty="0" smtClean="0">
                <a:latin typeface="Courier New"/>
                <a:cs typeface="Courier New"/>
              </a:rPr>
              <a:t>here	</a:t>
            </a:r>
            <a:r>
              <a:rPr lang="en-US" sz="1200" b="1" dirty="0" err="1" smtClean="0">
                <a:latin typeface="Courier New"/>
                <a:cs typeface="Courier New"/>
              </a:rPr>
              <a:t>c.customer_id</a:t>
            </a:r>
            <a:r>
              <a:rPr lang="en-US" sz="1200" b="1" dirty="0" smtClean="0">
                <a:latin typeface="Courier New"/>
                <a:cs typeface="Courier New"/>
              </a:rPr>
              <a:t> = </a:t>
            </a:r>
            <a:r>
              <a:rPr lang="en-US" sz="1200" b="1" dirty="0" err="1" smtClean="0">
                <a:latin typeface="Courier New"/>
                <a:cs typeface="Courier New"/>
              </a:rPr>
              <a:t>o.customer_id</a:t>
            </a:r>
            <a:endParaRPr lang="en-US" sz="1200" b="1" dirty="0" smtClean="0">
              <a:latin typeface="Courier New"/>
              <a:cs typeface="Courier New"/>
            </a:endParaRPr>
          </a:p>
          <a:p>
            <a:r>
              <a:rPr lang="en-US" sz="1200" b="1" dirty="0" smtClean="0">
                <a:latin typeface="Courier New"/>
                <a:cs typeface="Courier New"/>
              </a:rPr>
              <a:t>group by	</a:t>
            </a:r>
            <a:r>
              <a:rPr lang="en-US" sz="1200" b="1" dirty="0" err="1" smtClean="0">
                <a:latin typeface="Courier New"/>
                <a:cs typeface="Courier New"/>
              </a:rPr>
              <a:t>c.customer_id</a:t>
            </a:r>
            <a:endParaRPr lang="en-US" sz="1200" b="1" dirty="0">
              <a:latin typeface="Courier New"/>
              <a:cs typeface="Courier New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457752" y="4998409"/>
          <a:ext cx="1995522" cy="1280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04609"/>
                <a:gridCol w="688846"/>
                <a:gridCol w="902067"/>
              </a:tblGrid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cid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name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address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1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John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108 Van..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2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Jenny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245</a:t>
                      </a:r>
                      <a:r>
                        <a:rPr lang="en-US" sz="1400" baseline="0" dirty="0" smtClean="0">
                          <a:latin typeface="Corbel"/>
                          <a:cs typeface="Corbel"/>
                        </a:rPr>
                        <a:t> Bow..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3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Manny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128 </a:t>
                      </a:r>
                      <a:r>
                        <a:rPr lang="en-US" sz="1400" dirty="0" err="1" smtClean="0">
                          <a:latin typeface="Corbel"/>
                          <a:cs typeface="Corbel"/>
                        </a:rPr>
                        <a:t>Ful</a:t>
                      </a:r>
                      <a:r>
                        <a:rPr lang="en-US" sz="1400" dirty="0" smtClean="0">
                          <a:latin typeface="Corbel"/>
                          <a:cs typeface="Corbel"/>
                        </a:rPr>
                        <a:t>…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680230" y="4998409"/>
          <a:ext cx="1385811" cy="16002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24664"/>
                <a:gridCol w="404609"/>
                <a:gridCol w="556538"/>
              </a:tblGrid>
              <a:tr h="197275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orbel"/>
                          <a:cs typeface="Corbel"/>
                        </a:rPr>
                        <a:t>oid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cid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price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1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3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$100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2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3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$70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3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2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$120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4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1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$60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086600" y="3505200"/>
          <a:ext cx="1115072" cy="128016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404609"/>
                <a:gridCol w="710463"/>
              </a:tblGrid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cid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orbel"/>
                          <a:cs typeface="Corbel"/>
                        </a:rPr>
                        <a:t>sum(p</a:t>
                      </a:r>
                      <a:r>
                        <a:rPr lang="en-US" sz="1400" dirty="0" smtClean="0">
                          <a:latin typeface="Corbel"/>
                          <a:cs typeface="Corbel"/>
                        </a:rPr>
                        <a:t>)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1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$60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2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$120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3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$170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 flipV="1">
            <a:off x="5253723" y="4487924"/>
            <a:ext cx="452307" cy="3826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0800000">
            <a:off x="6311171" y="4477984"/>
            <a:ext cx="543024" cy="3752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 flipH="1" flipV="1">
            <a:off x="5894190" y="4044199"/>
            <a:ext cx="318910" cy="1324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ight Arrow 12"/>
          <p:cNvSpPr/>
          <p:nvPr/>
        </p:nvSpPr>
        <p:spPr>
          <a:xfrm rot="467548">
            <a:off x="6403901" y="3603745"/>
            <a:ext cx="474441" cy="323869"/>
          </a:xfrm>
          <a:prstGeom prst="rightArrow">
            <a:avLst>
              <a:gd name="adj1" fmla="val 34277"/>
              <a:gd name="adj2" fmla="val 5000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715000" y="3953470"/>
            <a:ext cx="660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⨝</a:t>
            </a:r>
            <a:endParaRPr lang="en-US" sz="5400" dirty="0"/>
          </a:p>
        </p:txBody>
      </p:sp>
      <p:sp>
        <p:nvSpPr>
          <p:cNvPr id="16" name="TextBox 15"/>
          <p:cNvSpPr txBox="1"/>
          <p:nvPr/>
        </p:nvSpPr>
        <p:spPr>
          <a:xfrm>
            <a:off x="5896303" y="3252585"/>
            <a:ext cx="495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∑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971007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ΔC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2,UK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4241796"/>
          <a:ext cx="1752600" cy="111252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Δq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9307303" y="1904998"/>
          <a:ext cx="128449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8449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q1[US]+=1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q1[UK]-=1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326353" y="4318913"/>
          <a:ext cx="126544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6544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Δq2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q2[1,US]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q2[2,UK]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q2[4,US]+=1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q2[3,UK]-=1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q2[3,US]+=1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6"/>
          <a:ext cx="990600" cy="133502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2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1510456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83690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43800" y="3856357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1294676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ΔC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2,UK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3.UK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4241797"/>
          <a:ext cx="1752600" cy="164592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Δq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+= q1[UK] + 1</a:t>
                      </a:r>
                    </a:p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q2[2,UK]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9307303" y="1904998"/>
          <a:ext cx="128449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8449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q1[US]+=1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q1[UK]-=1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326353" y="4318913"/>
          <a:ext cx="126544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6544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Δq2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q2[1,US]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q2[2,UK]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q2[4,US]+=1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q2[3,UK]-=1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q2[3,US]+=1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6"/>
          <a:ext cx="990600" cy="1780032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3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2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226568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118012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43800" y="3856357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>
          <a:xfrm>
            <a:off x="3786460" y="2997200"/>
            <a:ext cx="2233340" cy="237067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767667" y="2540000"/>
            <a:ext cx="3014133" cy="49530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773760" y="2260600"/>
            <a:ext cx="2233340" cy="254000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1294676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ΔC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2,UK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3.UK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4241797"/>
          <a:ext cx="1752600" cy="164592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Δq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+= q1[UK] + 1</a:t>
                      </a:r>
                    </a:p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q2[2,UK]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9307303" y="1904998"/>
          <a:ext cx="128449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8449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q1[US]+=1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q1[UK]-=1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326353" y="4318913"/>
          <a:ext cx="126544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6544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Δq2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q2[1,US]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q2[2,UK]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q2[4,US]+=1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q2[3,UK]-=1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q2[3,US]+=1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6"/>
          <a:ext cx="990600" cy="1780032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3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2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226568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118012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43800" y="3856357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1618345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ΔC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2,UK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4,US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4241797"/>
          <a:ext cx="1752600" cy="217932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Δq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+= q1[UK] + 1</a:t>
                      </a:r>
                    </a:p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q2[2,UK]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q[4] += q1[US] + 1</a:t>
                      </a:r>
                    </a:p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q2[1,US]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9307303" y="1904998"/>
          <a:ext cx="128449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8449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q1[US]+=1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q1[UK]-=1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326353" y="4318913"/>
          <a:ext cx="126544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6544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Δq2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q2[1,US]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q2[2,UK]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q2[4,US]+=1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q2[3,UK]-=1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q2[3,US]+=1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6"/>
          <a:ext cx="990600" cy="22250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4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2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226568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152335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43800" y="3856357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3786460" y="2997200"/>
            <a:ext cx="2233340" cy="237067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767667" y="2540000"/>
            <a:ext cx="3014133" cy="49530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3773760" y="2260600"/>
            <a:ext cx="2233340" cy="254000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1942014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ΔC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2,UK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3,UK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3754116"/>
          <a:ext cx="1752600" cy="271272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Δq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+= q1[UK] + 1</a:t>
                      </a:r>
                    </a:p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q2[2,UK]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q[4] += q1[US] + 1</a:t>
                      </a:r>
                    </a:p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q2[1,US]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-= q1[UK] - 1</a:t>
                      </a:r>
                    </a:p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-= q2[2,UK]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9307303" y="1904998"/>
          <a:ext cx="128449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8449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q1[US]+=1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q1[UK]-=1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326353" y="4318913"/>
          <a:ext cx="126544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6544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Δq2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q2[1,US]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q2[2,UK]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q2[4,US]+=1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q2[3,UK]-=1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q2[3,US]+=1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6"/>
          <a:ext cx="990600" cy="22250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226568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186657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43800" y="3352800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786460" y="2997200"/>
            <a:ext cx="2233340" cy="237067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3767667" y="2540000"/>
            <a:ext cx="3014133" cy="49530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3773760" y="2260600"/>
            <a:ext cx="2233340" cy="254000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2265683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ΔC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2,UK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3,UK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3,US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3048000"/>
          <a:ext cx="1752600" cy="34594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Δq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+= q1[UK] + 1</a:t>
                      </a:r>
                    </a:p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q2[2,UK]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q[4] += q1[US] + 1</a:t>
                      </a:r>
                    </a:p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q2[1,US]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-= q1[UK] - 1</a:t>
                      </a:r>
                    </a:p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-= q2[2,UK]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+=</a:t>
                      </a:r>
                      <a:r>
                        <a:rPr lang="en-US" sz="1400" baseline="0" dirty="0" smtClean="0"/>
                        <a:t> q1[US] + 1</a:t>
                      </a:r>
                    </a:p>
                    <a:p>
                      <a:r>
                        <a:rPr lang="en-US" sz="1400" baseline="0" dirty="0" smtClean="0"/>
                        <a:t>q[1] += q2[1,US]</a:t>
                      </a:r>
                    </a:p>
                    <a:p>
                      <a:r>
                        <a:rPr lang="en-US" sz="1400" baseline="0" dirty="0" smtClean="0"/>
                        <a:t>q[4] += q2[4,US]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9307303" y="1904998"/>
          <a:ext cx="128449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8449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q1[US]+=1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q1[UK]-=1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326353" y="4318913"/>
          <a:ext cx="126544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6544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Δq2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q2[1,US]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q2[2,UK]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q2[4,US]+=1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q2[3,UK]-=1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q2[3,US]+=1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6"/>
          <a:ext cx="990600" cy="22250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226568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186657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43800" y="2678668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786460" y="2997200"/>
            <a:ext cx="2233340" cy="237067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3767667" y="2540000"/>
            <a:ext cx="3014133" cy="49530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3773760" y="2260600"/>
            <a:ext cx="2233340" cy="254000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 smtClean="0"/>
              <a:t>M3: Map Maintenance Intermediate Language</a:t>
            </a:r>
            <a:endParaRPr lang="en-US" sz="3400" dirty="0"/>
          </a:p>
        </p:txBody>
      </p:sp>
      <p:sp>
        <p:nvSpPr>
          <p:cNvPr id="23" name="Vertical Text Placeholder 22"/>
          <p:cNvSpPr>
            <a:spLocks noGrp="1"/>
          </p:cNvSpPr>
          <p:nvPr>
            <p:ph type="body" orient="vert" idx="1"/>
          </p:nvPr>
        </p:nvSpPr>
        <p:spPr>
          <a:xfrm>
            <a:off x="152400" y="3810000"/>
            <a:ext cx="8859837" cy="281940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 smtClean="0"/>
              <a:t>No operators, only map updates</a:t>
            </a:r>
          </a:p>
          <a:p>
            <a:pPr>
              <a:spcBef>
                <a:spcPts val="800"/>
              </a:spcBef>
            </a:pPr>
            <a:r>
              <a:rPr lang="en-US" dirty="0" smtClean="0"/>
              <a:t>Constant time expressions (RHS), i.e. maintain each aggregate value in constant time!</a:t>
            </a:r>
          </a:p>
          <a:p>
            <a:pPr>
              <a:spcBef>
                <a:spcPts val="800"/>
              </a:spcBef>
            </a:pPr>
            <a:r>
              <a:rPr lang="en-US" dirty="0" smtClean="0"/>
              <a:t>Other structural characteristics:</a:t>
            </a:r>
          </a:p>
          <a:p>
            <a:pPr lvl="1"/>
            <a:r>
              <a:rPr lang="en-US" dirty="0" smtClean="0"/>
              <a:t>Topologically sorted </a:t>
            </a:r>
            <a:r>
              <a:rPr lang="en-US" dirty="0" err="1" smtClean="0"/>
              <a:t>w.r.t</a:t>
            </a:r>
            <a:r>
              <a:rPr lang="en-US" dirty="0" smtClean="0"/>
              <a:t> map updates (statements use “old” data)</a:t>
            </a:r>
          </a:p>
          <a:p>
            <a:pPr lvl="1"/>
            <a:r>
              <a:rPr lang="en-US" dirty="0" smtClean="0"/>
              <a:t>“Atomic” triggers</a:t>
            </a:r>
          </a:p>
          <a:p>
            <a:endParaRPr lang="en-US" dirty="0"/>
          </a:p>
        </p:txBody>
      </p:sp>
      <p:pic>
        <p:nvPicPr>
          <p:cNvPr id="6" name="Picture 5" descr="m3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683" y="1752600"/>
            <a:ext cx="5149896" cy="1944530"/>
          </a:xfrm>
          <a:prstGeom prst="rect">
            <a:avLst/>
          </a:prstGeom>
        </p:spPr>
      </p:pic>
      <p:pic>
        <p:nvPicPr>
          <p:cNvPr id="9" name="Picture 8" descr="q1-csj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882" y="1904999"/>
            <a:ext cx="3483518" cy="1762914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rot="5400000">
            <a:off x="4464962" y="2792543"/>
            <a:ext cx="1625869" cy="3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latin typeface="Corbel" charset="0"/>
              </a:rPr>
              <a:t>Query Compilation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48291" y="2074528"/>
            <a:ext cx="8186109" cy="42672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000" dirty="0" err="1" smtClean="0"/>
              <a:t>DBToaster</a:t>
            </a:r>
            <a:r>
              <a:rPr lang="en-US" sz="2000" dirty="0" smtClean="0"/>
              <a:t> compiles SQL group-by aggregate queries</a:t>
            </a:r>
          </a:p>
          <a:p>
            <a:pPr lvl="1" eaLnBrk="1" hangingPunct="1"/>
            <a:r>
              <a:rPr lang="en-US" sz="1800" dirty="0" smtClean="0"/>
              <a:t>Queries specified on an arbitrary database as with views</a:t>
            </a:r>
          </a:p>
          <a:p>
            <a:pPr eaLnBrk="1" hangingPunct="1"/>
            <a:r>
              <a:rPr lang="en-US" sz="2000" dirty="0" err="1" smtClean="0"/>
              <a:t>DBToaster</a:t>
            </a:r>
            <a:r>
              <a:rPr lang="en-US" sz="2000" dirty="0" smtClean="0"/>
              <a:t> uses </a:t>
            </a:r>
            <a:r>
              <a:rPr lang="en-US" sz="2000" b="1" i="1" dirty="0" smtClean="0"/>
              <a:t>aggressive </a:t>
            </a:r>
            <a:r>
              <a:rPr lang="en-US" sz="2000" b="1" i="1" dirty="0"/>
              <a:t>recursive</a:t>
            </a:r>
            <a:r>
              <a:rPr lang="en-US" sz="2000" b="1" i="1" dirty="0" smtClean="0"/>
              <a:t> compilation</a:t>
            </a:r>
          </a:p>
          <a:p>
            <a:pPr lvl="1" eaLnBrk="1" hangingPunct="1"/>
            <a:r>
              <a:rPr lang="en-US" sz="1946" dirty="0"/>
              <a:t>Compute deltas of queries as in incremental view maintenance.</a:t>
            </a:r>
          </a:p>
          <a:p>
            <a:pPr lvl="1" eaLnBrk="1" hangingPunct="1"/>
            <a:r>
              <a:rPr lang="en-US" sz="1946" dirty="0"/>
              <a:t>But: the delta is again a query: so maintain its view incrementally by delta processing.</a:t>
            </a:r>
          </a:p>
          <a:p>
            <a:pPr lvl="1" eaLnBrk="1" hangingPunct="1"/>
            <a:r>
              <a:rPr lang="en-US" sz="1946" dirty="0"/>
              <a:t>Maintain the delta to the delta incrementally, etc</a:t>
            </a:r>
            <a:r>
              <a:rPr lang="en-US" sz="1946" dirty="0" smtClean="0"/>
              <a:t>.</a:t>
            </a:r>
          </a:p>
          <a:p>
            <a:pPr lvl="1" eaLnBrk="1" hangingPunct="1"/>
            <a:r>
              <a:rPr lang="en-US" sz="1950" dirty="0" smtClean="0"/>
              <a:t>Delta processing rules are an analogy to differentials in calculus, but applied to relational calculus.</a:t>
            </a:r>
          </a:p>
          <a:p>
            <a:pPr lvl="1" eaLnBrk="1" hangingPunct="1"/>
            <a:endParaRPr lang="en-US" sz="1950" dirty="0" smtClean="0"/>
          </a:p>
          <a:p>
            <a:pPr eaLnBrk="1" hangingPunct="1"/>
            <a:r>
              <a:rPr lang="en-US" sz="1600" dirty="0" smtClean="0"/>
              <a:t>Related work: System R [Chamberlin et al. ‘81], Genesis [</a:t>
            </a:r>
            <a:r>
              <a:rPr lang="en-US" sz="1600" dirty="0" err="1" smtClean="0"/>
              <a:t>Batory</a:t>
            </a:r>
            <a:r>
              <a:rPr lang="en-US" sz="1600" dirty="0" smtClean="0"/>
              <a:t> et al. ‘88]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/>
              <a:t>Example</a:t>
            </a:r>
            <a:r>
              <a:rPr lang="en-US" dirty="0" smtClean="0"/>
              <a:t> Schema </a:t>
            </a:r>
            <a:r>
              <a:rPr lang="en-US" dirty="0"/>
              <a:t>(~TPC-H)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dirty="0" err="1" smtClean="0"/>
              <a:t>Order</a:t>
            </a:r>
            <a:r>
              <a:rPr lang="en-US" dirty="0" err="1"/>
              <a:t>(OrderKey</a:t>
            </a:r>
            <a:r>
              <a:rPr lang="en-US" dirty="0"/>
              <a:t>, </a:t>
            </a:r>
            <a:r>
              <a:rPr lang="en-US" dirty="0" err="1"/>
              <a:t>CustomerKey</a:t>
            </a:r>
            <a:r>
              <a:rPr lang="en-US" dirty="0"/>
              <a:t>, Date, </a:t>
            </a:r>
            <a:r>
              <a:rPr lang="en-US" dirty="0" err="1"/>
              <a:t>ExchangeRate</a:t>
            </a:r>
            <a:r>
              <a:rPr lang="en-US" dirty="0"/>
              <a:t>)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dirty="0"/>
              <a:t>O(OK, CK, D, XCH)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endParaRPr lang="en-US" dirty="0"/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dirty="0" err="1"/>
              <a:t>LineItem(OrderKey</a:t>
            </a:r>
            <a:r>
              <a:rPr lang="en-US" dirty="0"/>
              <a:t>, </a:t>
            </a:r>
            <a:r>
              <a:rPr lang="en-US" dirty="0" err="1"/>
              <a:t>PartKey</a:t>
            </a:r>
            <a:r>
              <a:rPr lang="en-US" dirty="0"/>
              <a:t>, Price)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dirty="0"/>
              <a:t>LI(OK, PK, P)</a:t>
            </a:r>
            <a:endParaRPr lang="en-US" dirty="0" smtClean="0"/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3810000"/>
            <a:ext cx="54102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[] = select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sum(LI.P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* O.XCH)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from Order O,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LineItem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LI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where O.OK = LI.OK;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4114800" y="4950361"/>
            <a:ext cx="4406900" cy="1450439"/>
          </a:xfrm>
          <a:prstGeom prst="roundRect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70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/>
              <a:t>Example</a:t>
            </a:r>
            <a:r>
              <a:rPr lang="en-US" dirty="0" smtClean="0"/>
              <a:t> Schema </a:t>
            </a:r>
            <a:r>
              <a:rPr lang="en-US" dirty="0"/>
              <a:t>(~TPC-H)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dirty="0" err="1" smtClean="0"/>
              <a:t>Order</a:t>
            </a:r>
            <a:r>
              <a:rPr lang="en-US" dirty="0" err="1"/>
              <a:t>(OrderKey</a:t>
            </a:r>
            <a:r>
              <a:rPr lang="en-US" dirty="0"/>
              <a:t>, </a:t>
            </a:r>
            <a:r>
              <a:rPr lang="en-US" dirty="0" err="1"/>
              <a:t>CustomerKey</a:t>
            </a:r>
            <a:r>
              <a:rPr lang="en-US" dirty="0"/>
              <a:t>, Date, </a:t>
            </a:r>
            <a:r>
              <a:rPr lang="en-US" dirty="0" err="1"/>
              <a:t>ExchangeRate</a:t>
            </a:r>
            <a:r>
              <a:rPr lang="en-US" dirty="0"/>
              <a:t>)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dirty="0"/>
              <a:t>O(OK, CK, D, XCH)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endParaRPr lang="en-US" dirty="0"/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dirty="0" err="1"/>
              <a:t>LineItem(OrderKey</a:t>
            </a:r>
            <a:r>
              <a:rPr lang="en-US" dirty="0"/>
              <a:t>, </a:t>
            </a:r>
            <a:r>
              <a:rPr lang="en-US" dirty="0" err="1"/>
              <a:t>PartKey</a:t>
            </a:r>
            <a:r>
              <a:rPr lang="en-US" dirty="0"/>
              <a:t>, Price)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dirty="0"/>
              <a:t>LI(OK, PK, P)</a:t>
            </a:r>
            <a:endParaRPr lang="en-US" dirty="0" smtClean="0"/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3810000"/>
            <a:ext cx="54102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[] = select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sum(LI.P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* O.XCH)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from Order O,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LineItem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LI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where O.OK = LI.OK;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14800" y="4950361"/>
            <a:ext cx="45017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1092200" algn="l"/>
              </a:tabLst>
            </a:pPr>
            <a:r>
              <a:rPr lang="en-US" sz="1600" b="1" kern="0" dirty="0" smtClean="0">
                <a:solidFill>
                  <a:schemeClr val="bg1">
                    <a:lumMod val="50000"/>
                  </a:schemeClr>
                </a:solidFill>
                <a:latin typeface="Courier New"/>
              </a:rPr>
              <a:t>select	</a:t>
            </a:r>
            <a:r>
              <a:rPr lang="en-US" sz="1600" b="1" kern="0" dirty="0" err="1" smtClean="0">
                <a:solidFill>
                  <a:schemeClr val="bg1">
                    <a:lumMod val="50000"/>
                  </a:schemeClr>
                </a:solidFill>
                <a:latin typeface="Courier New"/>
              </a:rPr>
              <a:t>sum((A.price</a:t>
            </a:r>
            <a:r>
              <a:rPr lang="en-US" sz="1600" b="1" kern="0" dirty="0" smtClean="0">
                <a:solidFill>
                  <a:schemeClr val="bg1">
                    <a:lumMod val="50000"/>
                  </a:schemeClr>
                </a:solidFill>
                <a:latin typeface="Courier New"/>
              </a:rPr>
              <a:t> – </a:t>
            </a:r>
            <a:r>
              <a:rPr lang="en-US" sz="1600" b="1" kern="0" dirty="0" err="1" smtClean="0">
                <a:solidFill>
                  <a:schemeClr val="bg1">
                    <a:lumMod val="50000"/>
                  </a:schemeClr>
                </a:solidFill>
                <a:latin typeface="Courier New"/>
              </a:rPr>
              <a:t>B.price</a:t>
            </a:r>
            <a:r>
              <a:rPr lang="en-US" sz="1600" b="1" kern="0" dirty="0" smtClean="0">
                <a:solidFill>
                  <a:schemeClr val="bg1">
                    <a:lumMod val="50000"/>
                  </a:schemeClr>
                </a:solidFill>
                <a:latin typeface="Courier New"/>
              </a:rPr>
              <a:t>)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1092200" algn="l"/>
              </a:tabLst>
            </a:pPr>
            <a:r>
              <a:rPr lang="en-US" sz="1600" b="1" kern="0" dirty="0" smtClean="0">
                <a:solidFill>
                  <a:schemeClr val="bg1">
                    <a:lumMod val="50000"/>
                  </a:schemeClr>
                </a:solidFill>
                <a:latin typeface="Courier New"/>
              </a:rPr>
              <a:t>		* (</a:t>
            </a:r>
            <a:r>
              <a:rPr lang="en-US" sz="1600" b="1" kern="0" dirty="0" err="1" smtClean="0">
                <a:solidFill>
                  <a:schemeClr val="bg1">
                    <a:lumMod val="50000"/>
                  </a:schemeClr>
                </a:solidFill>
                <a:latin typeface="Courier New"/>
              </a:rPr>
              <a:t>A.time</a:t>
            </a:r>
            <a:r>
              <a:rPr lang="en-US" sz="1600" b="1" kern="0" dirty="0" smtClean="0">
                <a:solidFill>
                  <a:schemeClr val="bg1">
                    <a:lumMod val="50000"/>
                  </a:schemeClr>
                </a:solidFill>
                <a:latin typeface="Courier New"/>
              </a:rPr>
              <a:t> – </a:t>
            </a:r>
            <a:r>
              <a:rPr lang="en-US" sz="1600" b="1" kern="0" dirty="0" err="1" smtClean="0">
                <a:solidFill>
                  <a:schemeClr val="bg1">
                    <a:lumMod val="50000"/>
                  </a:schemeClr>
                </a:solidFill>
                <a:latin typeface="Courier New"/>
              </a:rPr>
              <a:t>B.time</a:t>
            </a:r>
            <a:r>
              <a:rPr lang="en-US" sz="1600" b="1" kern="0" dirty="0" smtClean="0">
                <a:solidFill>
                  <a:schemeClr val="bg1">
                    <a:lumMod val="50000"/>
                  </a:schemeClr>
                </a:solidFill>
                <a:latin typeface="Courier New"/>
              </a:rPr>
              <a:t>))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1092200" algn="l"/>
              </a:tabLst>
            </a:pPr>
            <a:r>
              <a:rPr lang="en-US" sz="1600" b="1" kern="0" dirty="0" smtClean="0">
                <a:solidFill>
                  <a:schemeClr val="bg1">
                    <a:lumMod val="50000"/>
                  </a:schemeClr>
                </a:solidFill>
                <a:latin typeface="Courier New"/>
              </a:rPr>
              <a:t>		as holds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1092200" algn="l"/>
              </a:tabLst>
            </a:pPr>
            <a:r>
              <a:rPr lang="en-US" sz="1600" b="1" kern="0" dirty="0" smtClean="0">
                <a:solidFill>
                  <a:schemeClr val="bg1">
                    <a:lumMod val="50000"/>
                  </a:schemeClr>
                </a:solidFill>
                <a:latin typeface="Courier New"/>
              </a:rPr>
              <a:t>from	Bids B, Asks A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1092200" algn="l"/>
              </a:tabLst>
            </a:pPr>
            <a:r>
              <a:rPr lang="en-US" sz="1600" b="1" kern="0" dirty="0" smtClean="0">
                <a:solidFill>
                  <a:schemeClr val="bg1">
                    <a:lumMod val="50000"/>
                  </a:schemeClr>
                </a:solidFill>
                <a:latin typeface="Courier New"/>
              </a:rPr>
              <a:t>where 	</a:t>
            </a:r>
            <a:r>
              <a:rPr lang="en-US" sz="1600" b="1" kern="0" dirty="0" err="1" smtClean="0">
                <a:solidFill>
                  <a:schemeClr val="bg1">
                    <a:lumMod val="50000"/>
                  </a:schemeClr>
                </a:solidFill>
                <a:latin typeface="Courier New"/>
              </a:rPr>
              <a:t>B.broker_id</a:t>
            </a:r>
            <a:r>
              <a:rPr lang="en-US" sz="1600" b="1" kern="0" dirty="0" smtClean="0">
                <a:solidFill>
                  <a:schemeClr val="bg1">
                    <a:lumMod val="50000"/>
                  </a:schemeClr>
                </a:solidFill>
                <a:latin typeface="Courier New"/>
              </a:rPr>
              <a:t> = </a:t>
            </a:r>
            <a:r>
              <a:rPr lang="en-US" sz="1600" b="1" kern="0" dirty="0" err="1" smtClean="0">
                <a:solidFill>
                  <a:schemeClr val="bg1">
                    <a:lumMod val="50000"/>
                  </a:schemeClr>
                </a:solidFill>
                <a:latin typeface="Courier New"/>
              </a:rPr>
              <a:t>A.broker_id</a:t>
            </a:r>
            <a:r>
              <a:rPr lang="en-US" sz="1600" b="1" kern="0" dirty="0" smtClean="0">
                <a:solidFill>
                  <a:schemeClr val="bg1">
                    <a:lumMod val="50000"/>
                  </a:schemeClr>
                </a:solidFill>
                <a:latin typeface="Courier New"/>
              </a:rPr>
              <a:t>;</a:t>
            </a:r>
          </a:p>
          <a:p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DBMS Apps in the 1960s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5493403" cy="4191000"/>
          </a:xfrm>
        </p:spPr>
        <p:txBody>
          <a:bodyPr>
            <a:normAutofit/>
          </a:bodyPr>
          <a:lstStyle/>
          <a:p>
            <a:r>
              <a:rPr lang="en-US" dirty="0" smtClean="0"/>
              <a:t>Online transaction processing (OLTP)</a:t>
            </a:r>
          </a:p>
          <a:p>
            <a:pPr lvl="1"/>
            <a:r>
              <a:rPr lang="en-US" dirty="0" smtClean="0"/>
              <a:t>Transaction: unit of work, with ACID properties</a:t>
            </a:r>
          </a:p>
          <a:p>
            <a:pPr lvl="1"/>
            <a:r>
              <a:rPr lang="en-US" dirty="0" smtClean="0"/>
              <a:t>Applied in: banking, airlines, </a:t>
            </a:r>
            <a:r>
              <a:rPr lang="en-US" dirty="0" err="1" smtClean="0"/>
              <a:t>e</a:t>
            </a:r>
            <a:r>
              <a:rPr lang="en-US" dirty="0" smtClean="0"/>
              <a:t>-commerce, etc.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Example queries:</a:t>
            </a:r>
          </a:p>
          <a:p>
            <a:pPr lvl="2"/>
            <a:r>
              <a:rPr lang="en-US" dirty="0" smtClean="0"/>
              <a:t>what were the withdrawals I made from my checking account yesterday?</a:t>
            </a:r>
          </a:p>
          <a:p>
            <a:pPr lvl="2"/>
            <a:r>
              <a:rPr lang="en-US" dirty="0" smtClean="0"/>
              <a:t>what direct flights are available on March 15</a:t>
            </a:r>
            <a:r>
              <a:rPr lang="en-US" baseline="30000" dirty="0" smtClean="0"/>
              <a:t>th</a:t>
            </a:r>
            <a:r>
              <a:rPr lang="en-US" dirty="0" smtClean="0"/>
              <a:t> from New York to Rome?</a:t>
            </a:r>
          </a:p>
        </p:txBody>
      </p:sp>
      <p:pic>
        <p:nvPicPr>
          <p:cNvPr id="6" name="Picture 5" descr="boa-at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381" y="2033961"/>
            <a:ext cx="1768997" cy="2500377"/>
          </a:xfrm>
          <a:prstGeom prst="rect">
            <a:avLst/>
          </a:prstGeom>
        </p:spPr>
      </p:pic>
      <p:pic>
        <p:nvPicPr>
          <p:cNvPr id="7" name="Picture 6" descr="orbitz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454" y="4196907"/>
            <a:ext cx="1977213" cy="19947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/>
              <a:t>Compilation Example</a:t>
            </a:r>
            <a:endParaRPr lang="en-US" dirty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 dirty="0" err="1"/>
              <a:t>q</a:t>
            </a:r>
            <a:r>
              <a:rPr lang="en-US" dirty="0"/>
              <a:t>[] = select </a:t>
            </a:r>
            <a:r>
              <a:rPr lang="en-US" dirty="0" err="1"/>
              <a:t>sum(LI.P</a:t>
            </a:r>
            <a:r>
              <a:rPr lang="en-US" dirty="0"/>
              <a:t> * O.XCH)</a:t>
            </a:r>
          </a:p>
          <a:p>
            <a:pPr eaLnBrk="1" hangingPunct="1">
              <a:buFont typeface="Wingdings" charset="2"/>
              <a:buNone/>
            </a:pPr>
            <a:r>
              <a:rPr lang="en-US" dirty="0"/>
              <a:t>      from Order O, </a:t>
            </a:r>
            <a:r>
              <a:rPr lang="en-US" dirty="0" err="1"/>
              <a:t>LineItem</a:t>
            </a:r>
            <a:r>
              <a:rPr lang="en-US" dirty="0"/>
              <a:t> LI</a:t>
            </a:r>
          </a:p>
          <a:p>
            <a:pPr eaLnBrk="1" hangingPunct="1">
              <a:buFont typeface="Wingdings" charset="2"/>
              <a:buNone/>
            </a:pPr>
            <a:r>
              <a:rPr lang="en-US" dirty="0"/>
              <a:t>      where O.OK = LI.OK;</a:t>
            </a:r>
          </a:p>
          <a:p>
            <a:pPr eaLnBrk="1" hangingPunct="1">
              <a:buFont typeface="Wingdings" charset="2"/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Compilation Example</a:t>
            </a:r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q[] = select sum(LI.P * O.XCH)</a:t>
            </a:r>
          </a:p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from Order O, LineItem LI</a:t>
            </a:r>
          </a:p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where O.OK = LI.OK;</a:t>
            </a:r>
          </a:p>
          <a:p>
            <a:pPr eaLnBrk="1" hangingPunct="1">
              <a:buFont typeface="Wingdings" charset="2"/>
              <a:buNone/>
            </a:pPr>
            <a:endParaRPr lang="en-US">
              <a:solidFill>
                <a:srgbClr val="CCC5BE"/>
              </a:solidFill>
            </a:endParaRPr>
          </a:p>
          <a:p>
            <a:pPr eaLnBrk="1" hangingPunct="1">
              <a:buFont typeface="Wingdings" charset="2"/>
              <a:buNone/>
            </a:pPr>
            <a:r>
              <a:rPr lang="en-US"/>
              <a:t>+O(xOK, xCK, xD, xXCH) q[] +=</a:t>
            </a:r>
          </a:p>
          <a:p>
            <a:pPr eaLnBrk="1" hangingPunct="1">
              <a:buFont typeface="Wingdings" charset="2"/>
              <a:buNone/>
            </a:pPr>
            <a:endParaRPr lang="en-US"/>
          </a:p>
          <a:p>
            <a:pPr eaLnBrk="1" hangingPunct="1">
              <a:buFont typeface="Wingdings" charset="2"/>
              <a:buNone/>
            </a:pPr>
            <a:r>
              <a:rPr lang="en-US"/>
              <a:t>      select sum(LI.P * </a:t>
            </a:r>
            <a:r>
              <a:rPr lang="en-US">
                <a:solidFill>
                  <a:schemeClr val="accent2"/>
                </a:solidFill>
              </a:rPr>
              <a:t>O.XCH</a:t>
            </a:r>
            <a:r>
              <a:rPr lang="en-US"/>
              <a:t>)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      from </a:t>
            </a:r>
            <a:r>
              <a:rPr lang="en-US">
                <a:solidFill>
                  <a:schemeClr val="accent2"/>
                </a:solidFill>
              </a:rPr>
              <a:t>{&lt;xOK, xCK, xD, xXCH&gt;} O</a:t>
            </a:r>
            <a:r>
              <a:rPr lang="en-US"/>
              <a:t>, LineItem LI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      where </a:t>
            </a:r>
            <a:r>
              <a:rPr lang="en-US">
                <a:solidFill>
                  <a:schemeClr val="accent2"/>
                </a:solidFill>
              </a:rPr>
              <a:t>O.OK</a:t>
            </a:r>
            <a:r>
              <a:rPr lang="en-US"/>
              <a:t> = LI.OK;</a:t>
            </a:r>
          </a:p>
          <a:p>
            <a:pPr eaLnBrk="1" hangingPunct="1">
              <a:buFont typeface="Wingdings" charset="2"/>
              <a:buNone/>
            </a:pPr>
            <a:endParaRPr lang="en-US"/>
          </a:p>
          <a:p>
            <a:pPr eaLnBrk="1" hangingPunct="1">
              <a:buFont typeface="Wingdings" charset="2"/>
              <a:buNone/>
            </a:pPr>
            <a:r>
              <a:rPr lang="en-US"/>
              <a:t>+LI(yOK, yPK, yP)      q[] += ...</a:t>
            </a:r>
          </a:p>
          <a:p>
            <a:pPr eaLnBrk="1" hangingPunct="1">
              <a:buFont typeface="Wingdings" charset="2"/>
              <a:buNone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Compilation Example</a:t>
            </a:r>
            <a:endParaRPr lang="en-US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q[] = select sum(LI.P * O.XCH)</a:t>
            </a:r>
          </a:p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from Order O, LineItem LI</a:t>
            </a:r>
          </a:p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where O.OK = LI.OK;</a:t>
            </a:r>
          </a:p>
          <a:p>
            <a:pPr eaLnBrk="1" hangingPunct="1">
              <a:buFont typeface="Wingdings" charset="2"/>
              <a:buNone/>
            </a:pPr>
            <a:endParaRPr lang="en-US">
              <a:solidFill>
                <a:srgbClr val="CCC5BE"/>
              </a:solidFill>
            </a:endParaRPr>
          </a:p>
          <a:p>
            <a:pPr eaLnBrk="1" hangingPunct="1">
              <a:buFont typeface="Wingdings" charset="2"/>
              <a:buNone/>
            </a:pPr>
            <a:r>
              <a:rPr lang="en-US"/>
              <a:t>+O(xOK, xCK, xD, xXCH) q[] +=</a:t>
            </a:r>
          </a:p>
          <a:p>
            <a:pPr eaLnBrk="1" hangingPunct="1">
              <a:buFont typeface="Wingdings" charset="2"/>
              <a:buNone/>
            </a:pPr>
            <a:endParaRPr lang="en-US"/>
          </a:p>
          <a:p>
            <a:pPr eaLnBrk="1" hangingPunct="1">
              <a:buFont typeface="Wingdings" charset="2"/>
              <a:buNone/>
            </a:pPr>
            <a:r>
              <a:rPr lang="en-US"/>
              <a:t>      select sum(LI.P *  xXCH)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      from LineItem LI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      where  xOK = LI.OK;</a:t>
            </a:r>
          </a:p>
          <a:p>
            <a:pPr eaLnBrk="1" hangingPunct="1">
              <a:buFont typeface="Wingdings" charset="2"/>
              <a:buNone/>
            </a:pPr>
            <a:endParaRPr lang="en-US"/>
          </a:p>
          <a:p>
            <a:pPr eaLnBrk="1" hangingPunct="1">
              <a:buFont typeface="Wingdings" charset="2"/>
              <a:buNone/>
            </a:pPr>
            <a:r>
              <a:rPr lang="en-US"/>
              <a:t>+LI(yOK, yPK, yP)      q[] += 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Compilation Example</a:t>
            </a:r>
            <a:endParaRPr lang="en-US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 dirty="0" err="1">
                <a:solidFill>
                  <a:srgbClr val="CCC5BE"/>
                </a:solidFill>
              </a:rPr>
              <a:t>q</a:t>
            </a:r>
            <a:r>
              <a:rPr lang="en-US" dirty="0">
                <a:solidFill>
                  <a:srgbClr val="CCC5BE"/>
                </a:solidFill>
              </a:rPr>
              <a:t>[] = select </a:t>
            </a:r>
            <a:r>
              <a:rPr lang="en-US" dirty="0" err="1">
                <a:solidFill>
                  <a:srgbClr val="CCC5BE"/>
                </a:solidFill>
              </a:rPr>
              <a:t>sum(LI.P</a:t>
            </a:r>
            <a:r>
              <a:rPr lang="en-US" dirty="0">
                <a:solidFill>
                  <a:srgbClr val="CCC5BE"/>
                </a:solidFill>
              </a:rPr>
              <a:t> * O.XCH)</a:t>
            </a:r>
          </a:p>
          <a:p>
            <a:pPr eaLnBrk="1" hangingPunct="1">
              <a:buFont typeface="Wingdings" charset="2"/>
              <a:buNone/>
            </a:pPr>
            <a:r>
              <a:rPr lang="en-US" dirty="0">
                <a:solidFill>
                  <a:srgbClr val="CCC5BE"/>
                </a:solidFill>
              </a:rPr>
              <a:t>      from Order O, </a:t>
            </a:r>
            <a:r>
              <a:rPr lang="en-US" dirty="0" err="1">
                <a:solidFill>
                  <a:srgbClr val="CCC5BE"/>
                </a:solidFill>
              </a:rPr>
              <a:t>LineItem</a:t>
            </a:r>
            <a:r>
              <a:rPr lang="en-US" dirty="0">
                <a:solidFill>
                  <a:srgbClr val="CCC5BE"/>
                </a:solidFill>
              </a:rPr>
              <a:t> LI</a:t>
            </a:r>
          </a:p>
          <a:p>
            <a:pPr eaLnBrk="1" hangingPunct="1">
              <a:buFont typeface="Wingdings" charset="2"/>
              <a:buNone/>
            </a:pPr>
            <a:r>
              <a:rPr lang="en-US" dirty="0">
                <a:solidFill>
                  <a:srgbClr val="CCC5BE"/>
                </a:solidFill>
              </a:rPr>
              <a:t>      where O.OK = LI.OK;</a:t>
            </a:r>
          </a:p>
          <a:p>
            <a:pPr eaLnBrk="1" hangingPunct="1">
              <a:buFont typeface="Wingdings" charset="2"/>
              <a:buNone/>
            </a:pPr>
            <a:endParaRPr lang="en-US" dirty="0">
              <a:solidFill>
                <a:srgbClr val="CCC5BE"/>
              </a:solidFill>
            </a:endParaRPr>
          </a:p>
          <a:p>
            <a:pPr eaLnBrk="1" hangingPunct="1">
              <a:buFont typeface="Wingdings" charset="2"/>
              <a:buNone/>
            </a:pPr>
            <a:r>
              <a:rPr lang="en-US" dirty="0"/>
              <a:t>+</a:t>
            </a:r>
            <a:r>
              <a:rPr lang="en-US" dirty="0" err="1"/>
              <a:t>O(xOK</a:t>
            </a:r>
            <a:r>
              <a:rPr lang="en-US" dirty="0"/>
              <a:t>, </a:t>
            </a:r>
            <a:r>
              <a:rPr lang="en-US" dirty="0" err="1"/>
              <a:t>xCK</a:t>
            </a:r>
            <a:r>
              <a:rPr lang="en-US" dirty="0"/>
              <a:t>, </a:t>
            </a:r>
            <a:r>
              <a:rPr lang="en-US" dirty="0" err="1"/>
              <a:t>xD</a:t>
            </a:r>
            <a:r>
              <a:rPr lang="en-US" dirty="0"/>
              <a:t>, </a:t>
            </a:r>
            <a:r>
              <a:rPr lang="en-US" dirty="0" err="1"/>
              <a:t>xXCH</a:t>
            </a:r>
            <a:r>
              <a:rPr lang="en-US" dirty="0"/>
              <a:t>) </a:t>
            </a:r>
            <a:r>
              <a:rPr lang="en-US" dirty="0" err="1"/>
              <a:t>q</a:t>
            </a:r>
            <a:r>
              <a:rPr lang="en-US" dirty="0"/>
              <a:t>[] += </a:t>
            </a:r>
            <a:r>
              <a:rPr lang="en-US" dirty="0" err="1"/>
              <a:t>xXCH</a:t>
            </a:r>
            <a:r>
              <a:rPr lang="en-US" dirty="0"/>
              <a:t> *</a:t>
            </a:r>
          </a:p>
          <a:p>
            <a:pPr eaLnBrk="1" hangingPunct="1">
              <a:buFont typeface="Wingdings" charset="2"/>
              <a:buNone/>
            </a:pPr>
            <a:endParaRPr lang="en-US" dirty="0"/>
          </a:p>
          <a:p>
            <a:pPr eaLnBrk="1" hangingPunct="1">
              <a:buFont typeface="Wingdings" charset="2"/>
              <a:buNone/>
            </a:pPr>
            <a:r>
              <a:rPr lang="en-US" dirty="0"/>
              <a:t>      select </a:t>
            </a:r>
            <a:r>
              <a:rPr lang="en-US" dirty="0" err="1"/>
              <a:t>sum(LI.P</a:t>
            </a:r>
            <a:r>
              <a:rPr lang="en-US" dirty="0"/>
              <a:t>)</a:t>
            </a:r>
          </a:p>
          <a:p>
            <a:pPr eaLnBrk="1" hangingPunct="1">
              <a:buFont typeface="Wingdings" charset="2"/>
              <a:buNone/>
            </a:pPr>
            <a:r>
              <a:rPr lang="en-US" dirty="0"/>
              <a:t>      from </a:t>
            </a:r>
            <a:r>
              <a:rPr lang="en-US" dirty="0" err="1"/>
              <a:t>LineItem</a:t>
            </a:r>
            <a:r>
              <a:rPr lang="en-US" dirty="0"/>
              <a:t> LI      </a:t>
            </a:r>
            <a:r>
              <a:rPr lang="en-US" dirty="0" err="1"/>
              <a:t>qO[xOK</a:t>
            </a:r>
            <a:r>
              <a:rPr lang="en-US" dirty="0"/>
              <a:t>]</a:t>
            </a:r>
          </a:p>
          <a:p>
            <a:pPr eaLnBrk="1" hangingPunct="1">
              <a:buFont typeface="Wingdings" charset="2"/>
              <a:buNone/>
            </a:pPr>
            <a:r>
              <a:rPr lang="en-US" dirty="0"/>
              <a:t>      where  </a:t>
            </a:r>
            <a:r>
              <a:rPr lang="en-US" dirty="0" err="1"/>
              <a:t>xOK</a:t>
            </a:r>
            <a:r>
              <a:rPr lang="en-US" dirty="0"/>
              <a:t> = LI.OK;</a:t>
            </a:r>
          </a:p>
          <a:p>
            <a:pPr eaLnBrk="1" hangingPunct="1">
              <a:buFont typeface="Wingdings" charset="2"/>
              <a:buNone/>
            </a:pPr>
            <a:endParaRPr lang="en-US" dirty="0"/>
          </a:p>
          <a:p>
            <a:pPr eaLnBrk="1" hangingPunct="1">
              <a:buFont typeface="Wingdings" charset="2"/>
              <a:buNone/>
            </a:pPr>
            <a:r>
              <a:rPr lang="en-US" dirty="0"/>
              <a:t>+</a:t>
            </a:r>
            <a:r>
              <a:rPr lang="en-US" dirty="0" err="1"/>
              <a:t>LI(yOK</a:t>
            </a:r>
            <a:r>
              <a:rPr lang="en-US" dirty="0"/>
              <a:t>, </a:t>
            </a:r>
            <a:r>
              <a:rPr lang="en-US" dirty="0" err="1"/>
              <a:t>yPK</a:t>
            </a:r>
            <a:r>
              <a:rPr lang="en-US" dirty="0"/>
              <a:t>, </a:t>
            </a:r>
            <a:r>
              <a:rPr lang="en-US" dirty="0" err="1"/>
              <a:t>yP</a:t>
            </a:r>
            <a:r>
              <a:rPr lang="en-US" dirty="0"/>
              <a:t>)      </a:t>
            </a:r>
            <a:r>
              <a:rPr lang="en-US" dirty="0" err="1"/>
              <a:t>q</a:t>
            </a:r>
            <a:r>
              <a:rPr lang="en-US" dirty="0"/>
              <a:t>[] += ...</a:t>
            </a:r>
          </a:p>
        </p:txBody>
      </p:sp>
      <p:sp>
        <p:nvSpPr>
          <p:cNvPr id="36868" name="AutoShape 4"/>
          <p:cNvSpPr>
            <a:spLocks/>
          </p:cNvSpPr>
          <p:nvPr/>
        </p:nvSpPr>
        <p:spPr bwMode="auto">
          <a:xfrm>
            <a:off x="4419600" y="4038600"/>
            <a:ext cx="152400" cy="838200"/>
          </a:xfrm>
          <a:prstGeom prst="rightBrace">
            <a:avLst>
              <a:gd name="adj1" fmla="val 45833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Compilation Example</a:t>
            </a:r>
            <a:endParaRPr lang="en-US" dirty="0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q[] = select sum(LI.P * O.XCH)</a:t>
            </a:r>
          </a:p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from Order O, LineItem LI</a:t>
            </a:r>
          </a:p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where O.OK = LI.OK;</a:t>
            </a:r>
          </a:p>
          <a:p>
            <a:pPr eaLnBrk="1" hangingPunct="1">
              <a:buFont typeface="Wingdings" charset="2"/>
              <a:buNone/>
            </a:pPr>
            <a:endParaRPr lang="en-US"/>
          </a:p>
          <a:p>
            <a:pPr eaLnBrk="1" hangingPunct="1">
              <a:buFont typeface="Wingdings" charset="2"/>
              <a:buNone/>
            </a:pPr>
            <a:r>
              <a:rPr lang="en-US"/>
              <a:t>+O(xOK, xCK, xD, xXCH) q[] += xXCH * qO[xOK];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                       foreach xOK: qO[xOK] =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      select sum(LI.P)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      from LineItem LI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      where  xOK = LI.OK;</a:t>
            </a:r>
          </a:p>
          <a:p>
            <a:pPr eaLnBrk="1" hangingPunct="1">
              <a:buFont typeface="Wingdings" charset="2"/>
              <a:buNone/>
            </a:pPr>
            <a:endParaRPr lang="en-US"/>
          </a:p>
          <a:p>
            <a:pPr eaLnBrk="1" hangingPunct="1">
              <a:buFont typeface="Wingdings" charset="2"/>
              <a:buNone/>
            </a:pPr>
            <a:r>
              <a:rPr lang="en-US"/>
              <a:t>+LI(yOK, yPK, yP)      q[] += 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/>
              <a:t>Compilation Example</a:t>
            </a:r>
            <a:endParaRPr lang="en-US" dirty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q[] = select sum(LI.P * O.XCH)</a:t>
            </a:r>
          </a:p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from Order O, LineItem LI</a:t>
            </a:r>
          </a:p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where O.OK = LI.OK;</a:t>
            </a:r>
          </a:p>
          <a:p>
            <a:pPr eaLnBrk="1" hangingPunct="1">
              <a:buFont typeface="Wingdings" charset="2"/>
              <a:buNone/>
            </a:pPr>
            <a:endParaRPr lang="en-US"/>
          </a:p>
          <a:p>
            <a:pPr eaLnBrk="1" hangingPunct="1">
              <a:buFont typeface="Wingdings" charset="2"/>
              <a:buNone/>
            </a:pPr>
            <a:r>
              <a:rPr lang="en-US"/>
              <a:t>+O(xOK, xCK, xD, xXCH) q[] += xXCH * qO[xOK];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+LI(yOK, yPK, yP)      foreach xOK: qO[xOK] +=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      select sum(</a:t>
            </a:r>
            <a:r>
              <a:rPr lang="en-US">
                <a:solidFill>
                  <a:schemeClr val="accent2"/>
                </a:solidFill>
              </a:rPr>
              <a:t>LI.P</a:t>
            </a:r>
            <a:r>
              <a:rPr lang="en-US"/>
              <a:t>)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      from </a:t>
            </a:r>
            <a:r>
              <a:rPr lang="en-US">
                <a:solidFill>
                  <a:schemeClr val="accent2"/>
                </a:solidFill>
              </a:rPr>
              <a:t>{&lt;yOK, yPK, yP&gt;} LI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      where  xOK = </a:t>
            </a:r>
            <a:r>
              <a:rPr lang="en-US">
                <a:solidFill>
                  <a:schemeClr val="accent2"/>
                </a:solidFill>
              </a:rPr>
              <a:t>LI.OK</a:t>
            </a:r>
            <a:r>
              <a:rPr lang="en-US"/>
              <a:t>;</a:t>
            </a:r>
          </a:p>
          <a:p>
            <a:pPr eaLnBrk="1" hangingPunct="1">
              <a:buFont typeface="Wingdings" charset="2"/>
              <a:buNone/>
            </a:pPr>
            <a:endParaRPr lang="en-US"/>
          </a:p>
          <a:p>
            <a:pPr eaLnBrk="1" hangingPunct="1">
              <a:buFont typeface="Wingdings" charset="2"/>
              <a:buNone/>
            </a:pPr>
            <a:r>
              <a:rPr lang="en-US"/>
              <a:t>+LI(yOK, yPK, yP)      q[] += 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/>
              <a:t>Compilation Example</a:t>
            </a:r>
            <a:endParaRPr lang="en-US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q[] = select sum(LI.P * O.XCH)</a:t>
            </a:r>
          </a:p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from Order O, LineItem LI</a:t>
            </a:r>
          </a:p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where O.OK = LI.OK;</a:t>
            </a:r>
          </a:p>
          <a:p>
            <a:pPr eaLnBrk="1" hangingPunct="1">
              <a:buFont typeface="Wingdings" charset="2"/>
              <a:buNone/>
            </a:pPr>
            <a:endParaRPr lang="en-US">
              <a:solidFill>
                <a:srgbClr val="CCC5BE"/>
              </a:solidFill>
            </a:endParaRPr>
          </a:p>
          <a:p>
            <a:pPr eaLnBrk="1" hangingPunct="1">
              <a:buFont typeface="Wingdings" charset="2"/>
              <a:buNone/>
            </a:pPr>
            <a:r>
              <a:rPr lang="en-US"/>
              <a:t>+O(xOK, xCK, xD, xXCH) q[] += xXCH * qO[xOK];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+LI(yOK, yPK, yP)      </a:t>
            </a:r>
            <a:r>
              <a:rPr lang="en-US">
                <a:solidFill>
                  <a:schemeClr val="folHlink"/>
                </a:solidFill>
              </a:rPr>
              <a:t>foreach xOK:</a:t>
            </a:r>
            <a:r>
              <a:rPr lang="en-US"/>
              <a:t> qO[</a:t>
            </a:r>
            <a:r>
              <a:rPr lang="en-US">
                <a:solidFill>
                  <a:schemeClr val="folHlink"/>
                </a:solidFill>
              </a:rPr>
              <a:t>xOK</a:t>
            </a:r>
            <a:r>
              <a:rPr lang="en-US"/>
              <a:t>] +=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      select yP</a:t>
            </a:r>
          </a:p>
          <a:p>
            <a:pPr eaLnBrk="1" hangingPunct="1">
              <a:buFont typeface="Wingdings" charset="2"/>
              <a:buNone/>
            </a:pPr>
            <a:endParaRPr lang="en-US"/>
          </a:p>
          <a:p>
            <a:pPr eaLnBrk="1" hangingPunct="1">
              <a:buFont typeface="Wingdings" charset="2"/>
              <a:buNone/>
            </a:pPr>
            <a:r>
              <a:rPr lang="en-US"/>
              <a:t>      where  </a:t>
            </a:r>
            <a:r>
              <a:rPr lang="en-US">
                <a:solidFill>
                  <a:schemeClr val="folHlink"/>
                </a:solidFill>
              </a:rPr>
              <a:t>xOK = yOK</a:t>
            </a:r>
            <a:r>
              <a:rPr lang="en-US"/>
              <a:t>;</a:t>
            </a:r>
          </a:p>
          <a:p>
            <a:pPr eaLnBrk="1" hangingPunct="1">
              <a:buFont typeface="Wingdings" charset="2"/>
              <a:buNone/>
            </a:pPr>
            <a:endParaRPr lang="en-US"/>
          </a:p>
          <a:p>
            <a:pPr eaLnBrk="1" hangingPunct="1">
              <a:buFont typeface="Wingdings" charset="2"/>
              <a:buNone/>
            </a:pPr>
            <a:r>
              <a:rPr lang="en-US"/>
              <a:t>+LI(yOK, yPK, yP)      q[] += 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Compilation Example</a:t>
            </a:r>
            <a:endParaRPr lang="en-US" dirty="0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q[] = select sum(LI.P * O.XCH)</a:t>
            </a:r>
          </a:p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from Order O, LineItem LI</a:t>
            </a:r>
          </a:p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where O.OK = LI.OK;</a:t>
            </a:r>
          </a:p>
          <a:p>
            <a:pPr eaLnBrk="1" hangingPunct="1">
              <a:buFont typeface="Wingdings" charset="2"/>
              <a:buNone/>
            </a:pPr>
            <a:endParaRPr lang="en-US"/>
          </a:p>
          <a:p>
            <a:pPr eaLnBrk="1" hangingPunct="1">
              <a:buFont typeface="Wingdings" charset="2"/>
              <a:buNone/>
            </a:pPr>
            <a:r>
              <a:rPr lang="en-US"/>
              <a:t>+O(xOK, xCK, xD, xXCH) q[] += xXCH * qO[xOK];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+LI(yOK, yPK, yP)      qO[yOK] += yP;</a:t>
            </a:r>
          </a:p>
          <a:p>
            <a:pPr eaLnBrk="1" hangingPunct="1">
              <a:buFont typeface="Wingdings" charset="2"/>
              <a:buNone/>
            </a:pPr>
            <a:endParaRPr lang="en-US"/>
          </a:p>
          <a:p>
            <a:pPr eaLnBrk="1" hangingPunct="1">
              <a:buFont typeface="Wingdings" charset="2"/>
              <a:buNone/>
            </a:pPr>
            <a:endParaRPr lang="en-US"/>
          </a:p>
          <a:p>
            <a:pPr eaLnBrk="1" hangingPunct="1">
              <a:buFont typeface="Wingdings" charset="2"/>
              <a:buNone/>
            </a:pPr>
            <a:endParaRPr lang="en-US"/>
          </a:p>
          <a:p>
            <a:pPr eaLnBrk="1" hangingPunct="1">
              <a:buFont typeface="Wingdings" charset="2"/>
              <a:buNone/>
            </a:pPr>
            <a:endParaRPr lang="en-US"/>
          </a:p>
          <a:p>
            <a:pPr eaLnBrk="1" hangingPunct="1">
              <a:buFont typeface="Wingdings" charset="2"/>
              <a:buNone/>
            </a:pPr>
            <a:r>
              <a:rPr lang="en-US"/>
              <a:t>+LI(yOK, yPK, yP)      q[] += 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Compilation Example</a:t>
            </a:r>
            <a:endParaRPr lang="en-US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342900" indent="-342900" eaLnBrk="1" hangingPunct="1">
              <a:buFont typeface="Wingdings" charset="2"/>
              <a:buNone/>
            </a:pPr>
            <a:r>
              <a:rPr lang="en-US"/>
              <a:t>q[] = select sum(LI.P * O.XCH)</a:t>
            </a:r>
          </a:p>
          <a:p>
            <a:pPr marL="342900" indent="-342900" eaLnBrk="1" hangingPunct="1">
              <a:buFont typeface="Wingdings" charset="2"/>
              <a:buNone/>
            </a:pPr>
            <a:r>
              <a:rPr lang="en-US"/>
              <a:t>      from Order O, LineItem LI</a:t>
            </a:r>
          </a:p>
          <a:p>
            <a:pPr marL="342900" indent="-342900" eaLnBrk="1" hangingPunct="1">
              <a:buFont typeface="Wingdings" charset="2"/>
              <a:buNone/>
            </a:pPr>
            <a:r>
              <a:rPr lang="en-US"/>
              <a:t>      where O.OK = LI.OK;</a:t>
            </a:r>
          </a:p>
          <a:p>
            <a:pPr marL="342900" indent="-342900" eaLnBrk="1" hangingPunct="1">
              <a:buFont typeface="Wingdings" charset="2"/>
              <a:buNone/>
            </a:pPr>
            <a:endParaRPr lang="en-US"/>
          </a:p>
          <a:p>
            <a:pPr marL="342900" indent="-342900" eaLnBrk="1" hangingPunct="1">
              <a:buFont typeface="Wingdings" charset="2"/>
              <a:buNone/>
            </a:pPr>
            <a:r>
              <a:rPr lang="en-US"/>
              <a:t>+O(xOK, xCK, xD, xXCH) q[] += xXCH * qO[xOK];</a:t>
            </a:r>
          </a:p>
          <a:p>
            <a:pPr marL="342900" indent="-342900" eaLnBrk="1" hangingPunct="1">
              <a:buFont typeface="Wingdings" charset="2"/>
              <a:buNone/>
            </a:pPr>
            <a:r>
              <a:rPr lang="en-US"/>
              <a:t>+LI(yOK, yPK, yP)      qO[yOK] += yP;</a:t>
            </a:r>
          </a:p>
          <a:p>
            <a:pPr marL="342900" indent="-342900" eaLnBrk="1" hangingPunct="1">
              <a:buFont typeface="Wingdings" charset="2"/>
              <a:buNone/>
            </a:pPr>
            <a:r>
              <a:rPr lang="en-US"/>
              <a:t>+LI(yOK, yPK, yP)      q[] +=</a:t>
            </a:r>
          </a:p>
          <a:p>
            <a:pPr marL="342900" indent="-342900" eaLnBrk="1" hangingPunct="1">
              <a:buFont typeface="Wingdings" charset="2"/>
              <a:buNone/>
            </a:pPr>
            <a:endParaRPr lang="en-US"/>
          </a:p>
          <a:p>
            <a:pPr marL="342900" indent="-342900" eaLnBrk="1" hangingPunct="1">
              <a:buFont typeface="Wingdings" charset="2"/>
              <a:buNone/>
            </a:pPr>
            <a:r>
              <a:rPr lang="en-US"/>
              <a:t>      select sum(</a:t>
            </a:r>
            <a:r>
              <a:rPr lang="en-US">
                <a:solidFill>
                  <a:schemeClr val="accent2"/>
                </a:solidFill>
              </a:rPr>
              <a:t>LI.P</a:t>
            </a:r>
            <a:r>
              <a:rPr lang="en-US"/>
              <a:t> * O.XCH)</a:t>
            </a:r>
          </a:p>
          <a:p>
            <a:pPr marL="342900" indent="-342900" eaLnBrk="1" hangingPunct="1">
              <a:buFont typeface="Wingdings" charset="2"/>
              <a:buNone/>
            </a:pPr>
            <a:r>
              <a:rPr lang="en-US"/>
              <a:t>      from Order O, </a:t>
            </a:r>
            <a:r>
              <a:rPr lang="en-US">
                <a:solidFill>
                  <a:schemeClr val="accent2"/>
                </a:solidFill>
              </a:rPr>
              <a:t>{&lt;yOK, yPK, yP&gt;} LI</a:t>
            </a:r>
          </a:p>
          <a:p>
            <a:pPr marL="342900" indent="-342900" eaLnBrk="1" hangingPunct="1">
              <a:buFont typeface="Wingdings" charset="2"/>
              <a:buNone/>
            </a:pPr>
            <a:r>
              <a:rPr lang="en-US"/>
              <a:t>      where O.OK = </a:t>
            </a:r>
            <a:r>
              <a:rPr lang="en-US">
                <a:solidFill>
                  <a:schemeClr val="accent2"/>
                </a:solidFill>
              </a:rPr>
              <a:t>LI.OK</a:t>
            </a:r>
            <a:r>
              <a:rPr lang="en-US"/>
              <a:t>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/>
              <a:t>Compilation Example</a:t>
            </a:r>
            <a:endParaRPr lang="en-US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q[] = select sum(LI.P * O.XCH)</a:t>
            </a:r>
          </a:p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from Order O, LineItem LI</a:t>
            </a:r>
          </a:p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where O.OK = LI.OK;</a:t>
            </a:r>
          </a:p>
          <a:p>
            <a:pPr eaLnBrk="1" hangingPunct="1">
              <a:buFont typeface="Wingdings" charset="2"/>
              <a:buNone/>
            </a:pPr>
            <a:endParaRPr lang="en-US">
              <a:solidFill>
                <a:srgbClr val="CCC5BE"/>
              </a:solidFill>
            </a:endParaRPr>
          </a:p>
          <a:p>
            <a:pPr eaLnBrk="1" hangingPunct="1">
              <a:buFont typeface="Wingdings" charset="2"/>
              <a:buNone/>
            </a:pPr>
            <a:r>
              <a:rPr lang="en-US"/>
              <a:t>+O(xOK, xCK, xD, xXCH) q[] += xXCH * qO[xOK];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+LI(yOK, yPK, yP)      qO[yOK] += yP;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+LI(yOK, yPK, yP)      q[] +=</a:t>
            </a:r>
          </a:p>
          <a:p>
            <a:pPr eaLnBrk="1" hangingPunct="1">
              <a:buFont typeface="Wingdings" charset="2"/>
              <a:buNone/>
            </a:pPr>
            <a:endParaRPr lang="en-US"/>
          </a:p>
          <a:p>
            <a:pPr eaLnBrk="1" hangingPunct="1">
              <a:buFont typeface="Wingdings" charset="2"/>
              <a:buNone/>
            </a:pPr>
            <a:r>
              <a:rPr lang="en-US"/>
              <a:t>      select sum(  yP * O.XCH)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      from Order O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      where O.OK =   yOK;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DBMS Apps in the 1980s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5354637" cy="38862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Online analytical processing (OLAP)</a:t>
            </a:r>
          </a:p>
          <a:p>
            <a:pPr lvl="1"/>
            <a:r>
              <a:rPr lang="en-US" dirty="0" smtClean="0"/>
              <a:t>Analytical queries compute categorized statistics (i.e. aggregates)</a:t>
            </a:r>
          </a:p>
          <a:p>
            <a:pPr lvl="1"/>
            <a:r>
              <a:rPr lang="en-US" dirty="0" smtClean="0"/>
              <a:t>Used for business intelligence (sales, marketing, logistics, etc.)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Example queries:</a:t>
            </a:r>
          </a:p>
          <a:p>
            <a:pPr lvl="2"/>
            <a:r>
              <a:rPr lang="en-US" dirty="0" smtClean="0"/>
              <a:t>what is the total number of games consoles purchased by females between 19 and 45?</a:t>
            </a:r>
          </a:p>
          <a:p>
            <a:pPr lvl="2"/>
            <a:r>
              <a:rPr lang="en-US" dirty="0" smtClean="0"/>
              <a:t>what were the total sales of digital cameras in NY state in 2008 and 2009?</a:t>
            </a:r>
          </a:p>
          <a:p>
            <a:pPr lvl="2"/>
            <a:endParaRPr lang="en-US" dirty="0" smtClean="0"/>
          </a:p>
        </p:txBody>
      </p:sp>
      <p:pic>
        <p:nvPicPr>
          <p:cNvPr id="6" name="Picture 5" descr="us_map_colored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804" y="1993026"/>
            <a:ext cx="2665554" cy="1721948"/>
          </a:xfrm>
          <a:prstGeom prst="rect">
            <a:avLst/>
          </a:prstGeom>
        </p:spPr>
      </p:pic>
      <p:pic>
        <p:nvPicPr>
          <p:cNvPr id="7" name="Picture 6" descr="bi-repor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803" y="4292467"/>
            <a:ext cx="2883063" cy="187973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729599" y="2583693"/>
            <a:ext cx="345631" cy="345631"/>
            <a:chOff x="685800" y="5562600"/>
            <a:chExt cx="938783" cy="938783"/>
          </a:xfrm>
        </p:grpSpPr>
        <p:sp>
          <p:nvSpPr>
            <p:cNvPr id="8" name="Donut 7"/>
            <p:cNvSpPr/>
            <p:nvPr/>
          </p:nvSpPr>
          <p:spPr>
            <a:xfrm>
              <a:off x="685800" y="5562600"/>
              <a:ext cx="938783" cy="938783"/>
            </a:xfrm>
            <a:prstGeom prst="donut">
              <a:avLst>
                <a:gd name="adj" fmla="val 1440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 flipH="1" flipV="1">
              <a:off x="997104" y="5873904"/>
              <a:ext cx="316174" cy="31617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838158" y="2529946"/>
            <a:ext cx="345631" cy="345631"/>
            <a:chOff x="685800" y="5562600"/>
            <a:chExt cx="938783" cy="938783"/>
          </a:xfrm>
        </p:grpSpPr>
        <p:sp>
          <p:nvSpPr>
            <p:cNvPr id="12" name="Donut 11"/>
            <p:cNvSpPr/>
            <p:nvPr/>
          </p:nvSpPr>
          <p:spPr>
            <a:xfrm>
              <a:off x="685800" y="5562600"/>
              <a:ext cx="938783" cy="938783"/>
            </a:xfrm>
            <a:prstGeom prst="donut">
              <a:avLst>
                <a:gd name="adj" fmla="val 1440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 flipH="1" flipV="1">
              <a:off x="997104" y="5873904"/>
              <a:ext cx="316174" cy="31617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824591" y="1992175"/>
            <a:ext cx="345631" cy="345631"/>
            <a:chOff x="685800" y="5562600"/>
            <a:chExt cx="938783" cy="938783"/>
          </a:xfrm>
        </p:grpSpPr>
        <p:sp>
          <p:nvSpPr>
            <p:cNvPr id="15" name="Donut 14"/>
            <p:cNvSpPr/>
            <p:nvPr/>
          </p:nvSpPr>
          <p:spPr>
            <a:xfrm>
              <a:off x="685800" y="5562600"/>
              <a:ext cx="938783" cy="938783"/>
            </a:xfrm>
            <a:prstGeom prst="donut">
              <a:avLst>
                <a:gd name="adj" fmla="val 1440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 flipH="1" flipV="1">
              <a:off x="997104" y="5873904"/>
              <a:ext cx="316174" cy="31617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232005" y="2484371"/>
            <a:ext cx="345631" cy="345631"/>
            <a:chOff x="685800" y="5562600"/>
            <a:chExt cx="938783" cy="938783"/>
          </a:xfrm>
        </p:grpSpPr>
        <p:sp>
          <p:nvSpPr>
            <p:cNvPr id="18" name="Donut 17"/>
            <p:cNvSpPr/>
            <p:nvPr/>
          </p:nvSpPr>
          <p:spPr>
            <a:xfrm>
              <a:off x="685800" y="5562600"/>
              <a:ext cx="938783" cy="938783"/>
            </a:xfrm>
            <a:prstGeom prst="donut">
              <a:avLst>
                <a:gd name="adj" fmla="val 1440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 flipH="1" flipV="1">
              <a:off x="997104" y="5873904"/>
              <a:ext cx="316174" cy="31617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728613" y="3159444"/>
            <a:ext cx="345631" cy="345631"/>
            <a:chOff x="685800" y="5562600"/>
            <a:chExt cx="938783" cy="938783"/>
          </a:xfrm>
        </p:grpSpPr>
        <p:sp>
          <p:nvSpPr>
            <p:cNvPr id="21" name="Donut 20"/>
            <p:cNvSpPr/>
            <p:nvPr/>
          </p:nvSpPr>
          <p:spPr>
            <a:xfrm>
              <a:off x="685800" y="5562600"/>
              <a:ext cx="938783" cy="938783"/>
            </a:xfrm>
            <a:prstGeom prst="donut">
              <a:avLst>
                <a:gd name="adj" fmla="val 1440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 flipH="1" flipV="1">
              <a:off x="997104" y="5873904"/>
              <a:ext cx="316174" cy="31617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359721" y="3516868"/>
            <a:ext cx="1479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  <a:latin typeface="Corbel"/>
                <a:cs typeface="Corbel"/>
              </a:rPr>
              <a:t>Target stores</a:t>
            </a:r>
            <a:endParaRPr lang="en-US" b="1" dirty="0">
              <a:solidFill>
                <a:schemeClr val="accent1"/>
              </a:solidFill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Compilation Example</a:t>
            </a:r>
            <a:endParaRPr lang="en-US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342900" indent="-342900"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q[] = select sum(LI.P * O.XCH)</a:t>
            </a:r>
          </a:p>
          <a:p>
            <a:pPr marL="342900" indent="-342900"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from Order O, LineItem LI</a:t>
            </a:r>
          </a:p>
          <a:p>
            <a:pPr marL="342900" indent="-342900"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where O.OK = LI.OK;</a:t>
            </a:r>
          </a:p>
          <a:p>
            <a:pPr marL="342900" indent="-342900" eaLnBrk="1" hangingPunct="1">
              <a:buFont typeface="Wingdings" charset="2"/>
              <a:buNone/>
            </a:pPr>
            <a:endParaRPr lang="en-US">
              <a:solidFill>
                <a:srgbClr val="CCC5BE"/>
              </a:solidFill>
            </a:endParaRPr>
          </a:p>
          <a:p>
            <a:pPr marL="342900" indent="-342900" eaLnBrk="1" hangingPunct="1">
              <a:buFont typeface="Wingdings" charset="2"/>
              <a:buNone/>
            </a:pPr>
            <a:r>
              <a:rPr lang="en-US"/>
              <a:t>+O(xOK, xCK, xD, xXCH) q[] += xXCH * qO[xOK];</a:t>
            </a:r>
          </a:p>
          <a:p>
            <a:pPr marL="342900" indent="-342900" eaLnBrk="1" hangingPunct="1">
              <a:buFont typeface="Wingdings" charset="2"/>
              <a:buNone/>
            </a:pPr>
            <a:r>
              <a:rPr lang="en-US"/>
              <a:t>+LI(yOK, yPK, yP)      qO[yOK] += yP;</a:t>
            </a:r>
          </a:p>
          <a:p>
            <a:pPr marL="342900" indent="-342900" eaLnBrk="1" hangingPunct="1">
              <a:buFont typeface="Wingdings" charset="2"/>
              <a:buNone/>
            </a:pPr>
            <a:r>
              <a:rPr lang="en-US"/>
              <a:t>+LI(yOK, yPK, yP)      q[] += yP *</a:t>
            </a:r>
          </a:p>
          <a:p>
            <a:pPr marL="342900" indent="-342900" eaLnBrk="1" hangingPunct="1">
              <a:buFont typeface="Wingdings" charset="2"/>
              <a:buNone/>
            </a:pPr>
            <a:endParaRPr lang="en-US"/>
          </a:p>
          <a:p>
            <a:pPr marL="342900" indent="-342900" eaLnBrk="1" hangingPunct="1">
              <a:buFont typeface="Wingdings" charset="2"/>
              <a:buNone/>
            </a:pPr>
            <a:r>
              <a:rPr lang="en-US"/>
              <a:t>      select sum(       O.XCH)</a:t>
            </a:r>
          </a:p>
          <a:p>
            <a:pPr marL="342900" indent="-342900" eaLnBrk="1" hangingPunct="1">
              <a:buFont typeface="Wingdings" charset="2"/>
              <a:buNone/>
            </a:pPr>
            <a:r>
              <a:rPr lang="en-US"/>
              <a:t>      from Order O</a:t>
            </a:r>
          </a:p>
          <a:p>
            <a:pPr marL="342900" indent="-342900" eaLnBrk="1" hangingPunct="1">
              <a:buFont typeface="Wingdings" charset="2"/>
              <a:buNone/>
            </a:pPr>
            <a:r>
              <a:rPr lang="en-US"/>
              <a:t>      where O.OK =   yOK;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/>
              <a:t>Compilation Example</a:t>
            </a:r>
            <a:endParaRPr lang="en-US" dirty="0"/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342900" indent="-342900"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q[] = select sum(LI.P * O.XCH)</a:t>
            </a:r>
          </a:p>
          <a:p>
            <a:pPr marL="342900" indent="-342900"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from Order O, LineItem LI</a:t>
            </a:r>
          </a:p>
          <a:p>
            <a:pPr marL="342900" indent="-342900"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where O.OK = LI.OK;</a:t>
            </a:r>
          </a:p>
          <a:p>
            <a:pPr marL="342900" indent="-342900" eaLnBrk="1" hangingPunct="1">
              <a:buFont typeface="Wingdings" charset="2"/>
              <a:buNone/>
            </a:pPr>
            <a:endParaRPr lang="en-US">
              <a:solidFill>
                <a:srgbClr val="CCC5BE"/>
              </a:solidFill>
            </a:endParaRPr>
          </a:p>
          <a:p>
            <a:pPr marL="342900" indent="-342900" eaLnBrk="1" hangingPunct="1">
              <a:buFont typeface="Wingdings" charset="2"/>
              <a:buNone/>
            </a:pPr>
            <a:r>
              <a:rPr lang="en-US"/>
              <a:t>+O(xOK, xCK, xD, xXCH) q[] += xXCH * qO[xOK];</a:t>
            </a:r>
          </a:p>
          <a:p>
            <a:pPr marL="342900" indent="-342900" eaLnBrk="1" hangingPunct="1">
              <a:buFont typeface="Wingdings" charset="2"/>
              <a:buNone/>
            </a:pPr>
            <a:r>
              <a:rPr lang="en-US"/>
              <a:t>+LI(yOK, yPK, yP)      qO[yOK] += yP;</a:t>
            </a:r>
          </a:p>
          <a:p>
            <a:pPr marL="342900" indent="-342900" eaLnBrk="1" hangingPunct="1">
              <a:buFont typeface="Wingdings" charset="2"/>
              <a:buNone/>
            </a:pPr>
            <a:r>
              <a:rPr lang="en-US"/>
              <a:t>+LI(yOK, yPK, yP)      q[] += yP * qLI[yOK];</a:t>
            </a:r>
          </a:p>
          <a:p>
            <a:pPr marL="342900" indent="-342900" eaLnBrk="1" hangingPunct="1">
              <a:buFont typeface="Wingdings" charset="2"/>
              <a:buNone/>
            </a:pPr>
            <a:endParaRPr lang="en-US"/>
          </a:p>
          <a:p>
            <a:pPr marL="342900" indent="-342900" eaLnBrk="1" hangingPunct="1">
              <a:buFont typeface="Wingdings" charset="2"/>
              <a:buNone/>
            </a:pPr>
            <a:r>
              <a:rPr lang="en-US"/>
              <a:t>      select sum(       O.XCH)</a:t>
            </a:r>
          </a:p>
          <a:p>
            <a:pPr marL="342900" indent="-342900" eaLnBrk="1" hangingPunct="1">
              <a:buFont typeface="Wingdings" charset="2"/>
              <a:buNone/>
            </a:pPr>
            <a:r>
              <a:rPr lang="en-US"/>
              <a:t>      from Order O              qLI[yOK]</a:t>
            </a:r>
          </a:p>
          <a:p>
            <a:pPr marL="342900" indent="-342900" eaLnBrk="1" hangingPunct="1">
              <a:buFont typeface="Wingdings" charset="2"/>
              <a:buNone/>
            </a:pPr>
            <a:r>
              <a:rPr lang="en-US"/>
              <a:t>      where O.OK =   yOK;</a:t>
            </a:r>
          </a:p>
        </p:txBody>
      </p:sp>
      <p:sp>
        <p:nvSpPr>
          <p:cNvPr id="45060" name="AutoShape 4"/>
          <p:cNvSpPr>
            <a:spLocks/>
          </p:cNvSpPr>
          <p:nvPr/>
        </p:nvSpPr>
        <p:spPr bwMode="auto">
          <a:xfrm>
            <a:off x="5029200" y="4648200"/>
            <a:ext cx="152400" cy="838200"/>
          </a:xfrm>
          <a:prstGeom prst="rightBrace">
            <a:avLst>
              <a:gd name="adj1" fmla="val 45833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Compilation Example</a:t>
            </a:r>
            <a:endParaRPr 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q[] = select sum(LI.P * O.XCH)</a:t>
            </a:r>
          </a:p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from Order O, LineItem LI</a:t>
            </a:r>
          </a:p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where O.OK = LI.OK;</a:t>
            </a:r>
          </a:p>
          <a:p>
            <a:pPr eaLnBrk="1" hangingPunct="1">
              <a:buFont typeface="Wingdings" charset="2"/>
              <a:buNone/>
            </a:pPr>
            <a:endParaRPr lang="en-US"/>
          </a:p>
          <a:p>
            <a:pPr eaLnBrk="1" hangingPunct="1">
              <a:buFont typeface="Wingdings" charset="2"/>
              <a:buNone/>
            </a:pPr>
            <a:r>
              <a:rPr lang="en-US"/>
              <a:t>+O(xOK, xCK, xD, xXCH) q[] += xXCH * qO[xOK];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+LI(yOK, yPK, yP)      qO[yOK] += yP;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+LI(yOK, yPK, yP)      q[] += yP * qLI[yOK];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+O(xOK, xCK, xD, xXCH) foreach yOK: qLI[yOK] +=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      select sum(       </a:t>
            </a:r>
            <a:r>
              <a:rPr lang="en-US">
                <a:solidFill>
                  <a:schemeClr val="accent2"/>
                </a:solidFill>
              </a:rPr>
              <a:t>O.XCH</a:t>
            </a:r>
            <a:r>
              <a:rPr lang="en-US"/>
              <a:t>)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      from </a:t>
            </a:r>
            <a:r>
              <a:rPr lang="en-US">
                <a:solidFill>
                  <a:schemeClr val="accent2"/>
                </a:solidFill>
              </a:rPr>
              <a:t>{&lt;xOK, xCK, xD, xXCH&gt;} O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      where </a:t>
            </a:r>
            <a:r>
              <a:rPr lang="en-US">
                <a:solidFill>
                  <a:schemeClr val="accent2"/>
                </a:solidFill>
              </a:rPr>
              <a:t>O.OK</a:t>
            </a:r>
            <a:r>
              <a:rPr lang="en-US"/>
              <a:t> =   yOK;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Compilation Example</a:t>
            </a:r>
            <a:endParaRPr lang="en-U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q[] = select sum(LI.P * O.XCH)</a:t>
            </a:r>
          </a:p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from Order O, LineItem LI</a:t>
            </a:r>
          </a:p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where O.OK = LI.OK;</a:t>
            </a:r>
          </a:p>
          <a:p>
            <a:pPr eaLnBrk="1" hangingPunct="1">
              <a:buFont typeface="Wingdings" charset="2"/>
              <a:buNone/>
            </a:pPr>
            <a:endParaRPr lang="en-US">
              <a:solidFill>
                <a:srgbClr val="CCC5BE"/>
              </a:solidFill>
            </a:endParaRPr>
          </a:p>
          <a:p>
            <a:pPr eaLnBrk="1" hangingPunct="1">
              <a:buFont typeface="Wingdings" charset="2"/>
              <a:buNone/>
            </a:pPr>
            <a:r>
              <a:rPr lang="en-US"/>
              <a:t>+O(xOK, xCK, xD, xXCH) q[] += xXCH * qO[xOK];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+LI(yOK, yPK, yP)      qO[yOK] += yP;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+LI(yOK, yPK, yP)      q[] += yP * qLI[yOK];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+O(xOK, xCK, xD, xXCH) </a:t>
            </a:r>
            <a:r>
              <a:rPr lang="en-US">
                <a:solidFill>
                  <a:schemeClr val="folHlink"/>
                </a:solidFill>
              </a:rPr>
              <a:t>foreach yOK:</a:t>
            </a:r>
            <a:r>
              <a:rPr lang="en-US"/>
              <a:t> qLI[</a:t>
            </a:r>
            <a:r>
              <a:rPr lang="en-US">
                <a:solidFill>
                  <a:schemeClr val="folHlink"/>
                </a:solidFill>
              </a:rPr>
              <a:t>yOK</a:t>
            </a:r>
            <a:r>
              <a:rPr lang="en-US"/>
              <a:t>] +=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      select             xXCH</a:t>
            </a:r>
          </a:p>
          <a:p>
            <a:pPr eaLnBrk="1" hangingPunct="1">
              <a:buFont typeface="Wingdings" charset="2"/>
              <a:buNone/>
            </a:pPr>
            <a:endParaRPr lang="en-US"/>
          </a:p>
          <a:p>
            <a:pPr eaLnBrk="1" hangingPunct="1">
              <a:buFont typeface="Wingdings" charset="2"/>
              <a:buNone/>
            </a:pPr>
            <a:r>
              <a:rPr lang="en-US"/>
              <a:t>      where  </a:t>
            </a:r>
            <a:r>
              <a:rPr lang="en-US">
                <a:solidFill>
                  <a:schemeClr val="folHlink"/>
                </a:solidFill>
              </a:rPr>
              <a:t>xOK =   yOK</a:t>
            </a:r>
            <a:r>
              <a:rPr lang="en-US"/>
              <a:t>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Compilation Example</a:t>
            </a:r>
            <a:endParaRPr 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/>
              <a:t>q[] = select sum(LI.P * O.XCH)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      from Order O, LineItem LI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      where O.OK = LI.OK;</a:t>
            </a:r>
          </a:p>
          <a:p>
            <a:pPr eaLnBrk="1" hangingPunct="1">
              <a:buFont typeface="Wingdings" charset="2"/>
              <a:buNone/>
            </a:pPr>
            <a:endParaRPr lang="en-US"/>
          </a:p>
          <a:p>
            <a:pPr eaLnBrk="1" hangingPunct="1">
              <a:buFont typeface="Wingdings" charset="2"/>
              <a:buNone/>
            </a:pPr>
            <a:r>
              <a:rPr lang="en-US"/>
              <a:t>+O(xOK, xCK, xD, xXCH) q[] += xXCH * qO[xOK];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+LI(yOK, yPK, yP)      qO[yOK] += yP;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+LI(yOK, yPK, yP)      q[] += yP * qLI[yOK];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+O(xOK, xCK, xD, xXCH) qLI[xOK] += xXCH;</a:t>
            </a:r>
          </a:p>
          <a:p>
            <a:pPr eaLnBrk="1" hangingPunct="1">
              <a:buFont typeface="Wingdings" charset="2"/>
              <a:buNone/>
            </a:pPr>
            <a:endParaRPr lang="en-US">
              <a:latin typeface="Calibri" charset="0"/>
            </a:endParaRPr>
          </a:p>
          <a:p>
            <a:pPr eaLnBrk="1" hangingPunct="1">
              <a:buFont typeface="Wingdings" charset="2"/>
              <a:buNone/>
            </a:pPr>
            <a:endParaRPr lang="en-US">
              <a:latin typeface="Calibri" charset="0"/>
            </a:endParaRPr>
          </a:p>
          <a:p>
            <a:pPr eaLnBrk="1" hangingPunct="1">
              <a:buFont typeface="Wingdings" charset="2"/>
              <a:buNone/>
            </a:pPr>
            <a:endParaRPr lang="en-US">
              <a:latin typeface="Calibri" charset="0"/>
            </a:endParaRPr>
          </a:p>
          <a:p>
            <a:pPr eaLnBrk="1" hangingPunct="1">
              <a:buFont typeface="Wingdings" charset="2"/>
              <a:buNone/>
            </a:pPr>
            <a:r>
              <a:rPr lang="en-US" b="0">
                <a:latin typeface="Calibri" charset="0"/>
              </a:rPr>
              <a:t>The triggers for incrementally maintaining all the maps run in constant time!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Compilation Algorithm</a:t>
            </a:r>
            <a:endParaRPr lang="en-US" dirty="0"/>
          </a:p>
        </p:txBody>
      </p:sp>
      <p:sp>
        <p:nvSpPr>
          <p:cNvPr id="15" name="Rectangle 3"/>
          <p:cNvSpPr txBox="1">
            <a:spLocks/>
          </p:cNvSpPr>
          <p:nvPr/>
        </p:nvSpPr>
        <p:spPr bwMode="auto">
          <a:xfrm>
            <a:off x="381000" y="2133600"/>
            <a:ext cx="41910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Given a query Q,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Compute delta of Q for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tuple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 insertion/deletion.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Simplify delta query.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Extract aggregate queries.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Recursively compile extracted aggregate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subqueries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rbel"/>
              <a:ea typeface="+mn-ea"/>
              <a:cs typeface="Corbel"/>
            </a:endParaRPr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0600" y="2133600"/>
            <a:ext cx="4083050" cy="4191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Aggregate Queries</a:t>
            </a:r>
            <a:endParaRPr lang="en-US" dirty="0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49643" y="2133600"/>
            <a:ext cx="8570949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</a:pP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select avg(b0.p * b0.v) from B b0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</a:pP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where 0.25 * (select sum(b1.v) from B b1) &gt;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</a:pP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      (select sum(b2.v) from B b2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</a:pP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       where b2.p &gt; b0.p);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+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B(xp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xv):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[] +=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sum_p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(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		if (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c[p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 + 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Delta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c[p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&gt; 0) then 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Delta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a[p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else 0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		+ if (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c[p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 + 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Delta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c[p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&gt; 0) and (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c[p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 &lt;= 0)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>
                <a:tab pos="1206500" algn="l"/>
              </a:tabLst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		then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a[p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 else 0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     - if (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c[p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 + 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Delta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c[p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&lt;= 0) and (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c[p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 &gt; 0)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       then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a[p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 else 0)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Delta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c[p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 = 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0.25 * xv – (if (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&gt;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 then xv else 0)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Delta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a[p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 = 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if (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=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 then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* xv else 0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</p:txBody>
      </p:sp>
      <p:sp>
        <p:nvSpPr>
          <p:cNvPr id="12" name="Line 4"/>
          <p:cNvSpPr>
            <a:spLocks noChangeShapeType="1"/>
          </p:cNvSpPr>
          <p:nvPr/>
        </p:nvSpPr>
        <p:spPr bwMode="auto">
          <a:xfrm>
            <a:off x="228600" y="5715000"/>
            <a:ext cx="8534400" cy="0"/>
          </a:xfrm>
          <a:prstGeom prst="line">
            <a:avLst/>
          </a:prstGeom>
          <a:noFill/>
          <a:ln w="19050">
            <a:solidFill>
              <a:srgbClr val="CCC5BE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4"/>
          <p:cNvSpPr>
            <a:spLocks noChangeShapeType="1"/>
          </p:cNvSpPr>
          <p:nvPr/>
        </p:nvSpPr>
        <p:spPr bwMode="auto">
          <a:xfrm>
            <a:off x="228600" y="3581400"/>
            <a:ext cx="8534400" cy="0"/>
          </a:xfrm>
          <a:prstGeom prst="line">
            <a:avLst/>
          </a:prstGeom>
          <a:noFill/>
          <a:ln w="19050">
            <a:solidFill>
              <a:srgbClr val="CCC5BE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DBToaster Stream Engine</a:t>
            </a:r>
            <a:endParaRPr lang="en-US" dirty="0"/>
          </a:p>
        </p:txBody>
      </p:sp>
      <p:sp>
        <p:nvSpPr>
          <p:cNvPr id="10" name="Vertical Text Placeholder 9"/>
          <p:cNvSpPr>
            <a:spLocks noGrp="1"/>
          </p:cNvSpPr>
          <p:nvPr>
            <p:ph type="body" orient="vert" idx="1"/>
          </p:nvPr>
        </p:nvSpPr>
        <p:spPr>
          <a:xfrm>
            <a:off x="284164" y="4650154"/>
            <a:ext cx="3662606" cy="1496646"/>
          </a:xfrm>
        </p:spPr>
        <p:txBody>
          <a:bodyPr/>
          <a:lstStyle/>
          <a:p>
            <a:r>
              <a:rPr lang="en-US" dirty="0" err="1" smtClean="0"/>
              <a:t>QPs</a:t>
            </a:r>
            <a:r>
              <a:rPr lang="en-US" dirty="0" smtClean="0"/>
              <a:t> as shared libraries</a:t>
            </a:r>
          </a:p>
          <a:p>
            <a:r>
              <a:rPr lang="en-US" dirty="0" smtClean="0"/>
              <a:t>Queries run in the same process space as app</a:t>
            </a:r>
            <a:endParaRPr lang="en-US" dirty="0"/>
          </a:p>
        </p:txBody>
      </p:sp>
      <p:pic>
        <p:nvPicPr>
          <p:cNvPr id="67589" name="Picture 7" descr="dbt-arch-embedd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5160" y="1975563"/>
            <a:ext cx="3838784" cy="249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0" name="Picture 8" descr="dbt-arch-standalon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88915" y="1832831"/>
            <a:ext cx="4755085" cy="2623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Straight Connector 12"/>
          <p:cNvCxnSpPr/>
          <p:nvPr/>
        </p:nvCxnSpPr>
        <p:spPr>
          <a:xfrm rot="5400000" flipH="1" flipV="1">
            <a:off x="1975464" y="4233880"/>
            <a:ext cx="4621984" cy="352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Vertical Text Placeholder 9"/>
          <p:cNvSpPr txBox="1">
            <a:spLocks/>
          </p:cNvSpPr>
          <p:nvPr/>
        </p:nvSpPr>
        <p:spPr bwMode="auto">
          <a:xfrm>
            <a:off x="4559185" y="4626708"/>
            <a:ext cx="4194046" cy="1496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4025" marR="0" lvl="0" indent="-454025" algn="l" defTabSz="914400" rtl="0" eaLnBrk="0" fontAlgn="base" latinLnBrk="0" hangingPunct="0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Char char="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JIT compilation of queries with LLVM</a:t>
            </a:r>
          </a:p>
          <a:p>
            <a:pPr marL="454025" marR="0" lvl="0" indent="-454025" algn="l" defTabSz="914400" rtl="0" eaLnBrk="0" fontAlgn="base" latinLnBrk="0" hangingPunct="0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Char char=""/>
              <a:tabLst/>
              <a:defRPr/>
            </a:pPr>
            <a:r>
              <a:rPr lang="en-US" sz="2400" dirty="0" smtClean="0">
                <a:solidFill>
                  <a:srgbClr val="262626"/>
                </a:solidFill>
                <a:latin typeface="Corbel"/>
                <a:ea typeface="+mn-ea"/>
                <a:cs typeface="Corbel"/>
              </a:rPr>
              <a:t>Protocol compiler based on Apache Thrift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rbel"/>
              <a:ea typeface="+mn-ea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 smtClean="0"/>
              <a:t>Experiments: QP 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74362" y="1825823"/>
            <a:ext cx="6096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rbel"/>
                <a:cs typeface="Corbel"/>
              </a:rPr>
              <a:t>Workload: </a:t>
            </a:r>
            <a:r>
              <a:rPr lang="en-US" sz="1400" dirty="0" err="1" smtClean="0">
                <a:latin typeface="Corbel"/>
                <a:cs typeface="Corbel"/>
              </a:rPr>
              <a:t>i</a:t>
            </a:r>
            <a:r>
              <a:rPr lang="en-US" sz="1400" dirty="0" smtClean="0">
                <a:latin typeface="Corbel"/>
                <a:cs typeface="Corbel"/>
              </a:rPr>
              <a:t>) order book queries: </a:t>
            </a:r>
            <a:r>
              <a:rPr lang="en-US" sz="1400" dirty="0" err="1" smtClean="0">
                <a:latin typeface="Corbel"/>
                <a:cs typeface="Corbel"/>
              </a:rPr>
              <a:t>vwap</a:t>
            </a:r>
            <a:r>
              <a:rPr lang="en-US" sz="1400" dirty="0" smtClean="0">
                <a:latin typeface="Corbel"/>
                <a:cs typeface="Corbel"/>
              </a:rPr>
              <a:t>, ax, ps. ii) TPC-H: query3, query11, query17</a:t>
            </a:r>
            <a:endParaRPr lang="en-US" sz="1400" dirty="0">
              <a:latin typeface="Corbel"/>
              <a:cs typeface="Corbe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0585" y="2419036"/>
            <a:ext cx="2672080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rbel"/>
                <a:cs typeface="Corbel"/>
              </a:rPr>
              <a:t>Datasets:</a:t>
            </a:r>
          </a:p>
          <a:p>
            <a:pPr marL="119063" indent="-119063">
              <a:buFont typeface="Arial"/>
              <a:buChar char="•"/>
            </a:pPr>
            <a:r>
              <a:rPr lang="en-US" sz="1400" dirty="0" smtClean="0">
                <a:latin typeface="Corbel"/>
                <a:cs typeface="Corbel"/>
              </a:rPr>
              <a:t>NASDAQ ITCH, Dec 08-Feb 09</a:t>
            </a:r>
          </a:p>
          <a:p>
            <a:pPr marL="119063" indent="-119063">
              <a:buFont typeface="Arial"/>
              <a:buChar char="•"/>
            </a:pPr>
            <a:r>
              <a:rPr lang="en-US" sz="1400" dirty="0" smtClean="0">
                <a:latin typeface="Corbel"/>
                <a:cs typeface="Corbel"/>
              </a:rPr>
              <a:t>TPC-H, scale factor 1</a:t>
            </a:r>
          </a:p>
          <a:p>
            <a:endParaRPr lang="en-US" sz="1400" dirty="0" smtClean="0">
              <a:latin typeface="Corbel"/>
              <a:cs typeface="Corbel"/>
            </a:endParaRPr>
          </a:p>
          <a:p>
            <a:r>
              <a:rPr lang="en-US" sz="1400" dirty="0" smtClean="0">
                <a:latin typeface="Corbel"/>
                <a:cs typeface="Corbel"/>
              </a:rPr>
              <a:t>Takeaways:</a:t>
            </a:r>
          </a:p>
          <a:p>
            <a:pPr marL="119063" indent="-119063">
              <a:buFont typeface="Arial"/>
              <a:buChar char="•"/>
            </a:pPr>
            <a:r>
              <a:rPr lang="en-US" sz="1400" dirty="0" smtClean="0">
                <a:latin typeface="Corbel"/>
                <a:cs typeface="Corbel"/>
              </a:rPr>
              <a:t>1-2 orders of magnitude speedup on order book queries</a:t>
            </a:r>
          </a:p>
          <a:p>
            <a:pPr marL="119063" indent="-119063">
              <a:buFont typeface="Arial"/>
              <a:buChar char="•"/>
            </a:pPr>
            <a:endParaRPr lang="en-US" sz="1400" dirty="0" smtClean="0">
              <a:latin typeface="Corbel"/>
              <a:cs typeface="Corbel"/>
            </a:endParaRPr>
          </a:p>
          <a:p>
            <a:pPr marL="119063" indent="-119063">
              <a:buFont typeface="Arial"/>
              <a:buChar char="•"/>
            </a:pPr>
            <a:r>
              <a:rPr lang="en-US" sz="1400" dirty="0" smtClean="0">
                <a:latin typeface="Corbel"/>
                <a:cs typeface="Corbel"/>
              </a:rPr>
              <a:t>2.5-4 orders of magnitude speedup on TPC-H</a:t>
            </a:r>
          </a:p>
          <a:p>
            <a:pPr marL="119063" indent="-119063">
              <a:buFont typeface="Arial"/>
              <a:buChar char="•"/>
            </a:pPr>
            <a:endParaRPr lang="en-US" sz="1400" dirty="0" smtClean="0">
              <a:latin typeface="Corbel"/>
              <a:cs typeface="Corbel"/>
            </a:endParaRPr>
          </a:p>
          <a:p>
            <a:pPr marL="119063" indent="-119063">
              <a:buFont typeface="Arial"/>
              <a:buChar char="•"/>
            </a:pPr>
            <a:r>
              <a:rPr lang="en-US" sz="1400" dirty="0" smtClean="0">
                <a:latin typeface="Corbel"/>
                <a:cs typeface="Corbel"/>
              </a:rPr>
              <a:t>Order book queries have a more complex nesting structure</a:t>
            </a:r>
          </a:p>
          <a:p>
            <a:pPr>
              <a:buFont typeface="Arial"/>
              <a:buChar char="•"/>
            </a:pPr>
            <a:endParaRPr lang="en-US" sz="1400" dirty="0">
              <a:latin typeface="Corbel"/>
              <a:cs typeface="Corbel"/>
            </a:endParaRPr>
          </a:p>
        </p:txBody>
      </p:sp>
      <p:pic>
        <p:nvPicPr>
          <p:cNvPr id="8" name="Picture 7" descr="dbtoaster-qp2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2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2438400" y="1676400"/>
            <a:ext cx="6861735" cy="5302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Experiments: </a:t>
            </a:r>
            <a:r>
              <a:rPr lang="en-US" smtClean="0"/>
              <a:t>DBMS comparison</a:t>
            </a:r>
            <a:endParaRPr lang="en-US" dirty="0" smtClean="0"/>
          </a:p>
        </p:txBody>
      </p:sp>
      <p:pic>
        <p:nvPicPr>
          <p:cNvPr id="70659" name="Picture 3" descr="dbcomp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7920" y="2435231"/>
            <a:ext cx="5718230" cy="3896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60716" y="1943700"/>
            <a:ext cx="8499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rbel"/>
                <a:cs typeface="Corbel"/>
              </a:rPr>
              <a:t>DBToaster</a:t>
            </a:r>
            <a:r>
              <a:rPr lang="en-US" dirty="0" smtClean="0">
                <a:latin typeface="Corbel"/>
                <a:cs typeface="Corbel"/>
              </a:rPr>
              <a:t> vs. commercial DBMS (‘X’) that supports incremental view maintenance: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65507" y="2480290"/>
            <a:ext cx="82349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latin typeface="Calibri"/>
                <a:cs typeface="Calibri"/>
              </a:rPr>
              <a:t>DBToaster</a:t>
            </a:r>
            <a:endParaRPr lang="en-US" sz="12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7100" y="2539816"/>
            <a:ext cx="273836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8275" lvl="0" indent="-168275">
              <a:buFont typeface="Arial"/>
              <a:buChar char="•"/>
            </a:pPr>
            <a:r>
              <a:rPr lang="en-US" sz="1400" dirty="0" smtClean="0">
                <a:solidFill>
                  <a:prstClr val="black"/>
                </a:solidFill>
                <a:latin typeface="Corbel"/>
                <a:cs typeface="Corbel"/>
              </a:rPr>
              <a:t>DBMS ‘X’ views: incremental view maintenance</a:t>
            </a:r>
          </a:p>
          <a:p>
            <a:pPr marL="168275" lvl="0" indent="-168275">
              <a:buFont typeface="Arial"/>
              <a:buChar char="•"/>
            </a:pPr>
            <a:endParaRPr lang="en-US" sz="1400" dirty="0" smtClean="0">
              <a:solidFill>
                <a:prstClr val="black"/>
              </a:solidFill>
              <a:latin typeface="Corbel"/>
              <a:cs typeface="Corbel"/>
            </a:endParaRPr>
          </a:p>
          <a:p>
            <a:pPr marL="168275" lvl="0" indent="-168275">
              <a:buFont typeface="Arial"/>
              <a:buChar char="•"/>
            </a:pPr>
            <a:r>
              <a:rPr lang="en-US" sz="1400" dirty="0" smtClean="0">
                <a:solidFill>
                  <a:prstClr val="black"/>
                </a:solidFill>
                <a:latin typeface="Corbel"/>
                <a:cs typeface="Corbel"/>
              </a:rPr>
              <a:t>DBMS ‘X’ repeat: from-scratch maintenance</a:t>
            </a:r>
          </a:p>
          <a:p>
            <a:pPr marL="168275" lvl="0" indent="-168275">
              <a:buFont typeface="Arial"/>
              <a:buChar char="•"/>
            </a:pPr>
            <a:endParaRPr lang="en-US" sz="1400" dirty="0" smtClean="0">
              <a:solidFill>
                <a:prstClr val="black"/>
              </a:solidFill>
              <a:latin typeface="Corbel"/>
              <a:cs typeface="Corbel"/>
            </a:endParaRPr>
          </a:p>
          <a:p>
            <a:pPr marL="168275" lvl="0" indent="-168275">
              <a:buFont typeface="Arial"/>
              <a:buChar char="•"/>
            </a:pPr>
            <a:r>
              <a:rPr lang="en-US" sz="1400" dirty="0" smtClean="0">
                <a:solidFill>
                  <a:prstClr val="black"/>
                </a:solidFill>
                <a:latin typeface="Corbel"/>
                <a:cs typeface="Corbel"/>
              </a:rPr>
              <a:t>DBMS ‘X’ supports maintenance of only two queries incrementally</a:t>
            </a:r>
          </a:p>
          <a:p>
            <a:pPr marL="168275" lvl="0" indent="-168275">
              <a:buFont typeface="Arial"/>
              <a:buChar char="•"/>
            </a:pPr>
            <a:endParaRPr lang="en-US" sz="1400" dirty="0" smtClean="0">
              <a:solidFill>
                <a:prstClr val="black"/>
              </a:solidFill>
              <a:latin typeface="Corbel"/>
              <a:cs typeface="Corbel"/>
            </a:endParaRPr>
          </a:p>
          <a:p>
            <a:pPr marL="168275" lvl="0" indent="-168275">
              <a:buFont typeface="Arial"/>
              <a:buChar char="•"/>
            </a:pPr>
            <a:r>
              <a:rPr lang="en-US" sz="1400" dirty="0" err="1" smtClean="0">
                <a:solidFill>
                  <a:prstClr val="black"/>
                </a:solidFill>
                <a:latin typeface="Corbel"/>
                <a:cs typeface="Corbel"/>
              </a:rPr>
              <a:t>DBToaster</a:t>
            </a:r>
            <a:r>
              <a:rPr lang="en-US" sz="1400" dirty="0" smtClean="0">
                <a:solidFill>
                  <a:prstClr val="black"/>
                </a:solidFill>
                <a:latin typeface="Corbel"/>
                <a:cs typeface="Corbel"/>
              </a:rPr>
              <a:t> yields 2.5-4 orders of magnitude speedup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DBMS Apps in the Mid-2000</a:t>
            </a:r>
            <a:r>
              <a:rPr lang="en-US" sz="3000" dirty="0" smtClean="0"/>
              <a:t>s</a:t>
            </a:r>
            <a:endParaRPr lang="en-US" sz="30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5049837" cy="3886200"/>
          </a:xfrm>
        </p:spPr>
        <p:txBody>
          <a:bodyPr>
            <a:normAutofit/>
          </a:bodyPr>
          <a:lstStyle/>
          <a:p>
            <a:r>
              <a:rPr lang="en-US" dirty="0" smtClean="0"/>
              <a:t>Data stream processing:</a:t>
            </a:r>
          </a:p>
          <a:p>
            <a:pPr lvl="1"/>
            <a:r>
              <a:rPr lang="en-US" dirty="0" smtClean="0"/>
              <a:t>Continuously arriving data, continuously evaluated queries</a:t>
            </a:r>
          </a:p>
          <a:p>
            <a:pPr lvl="1"/>
            <a:r>
              <a:rPr lang="en-US" dirty="0" smtClean="0"/>
              <a:t>Applications:</a:t>
            </a:r>
          </a:p>
          <a:p>
            <a:pPr lvl="2"/>
            <a:r>
              <a:rPr lang="en-US" dirty="0" smtClean="0"/>
              <a:t>Computer network monitoring</a:t>
            </a:r>
          </a:p>
          <a:p>
            <a:pPr lvl="2"/>
            <a:r>
              <a:rPr lang="en-US" dirty="0" smtClean="0"/>
              <a:t>Environmental monitoring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Example query:</a:t>
            </a:r>
          </a:p>
          <a:p>
            <a:pPr lvl="2"/>
            <a:r>
              <a:rPr lang="en-US" dirty="0" smtClean="0"/>
              <a:t>which weather stations detected wind gusts above 40 mph and 20 mph in the last 2 hours?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5399369" y="3624978"/>
            <a:ext cx="3068657" cy="26769"/>
          </a:xfrm>
          <a:prstGeom prst="line">
            <a:avLst/>
          </a:prstGeom>
          <a:ln w="38100" cap="flat" cmpd="sng" algn="ctr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n 8"/>
          <p:cNvSpPr>
            <a:spLocks noChangeArrowheads="1"/>
          </p:cNvSpPr>
          <p:nvPr/>
        </p:nvSpPr>
        <p:spPr bwMode="auto">
          <a:xfrm>
            <a:off x="6554787" y="3760426"/>
            <a:ext cx="693737" cy="381000"/>
          </a:xfrm>
          <a:prstGeom prst="can">
            <a:avLst>
              <a:gd name="adj" fmla="val 19306"/>
            </a:avLst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9525">
            <a:solidFill>
              <a:srgbClr val="7F7F7F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5867400" y="2614250"/>
            <a:ext cx="2281237" cy="74612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5314950" y="2779350"/>
            <a:ext cx="792163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Notched Right Arrow 11"/>
          <p:cNvSpPr/>
          <p:nvPr/>
        </p:nvSpPr>
        <p:spPr>
          <a:xfrm>
            <a:off x="8153400" y="2787288"/>
            <a:ext cx="509587" cy="40798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Curved Up Arrow 12"/>
          <p:cNvSpPr>
            <a:spLocks noChangeArrowheads="1"/>
          </p:cNvSpPr>
          <p:nvPr/>
        </p:nvSpPr>
        <p:spPr bwMode="auto">
          <a:xfrm>
            <a:off x="6605587" y="3436575"/>
            <a:ext cx="595312" cy="247650"/>
          </a:xfrm>
          <a:prstGeom prst="curvedUpArrow">
            <a:avLst>
              <a:gd name="adj1" fmla="val 25023"/>
              <a:gd name="adj2" fmla="val 66274"/>
              <a:gd name="adj3" fmla="val 25000"/>
            </a:avLst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9525">
            <a:solidFill>
              <a:srgbClr val="7F7F7F"/>
            </a:solidFill>
            <a:miter lim="800000"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181600" y="2388825"/>
            <a:ext cx="7556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latin typeface="Calibri" charset="0"/>
              </a:rPr>
              <a:t>Data stream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943600" y="2576150"/>
            <a:ext cx="208121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alibri" charset="0"/>
              </a:rPr>
              <a:t>Continuous queries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97637" y="3803287"/>
            <a:ext cx="814387" cy="306388"/>
          </a:xfrm>
          <a:prstGeom prst="rect">
            <a:avLst/>
          </a:prstGeom>
          <a:noFill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 smtClean="0">
                <a:solidFill>
                  <a:srgbClr val="7F7F7F"/>
                </a:solidFill>
                <a:latin typeface="Calibri" charset="0"/>
              </a:rPr>
              <a:t>Storage</a:t>
            </a:r>
            <a:endParaRPr lang="en-US" sz="1400" dirty="0">
              <a:solidFill>
                <a:srgbClr val="7F7F7F"/>
              </a:solidFill>
              <a:latin typeface="Calibri" charset="0"/>
            </a:endParaRPr>
          </a:p>
        </p:txBody>
      </p:sp>
      <p:sp>
        <p:nvSpPr>
          <p:cNvPr id="17" name="TextBox 20"/>
          <p:cNvSpPr txBox="1">
            <a:spLocks noChangeArrowheads="1"/>
          </p:cNvSpPr>
          <p:nvPr/>
        </p:nvSpPr>
        <p:spPr bwMode="auto">
          <a:xfrm>
            <a:off x="5895974" y="2017350"/>
            <a:ext cx="2133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latin typeface="Calibri" charset="0"/>
              </a:rPr>
              <a:t>Data stream management system (DSMS)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303180" y="3962400"/>
            <a:ext cx="1655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rbel"/>
                <a:cs typeface="Corbel"/>
              </a:rPr>
              <a:t>Straight-through processing architecture</a:t>
            </a:r>
            <a:endParaRPr lang="en-US" sz="1200" dirty="0">
              <a:latin typeface="Corbel"/>
              <a:cs typeface="Corbel"/>
            </a:endParaRPr>
          </a:p>
        </p:txBody>
      </p:sp>
      <p:grpSp>
        <p:nvGrpSpPr>
          <p:cNvPr id="28" name="Group 35"/>
          <p:cNvGrpSpPr>
            <a:grpSpLocks/>
          </p:cNvGrpSpPr>
          <p:nvPr/>
        </p:nvGrpSpPr>
        <p:grpSpPr bwMode="auto">
          <a:xfrm>
            <a:off x="6300787" y="2880950"/>
            <a:ext cx="1587500" cy="379412"/>
            <a:chOff x="1447800" y="6173680"/>
            <a:chExt cx="1630533" cy="389877"/>
          </a:xfrm>
        </p:grpSpPr>
        <p:sp>
          <p:nvSpPr>
            <p:cNvPr id="29" name="Rounded Rectangle 28"/>
            <p:cNvSpPr>
              <a:spLocks noChangeArrowheads="1"/>
            </p:cNvSpPr>
            <p:nvPr/>
          </p:nvSpPr>
          <p:spPr bwMode="auto">
            <a:xfrm>
              <a:off x="1649767" y="6173680"/>
              <a:ext cx="228600" cy="1524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  <a:latin typeface="Calibri" charset="0"/>
              </a:endParaRPr>
            </a:p>
          </p:txBody>
        </p:sp>
        <p:sp>
          <p:nvSpPr>
            <p:cNvPr id="30" name="Rounded Rectangle 29"/>
            <p:cNvSpPr>
              <a:spLocks noChangeArrowheads="1"/>
            </p:cNvSpPr>
            <p:nvPr/>
          </p:nvSpPr>
          <p:spPr bwMode="auto">
            <a:xfrm>
              <a:off x="1651986" y="6411157"/>
              <a:ext cx="228600" cy="1524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  <a:latin typeface="Calibri" charset="0"/>
              </a:endParaRPr>
            </a:p>
          </p:txBody>
        </p:sp>
        <p:sp>
          <p:nvSpPr>
            <p:cNvPr id="31" name="Rounded Rectangle 30"/>
            <p:cNvSpPr>
              <a:spLocks noChangeArrowheads="1"/>
            </p:cNvSpPr>
            <p:nvPr/>
          </p:nvSpPr>
          <p:spPr bwMode="auto">
            <a:xfrm>
              <a:off x="2058880" y="6300927"/>
              <a:ext cx="228600" cy="1524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  <a:latin typeface="Calibri" charset="0"/>
              </a:endParaRPr>
            </a:p>
          </p:txBody>
        </p:sp>
        <p:sp>
          <p:nvSpPr>
            <p:cNvPr id="32" name="Rounded Rectangle 31"/>
            <p:cNvSpPr>
              <a:spLocks noChangeArrowheads="1"/>
            </p:cNvSpPr>
            <p:nvPr/>
          </p:nvSpPr>
          <p:spPr bwMode="auto">
            <a:xfrm>
              <a:off x="2400554" y="6300927"/>
              <a:ext cx="228600" cy="1524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  <a:latin typeface="Calibri" charset="0"/>
              </a:endParaRPr>
            </a:p>
          </p:txBody>
        </p:sp>
        <p:cxnSp>
          <p:nvCxnSpPr>
            <p:cNvPr id="33" name="Straight Connector 32"/>
            <p:cNvCxnSpPr>
              <a:endCxn id="29" idx="1"/>
            </p:cNvCxnSpPr>
            <p:nvPr/>
          </p:nvCxnSpPr>
          <p:spPr>
            <a:xfrm>
              <a:off x="1447800" y="6248719"/>
              <a:ext cx="202186" cy="1631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447800" y="6477099"/>
              <a:ext cx="202186" cy="1631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30" idx="3"/>
              <a:endCxn id="31" idx="1"/>
            </p:cNvCxnSpPr>
            <p:nvPr/>
          </p:nvCxnSpPr>
          <p:spPr>
            <a:xfrm flipV="1">
              <a:off x="1879891" y="6377590"/>
              <a:ext cx="179359" cy="109297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29" idx="3"/>
              <a:endCxn id="31" idx="1"/>
            </p:cNvCxnSpPr>
            <p:nvPr/>
          </p:nvCxnSpPr>
          <p:spPr>
            <a:xfrm>
              <a:off x="1878261" y="6250350"/>
              <a:ext cx="180989" cy="12724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ounded Rectangle 36"/>
            <p:cNvSpPr>
              <a:spLocks noChangeArrowheads="1"/>
            </p:cNvSpPr>
            <p:nvPr/>
          </p:nvSpPr>
          <p:spPr bwMode="auto">
            <a:xfrm>
              <a:off x="2733428" y="6300927"/>
              <a:ext cx="228600" cy="1524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  <a:latin typeface="Calibri" charset="0"/>
              </a:endParaRPr>
            </a:p>
          </p:txBody>
        </p:sp>
        <p:cxnSp>
          <p:nvCxnSpPr>
            <p:cNvPr id="38" name="Straight Connector 37"/>
            <p:cNvCxnSpPr>
              <a:stCxn id="31" idx="3"/>
              <a:endCxn id="32" idx="1"/>
            </p:cNvCxnSpPr>
            <p:nvPr/>
          </p:nvCxnSpPr>
          <p:spPr>
            <a:xfrm>
              <a:off x="2287524" y="6377590"/>
              <a:ext cx="112507" cy="1632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32" idx="3"/>
              <a:endCxn id="37" idx="1"/>
            </p:cNvCxnSpPr>
            <p:nvPr/>
          </p:nvCxnSpPr>
          <p:spPr>
            <a:xfrm>
              <a:off x="2629936" y="6377590"/>
              <a:ext cx="102724" cy="1632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965826" y="6377590"/>
              <a:ext cx="112507" cy="1632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/>
          <p:cNvSpPr txBox="1"/>
          <p:nvPr/>
        </p:nvSpPr>
        <p:spPr>
          <a:xfrm>
            <a:off x="7614504" y="3328958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Memory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768392" y="363673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Disk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7900987" y="2347550"/>
            <a:ext cx="990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smtClean="0">
                <a:latin typeface="Calibri" charset="0"/>
              </a:rPr>
              <a:t>Windowed </a:t>
            </a:r>
            <a:r>
              <a:rPr lang="en-US" sz="1200" dirty="0" smtClean="0">
                <a:latin typeface="Calibri" charset="0"/>
              </a:rPr>
              <a:t>results</a:t>
            </a:r>
            <a:endParaRPr lang="en-US" sz="1200" dirty="0">
              <a:latin typeface="Calibri" charset="0"/>
            </a:endParaRPr>
          </a:p>
        </p:txBody>
      </p:sp>
      <p:grpSp>
        <p:nvGrpSpPr>
          <p:cNvPr id="45" name="Group 131"/>
          <p:cNvGrpSpPr/>
          <p:nvPr/>
        </p:nvGrpSpPr>
        <p:grpSpPr>
          <a:xfrm>
            <a:off x="5410200" y="4572000"/>
            <a:ext cx="3156334" cy="1911232"/>
            <a:chOff x="338979" y="1828800"/>
            <a:chExt cx="4609540" cy="2791181"/>
          </a:xfrm>
        </p:grpSpPr>
        <p:pic>
          <p:nvPicPr>
            <p:cNvPr id="46" name="Picture 45" descr="apps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8979" y="1828800"/>
              <a:ext cx="4609540" cy="2791181"/>
            </a:xfrm>
            <a:prstGeom prst="rect">
              <a:avLst/>
            </a:prstGeom>
          </p:spPr>
        </p:pic>
        <p:pic>
          <p:nvPicPr>
            <p:cNvPr id="47" name="Picture 46" descr="weather-sensor.jpe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25799" y="3790804"/>
              <a:ext cx="624156" cy="401243"/>
            </a:xfrm>
            <a:prstGeom prst="rect">
              <a:avLst/>
            </a:prstGeom>
          </p:spPr>
        </p:pic>
        <p:pic>
          <p:nvPicPr>
            <p:cNvPr id="48" name="Picture 47" descr="wind_sensor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2979" y="2209800"/>
              <a:ext cx="393458" cy="438363"/>
            </a:xfrm>
            <a:prstGeom prst="rect">
              <a:avLst/>
            </a:prstGeom>
          </p:spPr>
        </p:pic>
        <p:grpSp>
          <p:nvGrpSpPr>
            <p:cNvPr id="49" name="Group 35"/>
            <p:cNvGrpSpPr/>
            <p:nvPr/>
          </p:nvGrpSpPr>
          <p:grpSpPr>
            <a:xfrm>
              <a:off x="643778" y="2590800"/>
              <a:ext cx="148915" cy="473978"/>
              <a:chOff x="2546379" y="5547070"/>
              <a:chExt cx="156011" cy="496564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2546379" y="5887623"/>
                <a:ext cx="156011" cy="15601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8575" cmpd="sng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ounded Rectangle 87"/>
              <p:cNvSpPr/>
              <p:nvPr/>
            </p:nvSpPr>
            <p:spPr>
              <a:xfrm>
                <a:off x="2605555" y="5547070"/>
                <a:ext cx="45719" cy="362085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0" name="Rounded Rectangle 49"/>
            <p:cNvSpPr/>
            <p:nvPr/>
          </p:nvSpPr>
          <p:spPr>
            <a:xfrm>
              <a:off x="3166256" y="3354544"/>
              <a:ext cx="356151" cy="652943"/>
            </a:xfrm>
            <a:prstGeom prst="roundRect">
              <a:avLst/>
            </a:prstGeom>
            <a:noFill/>
            <a:ln w="19050">
              <a:solidFill>
                <a:schemeClr val="bg1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39"/>
            <p:cNvGrpSpPr/>
            <p:nvPr/>
          </p:nvGrpSpPr>
          <p:grpSpPr>
            <a:xfrm>
              <a:off x="796178" y="2971800"/>
              <a:ext cx="148915" cy="473978"/>
              <a:chOff x="2546379" y="5547070"/>
              <a:chExt cx="156011" cy="496564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2546379" y="5887623"/>
                <a:ext cx="156011" cy="15601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8575" cmpd="sng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ounded Rectangle 85"/>
              <p:cNvSpPr/>
              <p:nvPr/>
            </p:nvSpPr>
            <p:spPr>
              <a:xfrm>
                <a:off x="2605555" y="5547070"/>
                <a:ext cx="45719" cy="362085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" name="Group 42"/>
            <p:cNvGrpSpPr/>
            <p:nvPr/>
          </p:nvGrpSpPr>
          <p:grpSpPr>
            <a:xfrm>
              <a:off x="3234578" y="2286000"/>
              <a:ext cx="148915" cy="473978"/>
              <a:chOff x="2546379" y="5547070"/>
              <a:chExt cx="156011" cy="496564"/>
            </a:xfrm>
          </p:grpSpPr>
          <p:sp>
            <p:nvSpPr>
              <p:cNvPr id="83" name="Oval 82"/>
              <p:cNvSpPr/>
              <p:nvPr/>
            </p:nvSpPr>
            <p:spPr>
              <a:xfrm>
                <a:off x="2546379" y="5887623"/>
                <a:ext cx="156011" cy="15601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8575" cmpd="sng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ounded Rectangle 83"/>
              <p:cNvSpPr/>
              <p:nvPr/>
            </p:nvSpPr>
            <p:spPr>
              <a:xfrm>
                <a:off x="2605555" y="5547070"/>
                <a:ext cx="45719" cy="362085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3" name="Picture 52" descr="TowerMountatthePoint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4178" y="3048000"/>
              <a:ext cx="403113" cy="510146"/>
            </a:xfrm>
            <a:prstGeom prst="rect">
              <a:avLst/>
            </a:prstGeom>
          </p:spPr>
        </p:pic>
        <p:pic>
          <p:nvPicPr>
            <p:cNvPr id="54" name="Picture 53" descr="TowerMountatthePoint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578" y="2057400"/>
              <a:ext cx="403113" cy="510146"/>
            </a:xfrm>
            <a:prstGeom prst="rect">
              <a:avLst/>
            </a:prstGeom>
          </p:spPr>
        </p:pic>
        <p:pic>
          <p:nvPicPr>
            <p:cNvPr id="55" name="Picture 54" descr="barometer02.jpg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53378" y="2971800"/>
              <a:ext cx="295957" cy="645725"/>
            </a:xfrm>
            <a:prstGeom prst="rect">
              <a:avLst/>
            </a:prstGeom>
          </p:spPr>
        </p:pic>
        <p:pic>
          <p:nvPicPr>
            <p:cNvPr id="56" name="Picture 55" descr="barometer02.jpg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203167" y="3349892"/>
              <a:ext cx="295957" cy="645725"/>
            </a:xfrm>
            <a:prstGeom prst="rect">
              <a:avLst/>
            </a:prstGeom>
          </p:spPr>
        </p:pic>
        <p:sp>
          <p:nvSpPr>
            <p:cNvPr id="57" name="Rounded Rectangle 56"/>
            <p:cNvSpPr/>
            <p:nvPr/>
          </p:nvSpPr>
          <p:spPr>
            <a:xfrm>
              <a:off x="1209487" y="2961910"/>
              <a:ext cx="356151" cy="652943"/>
            </a:xfrm>
            <a:prstGeom prst="roundRect">
              <a:avLst/>
            </a:prstGeom>
            <a:noFill/>
            <a:ln w="19050">
              <a:solidFill>
                <a:schemeClr val="bg1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2441167" y="3019498"/>
              <a:ext cx="519689" cy="366448"/>
            </a:xfrm>
            <a:prstGeom prst="roundRect">
              <a:avLst>
                <a:gd name="adj" fmla="val 10853"/>
              </a:avLst>
            </a:prstGeom>
            <a:noFill/>
            <a:ln w="19050">
              <a:solidFill>
                <a:schemeClr val="bg1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1817342" y="2159777"/>
              <a:ext cx="468862" cy="519690"/>
            </a:xfrm>
            <a:prstGeom prst="roundRect">
              <a:avLst>
                <a:gd name="adj" fmla="val 10853"/>
              </a:avLst>
            </a:prstGeom>
            <a:noFill/>
            <a:ln w="19050">
              <a:solidFill>
                <a:schemeClr val="bg1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3788072" y="2997395"/>
              <a:ext cx="493292" cy="594089"/>
            </a:xfrm>
            <a:prstGeom prst="roundRect">
              <a:avLst>
                <a:gd name="adj" fmla="val 10853"/>
              </a:avLst>
            </a:prstGeom>
            <a:noFill/>
            <a:ln w="19050">
              <a:solidFill>
                <a:schemeClr val="bg1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901779" y="2013193"/>
              <a:ext cx="493292" cy="594089"/>
            </a:xfrm>
            <a:prstGeom prst="roundRect">
              <a:avLst>
                <a:gd name="adj" fmla="val 10853"/>
              </a:avLst>
            </a:prstGeom>
            <a:noFill/>
            <a:ln w="19050">
              <a:solidFill>
                <a:schemeClr val="bg1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/>
            <p:cNvCxnSpPr/>
            <p:nvPr/>
          </p:nvCxnSpPr>
          <p:spPr>
            <a:xfrm>
              <a:off x="1422065" y="2370344"/>
              <a:ext cx="373111" cy="66627"/>
            </a:xfrm>
            <a:prstGeom prst="line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endCxn id="58" idx="1"/>
            </p:cNvCxnSpPr>
            <p:nvPr/>
          </p:nvCxnSpPr>
          <p:spPr>
            <a:xfrm flipV="1">
              <a:off x="1593079" y="3202722"/>
              <a:ext cx="848088" cy="142518"/>
            </a:xfrm>
            <a:prstGeom prst="line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endCxn id="58" idx="0"/>
            </p:cNvCxnSpPr>
            <p:nvPr/>
          </p:nvCxnSpPr>
          <p:spPr>
            <a:xfrm rot="16200000" flipH="1">
              <a:off x="2312823" y="2631309"/>
              <a:ext cx="397870" cy="378507"/>
            </a:xfrm>
            <a:prstGeom prst="line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796178" y="2819400"/>
              <a:ext cx="404204" cy="164346"/>
            </a:xfrm>
            <a:prstGeom prst="line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982315" y="3318688"/>
              <a:ext cx="219869" cy="7936"/>
            </a:xfrm>
            <a:prstGeom prst="line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0800000" flipV="1">
              <a:off x="2908301" y="2775189"/>
              <a:ext cx="293705" cy="196613"/>
            </a:xfrm>
            <a:prstGeom prst="line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60" idx="1"/>
              <a:endCxn id="58" idx="3"/>
            </p:cNvCxnSpPr>
            <p:nvPr/>
          </p:nvCxnSpPr>
          <p:spPr>
            <a:xfrm rot="10800000">
              <a:off x="2960856" y="3202722"/>
              <a:ext cx="827216" cy="91718"/>
            </a:xfrm>
            <a:prstGeom prst="line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58" idx="2"/>
            </p:cNvCxnSpPr>
            <p:nvPr/>
          </p:nvCxnSpPr>
          <p:spPr>
            <a:xfrm rot="10800000">
              <a:off x="2701012" y="3385947"/>
              <a:ext cx="459132" cy="450243"/>
            </a:xfrm>
            <a:prstGeom prst="line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ounded Rectangle 69"/>
            <p:cNvSpPr/>
            <p:nvPr/>
          </p:nvSpPr>
          <p:spPr>
            <a:xfrm>
              <a:off x="1861549" y="3730311"/>
              <a:ext cx="725375" cy="519690"/>
            </a:xfrm>
            <a:prstGeom prst="roundRect">
              <a:avLst>
                <a:gd name="adj" fmla="val 10853"/>
              </a:avLst>
            </a:prstGeom>
            <a:noFill/>
            <a:ln w="19050">
              <a:solidFill>
                <a:schemeClr val="bg1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Connector 70"/>
            <p:cNvCxnSpPr/>
            <p:nvPr/>
          </p:nvCxnSpPr>
          <p:spPr>
            <a:xfrm flipV="1">
              <a:off x="2301564" y="3717875"/>
              <a:ext cx="160459" cy="13600"/>
            </a:xfrm>
            <a:prstGeom prst="line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2" name="Picture 71" descr="helical_gears.jp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74984" y="3047418"/>
              <a:ext cx="445597" cy="307674"/>
            </a:xfrm>
            <a:prstGeom prst="rect">
              <a:avLst/>
            </a:prstGeom>
          </p:spPr>
        </p:pic>
        <p:sp>
          <p:nvSpPr>
            <p:cNvPr id="73" name="Oval 72"/>
            <p:cNvSpPr/>
            <p:nvPr/>
          </p:nvSpPr>
          <p:spPr>
            <a:xfrm>
              <a:off x="2415267" y="2705029"/>
              <a:ext cx="71251" cy="7125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2567667" y="2857429"/>
              <a:ext cx="71251" cy="7125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3063148" y="2817343"/>
              <a:ext cx="71251" cy="7125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1554315" y="2368449"/>
              <a:ext cx="71251" cy="7125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692992" y="3291516"/>
              <a:ext cx="71251" cy="7125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1974679" y="3243846"/>
              <a:ext cx="71251" cy="7125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2234698" y="3200510"/>
              <a:ext cx="71251" cy="7125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2789405" y="3473530"/>
              <a:ext cx="71251" cy="7125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2984420" y="3664210"/>
              <a:ext cx="71251" cy="7125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3244438" y="3209177"/>
              <a:ext cx="71251" cy="7125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Compilation: Takeaways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 err="1" smtClean="0"/>
              <a:t>DBToaster</a:t>
            </a:r>
            <a:r>
              <a:rPr lang="en-US" dirty="0" smtClean="0"/>
              <a:t> uses </a:t>
            </a:r>
            <a:r>
              <a:rPr lang="en-US" b="1" i="1" dirty="0" smtClean="0"/>
              <a:t>aggressive recursive compilation</a:t>
            </a:r>
          </a:p>
          <a:p>
            <a:pPr lvl="1"/>
            <a:r>
              <a:rPr lang="en-US" dirty="0" err="1" smtClean="0"/>
              <a:t>Datastructure</a:t>
            </a:r>
            <a:r>
              <a:rPr lang="en-US" dirty="0" smtClean="0"/>
              <a:t>-oriented query evaluation</a:t>
            </a:r>
          </a:p>
          <a:p>
            <a:pPr lvl="1"/>
            <a:r>
              <a:rPr lang="en-US" dirty="0" smtClean="0"/>
              <a:t>Supports incremental computation of nested aggregate queries</a:t>
            </a:r>
          </a:p>
          <a:p>
            <a:pPr lvl="0"/>
            <a:r>
              <a:rPr lang="en-US" dirty="0" err="1" smtClean="0">
                <a:solidFill>
                  <a:prstClr val="black"/>
                </a:solidFill>
              </a:rPr>
              <a:t>DBToaster</a:t>
            </a:r>
            <a:r>
              <a:rPr lang="en-US" dirty="0" smtClean="0">
                <a:solidFill>
                  <a:prstClr val="black"/>
                </a:solidFill>
              </a:rPr>
              <a:t> yields 2.5-4 orders of magnitude speedup over a commercial DBMS ‘X’</a:t>
            </a:r>
          </a:p>
          <a:p>
            <a:pPr lvl="0"/>
            <a:r>
              <a:rPr lang="en-US" dirty="0" smtClean="0">
                <a:solidFill>
                  <a:prstClr val="black"/>
                </a:solidFill>
              </a:rPr>
              <a:t>Now we’ll see added benefits of </a:t>
            </a:r>
            <a:r>
              <a:rPr lang="en-US" dirty="0" err="1" smtClean="0">
                <a:solidFill>
                  <a:prstClr val="black"/>
                </a:solidFill>
              </a:rPr>
              <a:t>datastructure</a:t>
            </a:r>
            <a:r>
              <a:rPr lang="en-US" dirty="0" smtClean="0">
                <a:solidFill>
                  <a:prstClr val="black"/>
                </a:solidFill>
              </a:rPr>
              <a:t>-based evaluation…</a:t>
            </a:r>
          </a:p>
          <a:p>
            <a:endParaRPr lang="en-US" b="1" i="1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App: Massively Parallel Real-time OLAP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4745037" cy="18288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OLAP cubes: multidimensional group-by aggregates</a:t>
            </a:r>
          </a:p>
          <a:p>
            <a:pPr lvl="1"/>
            <a:r>
              <a:rPr lang="en-US" dirty="0" smtClean="0"/>
              <a:t>Heavily used for business intelligence</a:t>
            </a:r>
          </a:p>
          <a:p>
            <a:pPr lvl="1"/>
            <a:r>
              <a:rPr lang="en-US" dirty="0" smtClean="0"/>
              <a:t>Traditionally processed on different DBMS architecture to OLTP</a:t>
            </a:r>
          </a:p>
          <a:p>
            <a:pPr lvl="1"/>
            <a:r>
              <a:rPr lang="en-US" dirty="0" smtClean="0"/>
              <a:t>Much of the work on databases in the cloud targets similar functionality</a:t>
            </a:r>
          </a:p>
          <a:p>
            <a:pPr lvl="1"/>
            <a:endParaRPr lang="en-US" dirty="0"/>
          </a:p>
        </p:txBody>
      </p:sp>
      <p:pic>
        <p:nvPicPr>
          <p:cNvPr id="6" name="Picture 5" descr="us_map_colored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804" y="1993026"/>
            <a:ext cx="2665554" cy="1721948"/>
          </a:xfrm>
          <a:prstGeom prst="rect">
            <a:avLst/>
          </a:prstGeom>
        </p:spPr>
      </p:pic>
      <p:pic>
        <p:nvPicPr>
          <p:cNvPr id="7" name="Picture 6" descr="bi-repor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803" y="4292467"/>
            <a:ext cx="2883063" cy="187973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729599" y="2583693"/>
            <a:ext cx="345631" cy="345631"/>
            <a:chOff x="685800" y="5562600"/>
            <a:chExt cx="938783" cy="938783"/>
          </a:xfrm>
        </p:grpSpPr>
        <p:sp>
          <p:nvSpPr>
            <p:cNvPr id="9" name="Donut 8"/>
            <p:cNvSpPr/>
            <p:nvPr/>
          </p:nvSpPr>
          <p:spPr>
            <a:xfrm>
              <a:off x="685800" y="5562600"/>
              <a:ext cx="938783" cy="938783"/>
            </a:xfrm>
            <a:prstGeom prst="donut">
              <a:avLst>
                <a:gd name="adj" fmla="val 1440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 flipH="1" flipV="1">
              <a:off x="997104" y="5873904"/>
              <a:ext cx="316174" cy="31617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838158" y="2529946"/>
            <a:ext cx="345631" cy="345631"/>
            <a:chOff x="685800" y="5562600"/>
            <a:chExt cx="938783" cy="938783"/>
          </a:xfrm>
        </p:grpSpPr>
        <p:sp>
          <p:nvSpPr>
            <p:cNvPr id="12" name="Donut 11"/>
            <p:cNvSpPr/>
            <p:nvPr/>
          </p:nvSpPr>
          <p:spPr>
            <a:xfrm>
              <a:off x="685800" y="5562600"/>
              <a:ext cx="938783" cy="938783"/>
            </a:xfrm>
            <a:prstGeom prst="donut">
              <a:avLst>
                <a:gd name="adj" fmla="val 1440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 flipH="1" flipV="1">
              <a:off x="997104" y="5873904"/>
              <a:ext cx="316174" cy="31617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824591" y="1992175"/>
            <a:ext cx="345631" cy="345631"/>
            <a:chOff x="685800" y="5562600"/>
            <a:chExt cx="938783" cy="938783"/>
          </a:xfrm>
        </p:grpSpPr>
        <p:sp>
          <p:nvSpPr>
            <p:cNvPr id="15" name="Donut 14"/>
            <p:cNvSpPr/>
            <p:nvPr/>
          </p:nvSpPr>
          <p:spPr>
            <a:xfrm>
              <a:off x="685800" y="5562600"/>
              <a:ext cx="938783" cy="938783"/>
            </a:xfrm>
            <a:prstGeom prst="donut">
              <a:avLst>
                <a:gd name="adj" fmla="val 1440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 flipH="1" flipV="1">
              <a:off x="997104" y="5873904"/>
              <a:ext cx="316174" cy="31617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232005" y="2484371"/>
            <a:ext cx="345631" cy="345631"/>
            <a:chOff x="685800" y="5562600"/>
            <a:chExt cx="938783" cy="938783"/>
          </a:xfrm>
        </p:grpSpPr>
        <p:sp>
          <p:nvSpPr>
            <p:cNvPr id="18" name="Donut 17"/>
            <p:cNvSpPr/>
            <p:nvPr/>
          </p:nvSpPr>
          <p:spPr>
            <a:xfrm>
              <a:off x="685800" y="5562600"/>
              <a:ext cx="938783" cy="938783"/>
            </a:xfrm>
            <a:prstGeom prst="donut">
              <a:avLst>
                <a:gd name="adj" fmla="val 1440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 flipH="1" flipV="1">
              <a:off x="997104" y="5873904"/>
              <a:ext cx="316174" cy="31617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728613" y="3159444"/>
            <a:ext cx="345631" cy="345631"/>
            <a:chOff x="685800" y="5562600"/>
            <a:chExt cx="938783" cy="938783"/>
          </a:xfrm>
        </p:grpSpPr>
        <p:sp>
          <p:nvSpPr>
            <p:cNvPr id="21" name="Donut 20"/>
            <p:cNvSpPr/>
            <p:nvPr/>
          </p:nvSpPr>
          <p:spPr>
            <a:xfrm>
              <a:off x="685800" y="5562600"/>
              <a:ext cx="938783" cy="938783"/>
            </a:xfrm>
            <a:prstGeom prst="donut">
              <a:avLst>
                <a:gd name="adj" fmla="val 1440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 flipH="1" flipV="1">
              <a:off x="997104" y="5873904"/>
              <a:ext cx="316174" cy="31617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359721" y="3516868"/>
            <a:ext cx="1479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  <a:latin typeface="Corbel"/>
                <a:cs typeface="Corbel"/>
              </a:rPr>
              <a:t>Target stores</a:t>
            </a:r>
            <a:endParaRPr lang="en-US" b="1" dirty="0">
              <a:solidFill>
                <a:schemeClr val="accent1"/>
              </a:solidFill>
              <a:latin typeface="Corbel"/>
              <a:cs typeface="Corbe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81000" y="4419600"/>
            <a:ext cx="49863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/>
                <a:cs typeface="Courier New"/>
              </a:rPr>
              <a:t>s</a:t>
            </a:r>
            <a:r>
              <a:rPr lang="en-US" sz="1600" b="1" dirty="0" smtClean="0">
                <a:latin typeface="Courier New"/>
                <a:cs typeface="Courier New"/>
              </a:rPr>
              <a:t>elect		</a:t>
            </a:r>
            <a:r>
              <a:rPr lang="en-US" sz="1600" b="1" dirty="0" err="1" smtClean="0">
                <a:latin typeface="Courier New"/>
                <a:cs typeface="Courier New"/>
              </a:rPr>
              <a:t>c.customer_id</a:t>
            </a:r>
            <a:r>
              <a:rPr lang="en-US" sz="1600" b="1" dirty="0" smtClean="0">
                <a:latin typeface="Courier New"/>
                <a:cs typeface="Courier New"/>
              </a:rPr>
              <a:t>, </a:t>
            </a:r>
            <a:r>
              <a:rPr lang="en-US" sz="1600" b="1" dirty="0" err="1" smtClean="0">
                <a:latin typeface="Courier New"/>
                <a:cs typeface="Courier New"/>
              </a:rPr>
              <a:t>month(o.date</a:t>
            </a:r>
            <a:r>
              <a:rPr lang="en-US" sz="1600" b="1" dirty="0" smtClean="0">
                <a:latin typeface="Courier New"/>
                <a:cs typeface="Courier New"/>
              </a:rPr>
              <a:t>)</a:t>
            </a:r>
          </a:p>
          <a:p>
            <a:r>
              <a:rPr lang="en-US" sz="1600" b="1" dirty="0" smtClean="0">
                <a:latin typeface="Courier New"/>
                <a:cs typeface="Courier New"/>
              </a:rPr>
              <a:t>			</a:t>
            </a:r>
            <a:r>
              <a:rPr lang="en-US" sz="1600" b="1" dirty="0" err="1" smtClean="0">
                <a:latin typeface="Courier New"/>
                <a:cs typeface="Courier New"/>
              </a:rPr>
              <a:t>sum(orders.price</a:t>
            </a:r>
            <a:r>
              <a:rPr lang="en-US" sz="1600" b="1" dirty="0" smtClean="0">
                <a:latin typeface="Courier New"/>
                <a:cs typeface="Courier New"/>
              </a:rPr>
              <a:t>)</a:t>
            </a:r>
          </a:p>
          <a:p>
            <a:r>
              <a:rPr lang="en-US" sz="1600" b="1" dirty="0" smtClean="0">
                <a:latin typeface="Courier New"/>
                <a:cs typeface="Courier New"/>
              </a:rPr>
              <a:t>from		customers </a:t>
            </a:r>
            <a:r>
              <a:rPr lang="en-US" sz="1600" b="1" dirty="0" err="1" smtClean="0">
                <a:latin typeface="Courier New"/>
                <a:cs typeface="Courier New"/>
              </a:rPr>
              <a:t>c</a:t>
            </a:r>
            <a:r>
              <a:rPr lang="en-US" sz="1600" b="1" dirty="0" smtClean="0">
                <a:latin typeface="Courier New"/>
                <a:cs typeface="Courier New"/>
              </a:rPr>
              <a:t>, orders </a:t>
            </a:r>
            <a:r>
              <a:rPr lang="en-US" sz="1600" b="1" dirty="0" err="1" smtClean="0">
                <a:latin typeface="Courier New"/>
                <a:cs typeface="Courier New"/>
              </a:rPr>
              <a:t>o</a:t>
            </a:r>
            <a:endParaRPr lang="en-US" sz="1600" b="1" dirty="0" smtClean="0">
              <a:latin typeface="Courier New"/>
              <a:cs typeface="Courier New"/>
            </a:endParaRPr>
          </a:p>
          <a:p>
            <a:r>
              <a:rPr lang="en-US" sz="1600" b="1" dirty="0">
                <a:latin typeface="Courier New"/>
                <a:cs typeface="Courier New"/>
              </a:rPr>
              <a:t>w</a:t>
            </a:r>
            <a:r>
              <a:rPr lang="en-US" sz="1600" b="1" dirty="0" smtClean="0">
                <a:latin typeface="Courier New"/>
                <a:cs typeface="Courier New"/>
              </a:rPr>
              <a:t>here		</a:t>
            </a:r>
            <a:r>
              <a:rPr lang="en-US" sz="1600" b="1" dirty="0" err="1" smtClean="0">
                <a:latin typeface="Courier New"/>
                <a:cs typeface="Courier New"/>
              </a:rPr>
              <a:t>c.customer_id</a:t>
            </a:r>
            <a:r>
              <a:rPr lang="en-US" sz="1600" b="1" dirty="0" smtClean="0">
                <a:latin typeface="Courier New"/>
                <a:cs typeface="Courier New"/>
              </a:rPr>
              <a:t> = </a:t>
            </a:r>
            <a:r>
              <a:rPr lang="en-US" sz="1600" b="1" dirty="0" err="1" smtClean="0">
                <a:latin typeface="Courier New"/>
                <a:cs typeface="Courier New"/>
              </a:rPr>
              <a:t>o.customer_id</a:t>
            </a:r>
            <a:endParaRPr lang="en-US" sz="1600" b="1" dirty="0" smtClean="0">
              <a:latin typeface="Courier New"/>
              <a:cs typeface="Courier New"/>
            </a:endParaRPr>
          </a:p>
          <a:p>
            <a:r>
              <a:rPr lang="en-US" sz="1600" b="1" dirty="0" smtClean="0">
                <a:latin typeface="Courier New"/>
                <a:cs typeface="Courier New"/>
              </a:rPr>
              <a:t>group by	</a:t>
            </a:r>
            <a:r>
              <a:rPr lang="en-US" sz="1600" b="1" dirty="0" err="1" smtClean="0">
                <a:latin typeface="Courier New"/>
                <a:cs typeface="Courier New"/>
              </a:rPr>
              <a:t>c.customer_id</a:t>
            </a:r>
            <a:r>
              <a:rPr lang="en-US" sz="1600" b="1" dirty="0" smtClean="0">
                <a:latin typeface="Courier New"/>
                <a:cs typeface="Courier New"/>
              </a:rPr>
              <a:t>, </a:t>
            </a:r>
            <a:r>
              <a:rPr lang="en-US" sz="1600" b="1" dirty="0" err="1" smtClean="0">
                <a:latin typeface="Courier New"/>
                <a:cs typeface="Courier New"/>
              </a:rPr>
              <a:t>month(o.date</a:t>
            </a:r>
            <a:r>
              <a:rPr lang="en-US" sz="1600" b="1" dirty="0" smtClean="0">
                <a:latin typeface="Courier New"/>
                <a:cs typeface="Courier New"/>
              </a:rPr>
              <a:t>)</a:t>
            </a:r>
            <a:endParaRPr lang="en-US" sz="1600" b="1" dirty="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App: Massively Parallel Real-time OLAP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4745037" cy="40132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OLAP cubes: multidimensional group-by aggregates</a:t>
            </a:r>
          </a:p>
          <a:p>
            <a:pPr lvl="1"/>
            <a:r>
              <a:rPr lang="en-US" dirty="0" smtClean="0"/>
              <a:t>Heavily used for business intelligence</a:t>
            </a:r>
          </a:p>
          <a:p>
            <a:pPr lvl="1"/>
            <a:r>
              <a:rPr lang="en-US" dirty="0" smtClean="0"/>
              <a:t>Traditionally processed on different DBMS architecture to OLTP</a:t>
            </a:r>
          </a:p>
          <a:p>
            <a:pPr lvl="1"/>
            <a:r>
              <a:rPr lang="en-US" dirty="0" smtClean="0"/>
              <a:t>Much of the work on databases in the cloud targets similar functionality</a:t>
            </a:r>
          </a:p>
          <a:p>
            <a:r>
              <a:rPr lang="en-US" dirty="0" smtClean="0"/>
              <a:t>Continuous OLAP maintains subset of cube entries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DBToaster</a:t>
            </a:r>
            <a:r>
              <a:rPr lang="en-US" dirty="0" smtClean="0"/>
              <a:t> to compile aggregate queries for entries, sharing maps</a:t>
            </a:r>
          </a:p>
          <a:p>
            <a:pPr lvl="1"/>
            <a:r>
              <a:rPr lang="en-US" dirty="0" smtClean="0"/>
              <a:t>Scalability challenges:</a:t>
            </a:r>
          </a:p>
          <a:p>
            <a:pPr lvl="2"/>
            <a:r>
              <a:rPr lang="en-US" dirty="0" smtClean="0"/>
              <a:t>Large # of dimensions &amp; labels, large maps</a:t>
            </a:r>
          </a:p>
          <a:p>
            <a:pPr lvl="2"/>
            <a:r>
              <a:rPr lang="en-US" dirty="0" smtClean="0"/>
              <a:t>High-throughput parallel M3 processing</a:t>
            </a:r>
          </a:p>
          <a:p>
            <a:pPr lvl="2"/>
            <a:r>
              <a:rPr lang="en-US" dirty="0" smtClean="0"/>
              <a:t>Responsiveness under heavy update rates </a:t>
            </a:r>
          </a:p>
          <a:p>
            <a:pPr lvl="1"/>
            <a:endParaRPr lang="en-US" dirty="0"/>
          </a:p>
        </p:txBody>
      </p:sp>
      <p:pic>
        <p:nvPicPr>
          <p:cNvPr id="4" name="Picture 3" descr="datacub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383" y="2378899"/>
            <a:ext cx="4007017" cy="30313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 smtClean="0"/>
              <a:t>Cumulus: a Distributed M3 Engine</a:t>
            </a:r>
            <a:endParaRPr lang="en-US" sz="34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4572000"/>
            <a:ext cx="8534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4025" marR="0" lvl="0" indent="-454025" algn="l" defTabSz="914400" rtl="0" eaLnBrk="1" fontAlgn="base" latinLnBrk="0" hangingPunct="1">
              <a:lnSpc>
                <a:spcPct val="80000"/>
              </a:lnSpc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buFontTx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Cumulus is a distributed shared-nothing interpreter for running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DBToaster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 code, used for an online main-memory OLAP system.</a:t>
            </a:r>
          </a:p>
          <a:p>
            <a:pPr marL="454025" marR="0" lvl="0" indent="-454025" algn="l" defTabSz="914400" rtl="0" eaLnBrk="1" fontAlgn="base" latinLnBrk="0" hangingPunct="1">
              <a:lnSpc>
                <a:spcPct val="80000"/>
              </a:lnSpc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buFontTx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Exploits that M3 programs admit embarrassingly parallel evaluation</a:t>
            </a:r>
          </a:p>
          <a:p>
            <a:pPr marL="914400" marR="0" lvl="1" indent="-457200" algn="l" defTabSz="914400" rtl="0" eaLnBrk="1" fontAlgn="base" latinLnBrk="0" hangingPunct="1">
              <a:lnSpc>
                <a:spcPct val="80000"/>
              </a:lnSpc>
              <a:spcBef>
                <a:spcPts val="600"/>
              </a:spcBef>
              <a:spcAft>
                <a:spcPct val="0"/>
              </a:spcAft>
              <a:buClr>
                <a:srgbClr val="404040"/>
              </a:buClr>
              <a:buSzPct val="90000"/>
              <a:buFontTx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94F45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Each map value requires only a constant amount of work to update!</a:t>
            </a:r>
          </a:p>
          <a:p>
            <a:pPr marL="914400" lvl="1" indent="-457200" defTabSz="914400" fontAlgn="base">
              <a:lnSpc>
                <a:spcPct val="80000"/>
              </a:lnSpc>
              <a:spcBef>
                <a:spcPts val="600"/>
              </a:spcBef>
              <a:spcAft>
                <a:spcPct val="0"/>
              </a:spcAft>
              <a:buClr>
                <a:srgbClr val="404040"/>
              </a:buClr>
              <a:buSzPct val="90000"/>
              <a:buFontTx/>
              <a:buChar char="•"/>
              <a:defRPr/>
            </a:pPr>
            <a:r>
              <a:rPr lang="en-US" sz="2000" dirty="0" smtClean="0">
                <a:solidFill>
                  <a:srgbClr val="594F45"/>
                </a:solidFill>
                <a:latin typeface="Corbel"/>
                <a:cs typeface="Corbel"/>
              </a:rPr>
              <a:t>Insight: evaluate M3 programs in terms of multidimensional map slices </a:t>
            </a:r>
            <a:endParaRPr lang="en-US" sz="2000" dirty="0">
              <a:solidFill>
                <a:srgbClr val="594F45"/>
              </a:solidFill>
              <a:latin typeface="Corbel"/>
              <a:cs typeface="Corbel"/>
            </a:endParaRPr>
          </a:p>
        </p:txBody>
      </p:sp>
      <p:pic>
        <p:nvPicPr>
          <p:cNvPr id="5" name="Picture 28"/>
          <p:cNvPicPr>
            <a:picLocks noChangeAspect="1" noChangeArrowheads="1"/>
          </p:cNvPicPr>
          <p:nvPr/>
        </p:nvPicPr>
        <p:blipFill>
          <a:blip r:embed="rId2"/>
          <a:srcRect b="7879"/>
          <a:stretch>
            <a:fillRect/>
          </a:stretch>
        </p:blipFill>
        <p:spPr bwMode="auto">
          <a:xfrm>
            <a:off x="1981200" y="1828800"/>
            <a:ext cx="4648200" cy="26952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2666441" y="4375401"/>
            <a:ext cx="1594101" cy="3902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2673099" y="4816064"/>
            <a:ext cx="1594101" cy="3902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2669347" y="5268018"/>
            <a:ext cx="1594101" cy="3902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2668225" y="3946565"/>
            <a:ext cx="1594101" cy="3902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97910" y="4016971"/>
            <a:ext cx="1571589" cy="15349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Parallelizing M3 Programs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4124" y="2743200"/>
            <a:ext cx="3975476" cy="2794000"/>
          </a:xfrm>
        </p:spPr>
        <p:txBody>
          <a:bodyPr/>
          <a:lstStyle/>
          <a:p>
            <a:r>
              <a:rPr lang="en-US" dirty="0" smtClean="0"/>
              <a:t>Maintaining individual aggregates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grpSp>
        <p:nvGrpSpPr>
          <p:cNvPr id="26" name="Group 61"/>
          <p:cNvGrpSpPr/>
          <p:nvPr/>
        </p:nvGrpSpPr>
        <p:grpSpPr>
          <a:xfrm>
            <a:off x="4648200" y="3327400"/>
            <a:ext cx="4394563" cy="1420593"/>
            <a:chOff x="3965227" y="2895600"/>
            <a:chExt cx="4950173" cy="1600200"/>
          </a:xfrm>
        </p:grpSpPr>
        <p:cxnSp>
          <p:nvCxnSpPr>
            <p:cNvPr id="5" name="Straight Arrow Connector 4"/>
            <p:cNvCxnSpPr>
              <a:stCxn id="9" idx="3"/>
              <a:endCxn id="13" idx="1"/>
            </p:cNvCxnSpPr>
            <p:nvPr/>
          </p:nvCxnSpPr>
          <p:spPr>
            <a:xfrm flipV="1">
              <a:off x="6860827" y="3543300"/>
              <a:ext cx="685800" cy="228600"/>
            </a:xfrm>
            <a:prstGeom prst="straightConnector1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>
              <a:stCxn id="10" idx="3"/>
              <a:endCxn id="13" idx="1"/>
            </p:cNvCxnSpPr>
            <p:nvPr/>
          </p:nvCxnSpPr>
          <p:spPr>
            <a:xfrm flipV="1">
              <a:off x="6937027" y="3543300"/>
              <a:ext cx="609600" cy="381000"/>
            </a:xfrm>
            <a:prstGeom prst="straightConnector1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stCxn id="11" idx="3"/>
              <a:endCxn id="13" idx="1"/>
            </p:cNvCxnSpPr>
            <p:nvPr/>
          </p:nvCxnSpPr>
          <p:spPr>
            <a:xfrm flipV="1">
              <a:off x="7013227" y="3543300"/>
              <a:ext cx="533400" cy="533400"/>
            </a:xfrm>
            <a:prstGeom prst="straightConnector1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4955827" y="3124200"/>
              <a:ext cx="838200" cy="838200"/>
            </a:xfrm>
            <a:prstGeom prst="rect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6200" dist="635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251227" y="3581400"/>
              <a:ext cx="609600" cy="381000"/>
            </a:xfrm>
            <a:prstGeom prst="rect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6200" dist="635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27427" y="3733800"/>
              <a:ext cx="609600" cy="381000"/>
            </a:xfrm>
            <a:prstGeom prst="rect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6200" dist="635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403627" y="3886200"/>
              <a:ext cx="609600" cy="381000"/>
            </a:xfrm>
            <a:prstGeom prst="rect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6200" dist="635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479827" y="4038600"/>
              <a:ext cx="609600" cy="457200"/>
            </a:xfrm>
            <a:prstGeom prst="rect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6200" dist="635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46627" y="3124200"/>
              <a:ext cx="685800" cy="838200"/>
            </a:xfrm>
            <a:prstGeom prst="rect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6200" dist="635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4651027" y="3352800"/>
              <a:ext cx="368300" cy="48418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TextBox 17"/>
            <p:cNvSpPr txBox="1">
              <a:spLocks noChangeArrowheads="1"/>
            </p:cNvSpPr>
            <p:nvPr/>
          </p:nvSpPr>
          <p:spPr bwMode="auto">
            <a:xfrm>
              <a:off x="3965227" y="3319463"/>
              <a:ext cx="681037" cy="461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/>
                <a:t>Update</a:t>
              </a:r>
            </a:p>
            <a:p>
              <a:r>
                <a:rPr lang="en-US" sz="1200" dirty="0"/>
                <a:t>stream</a:t>
              </a:r>
            </a:p>
          </p:txBody>
        </p:sp>
        <p:sp>
          <p:nvSpPr>
            <p:cNvPr id="16" name="TextBox 18"/>
            <p:cNvSpPr txBox="1">
              <a:spLocks noChangeArrowheads="1"/>
            </p:cNvSpPr>
            <p:nvPr/>
          </p:nvSpPr>
          <p:spPr bwMode="auto">
            <a:xfrm>
              <a:off x="5079652" y="3124200"/>
              <a:ext cx="63817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/>
                <a:t>Switch</a:t>
              </a:r>
            </a:p>
          </p:txBody>
        </p:sp>
        <p:sp>
          <p:nvSpPr>
            <p:cNvPr id="17" name="TextBox 19"/>
            <p:cNvSpPr txBox="1">
              <a:spLocks noChangeArrowheads="1"/>
            </p:cNvSpPr>
            <p:nvPr/>
          </p:nvSpPr>
          <p:spPr bwMode="auto">
            <a:xfrm>
              <a:off x="6530627" y="4025900"/>
              <a:ext cx="504825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/>
                <a:t>Map</a:t>
              </a:r>
            </a:p>
            <a:p>
              <a:pPr algn="ctr"/>
              <a:r>
                <a:rPr lang="en-US" sz="1000" dirty="0"/>
                <a:t>reads</a:t>
              </a:r>
            </a:p>
          </p:txBody>
        </p:sp>
        <p:sp>
          <p:nvSpPr>
            <p:cNvPr id="18" name="TextBox 20"/>
            <p:cNvSpPr txBox="1">
              <a:spLocks noChangeArrowheads="1"/>
            </p:cNvSpPr>
            <p:nvPr/>
          </p:nvSpPr>
          <p:spPr bwMode="auto">
            <a:xfrm>
              <a:off x="7622827" y="3319463"/>
              <a:ext cx="509588" cy="461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/>
                <a:t>Map</a:t>
              </a:r>
            </a:p>
            <a:p>
              <a:pPr algn="ctr"/>
              <a:r>
                <a:rPr lang="en-US" sz="1200"/>
                <a:t>write</a:t>
              </a:r>
            </a:p>
          </p:txBody>
        </p:sp>
        <p:cxnSp>
          <p:nvCxnSpPr>
            <p:cNvPr id="19" name="Straight Arrow Connector 18"/>
            <p:cNvCxnSpPr>
              <a:stCxn id="8" idx="3"/>
              <a:endCxn id="9" idx="1"/>
            </p:cNvCxnSpPr>
            <p:nvPr/>
          </p:nvCxnSpPr>
          <p:spPr>
            <a:xfrm>
              <a:off x="5794027" y="3543300"/>
              <a:ext cx="457200" cy="228600"/>
            </a:xfrm>
            <a:prstGeom prst="straightConnector1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8" idx="3"/>
              <a:endCxn id="10" idx="1"/>
            </p:cNvCxnSpPr>
            <p:nvPr/>
          </p:nvCxnSpPr>
          <p:spPr>
            <a:xfrm>
              <a:off x="5794027" y="3543300"/>
              <a:ext cx="533400" cy="381000"/>
            </a:xfrm>
            <a:prstGeom prst="straightConnector1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8" idx="3"/>
              <a:endCxn id="11" idx="1"/>
            </p:cNvCxnSpPr>
            <p:nvPr/>
          </p:nvCxnSpPr>
          <p:spPr>
            <a:xfrm>
              <a:off x="5794027" y="3543300"/>
              <a:ext cx="609600" cy="533400"/>
            </a:xfrm>
            <a:prstGeom prst="straightConnector1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8" idx="3"/>
              <a:endCxn id="12" idx="1"/>
            </p:cNvCxnSpPr>
            <p:nvPr/>
          </p:nvCxnSpPr>
          <p:spPr>
            <a:xfrm>
              <a:off x="5794027" y="3543300"/>
              <a:ext cx="685800" cy="723900"/>
            </a:xfrm>
            <a:prstGeom prst="straightConnector1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3" name="TextBox 32"/>
            <p:cNvSpPr txBox="1">
              <a:spLocks noChangeArrowheads="1"/>
            </p:cNvSpPr>
            <p:nvPr/>
          </p:nvSpPr>
          <p:spPr bwMode="auto">
            <a:xfrm>
              <a:off x="4727227" y="4114800"/>
              <a:ext cx="167252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 err="1" smtClean="0"/>
                <a:t>fetch(dest</a:t>
              </a:r>
              <a:r>
                <a:rPr lang="en-US" sz="1200" dirty="0" smtClean="0"/>
                <a:t>, </a:t>
              </a:r>
              <a:r>
                <a:rPr lang="en-US" sz="1200" dirty="0" err="1" smtClean="0"/>
                <a:t>src</a:t>
              </a:r>
              <a:r>
                <a:rPr lang="en-US" sz="1200" dirty="0" smtClean="0"/>
                <a:t>, </a:t>
              </a:r>
              <a:r>
                <a:rPr lang="en-US" sz="1200" dirty="0" err="1" smtClean="0"/>
                <a:t>xfers</a:t>
              </a:r>
              <a:r>
                <a:rPr lang="en-US" sz="1200" dirty="0" smtClean="0"/>
                <a:t>)</a:t>
              </a:r>
              <a:endParaRPr lang="en-US" sz="1200" dirty="0"/>
            </a:p>
          </p:txBody>
        </p:sp>
        <p:cxnSp>
          <p:nvCxnSpPr>
            <p:cNvPr id="24" name="Straight Arrow Connector 23"/>
            <p:cNvCxnSpPr>
              <a:stCxn id="12" idx="3"/>
              <a:endCxn id="13" idx="1"/>
            </p:cNvCxnSpPr>
            <p:nvPr/>
          </p:nvCxnSpPr>
          <p:spPr>
            <a:xfrm flipV="1">
              <a:off x="7089427" y="3543300"/>
              <a:ext cx="457200" cy="723900"/>
            </a:xfrm>
            <a:prstGeom prst="straightConnector1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TextBox 45"/>
            <p:cNvSpPr txBox="1">
              <a:spLocks noChangeArrowheads="1"/>
            </p:cNvSpPr>
            <p:nvPr/>
          </p:nvSpPr>
          <p:spPr bwMode="auto">
            <a:xfrm>
              <a:off x="7165627" y="4038600"/>
              <a:ext cx="1749773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 err="1" smtClean="0"/>
                <a:t>push(dest</a:t>
              </a:r>
              <a:r>
                <a:rPr lang="en-US" sz="1200" dirty="0" smtClean="0"/>
                <a:t>, </a:t>
              </a:r>
              <a:r>
                <a:rPr lang="en-US" sz="1200" dirty="0" err="1" smtClean="0"/>
                <a:t>src</a:t>
              </a:r>
              <a:r>
                <a:rPr lang="en-US" sz="1200" dirty="0" smtClean="0"/>
                <a:t>, entries)</a:t>
              </a:r>
              <a:endParaRPr lang="en-US" sz="1200" dirty="0"/>
            </a:p>
          </p:txBody>
        </p:sp>
        <p:grpSp>
          <p:nvGrpSpPr>
            <p:cNvPr id="27" name="Group 44"/>
            <p:cNvGrpSpPr/>
            <p:nvPr/>
          </p:nvGrpSpPr>
          <p:grpSpPr>
            <a:xfrm>
              <a:off x="5128721" y="3392622"/>
              <a:ext cx="467370" cy="433986"/>
              <a:chOff x="3733800" y="5105400"/>
              <a:chExt cx="1066800" cy="990600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3733800" y="5638800"/>
                <a:ext cx="228600" cy="2286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572000" y="5105400"/>
                <a:ext cx="228600" cy="2286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4572000" y="5867400"/>
                <a:ext cx="228600" cy="2286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191000" y="5334000"/>
                <a:ext cx="228600" cy="2286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4572000" y="5486400"/>
                <a:ext cx="228600" cy="2286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Straight Connector 36"/>
              <p:cNvCxnSpPr>
                <a:stCxn id="30" idx="7"/>
                <a:endCxn id="33" idx="3"/>
              </p:cNvCxnSpPr>
              <p:nvPr/>
            </p:nvCxnSpPr>
            <p:spPr>
              <a:xfrm rot="5400000" flipH="1" flipV="1">
                <a:off x="4005122" y="5452922"/>
                <a:ext cx="143156" cy="29555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stCxn id="33" idx="7"/>
                <a:endCxn id="31" idx="2"/>
              </p:cNvCxnSpPr>
              <p:nvPr/>
            </p:nvCxnSpPr>
            <p:spPr>
              <a:xfrm rot="5400000" flipH="1" flipV="1">
                <a:off x="4405172" y="5200650"/>
                <a:ext cx="147778" cy="1858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33" idx="5"/>
                <a:endCxn id="34" idx="2"/>
              </p:cNvCxnSpPr>
              <p:nvPr/>
            </p:nvCxnSpPr>
            <p:spPr>
              <a:xfrm rot="16200000" flipH="1">
                <a:off x="4443272" y="5471972"/>
                <a:ext cx="71578" cy="1858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30" idx="5"/>
                <a:endCxn id="32" idx="2"/>
              </p:cNvCxnSpPr>
              <p:nvPr/>
            </p:nvCxnSpPr>
            <p:spPr>
              <a:xfrm rot="16200000" flipH="1">
                <a:off x="4176572" y="5586272"/>
                <a:ext cx="147778" cy="6430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Connector 50"/>
            <p:cNvCxnSpPr/>
            <p:nvPr/>
          </p:nvCxnSpPr>
          <p:spPr>
            <a:xfrm>
              <a:off x="5794027" y="3323037"/>
              <a:ext cx="1752600" cy="1588"/>
            </a:xfrm>
            <a:prstGeom prst="line">
              <a:avLst/>
            </a:prstGeom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5794027" y="3369473"/>
              <a:ext cx="1752600" cy="1588"/>
            </a:xfrm>
            <a:prstGeom prst="line">
              <a:avLst/>
            </a:prstGeom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5794027" y="3276600"/>
              <a:ext cx="1752600" cy="1588"/>
            </a:xfrm>
            <a:prstGeom prst="line">
              <a:avLst/>
            </a:prstGeom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45"/>
            <p:cNvSpPr txBox="1">
              <a:spLocks noChangeArrowheads="1"/>
            </p:cNvSpPr>
            <p:nvPr/>
          </p:nvSpPr>
          <p:spPr bwMode="auto">
            <a:xfrm>
              <a:off x="5938681" y="2895600"/>
              <a:ext cx="198894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 err="1" smtClean="0"/>
                <a:t>put(dest</a:t>
              </a:r>
              <a:r>
                <a:rPr lang="en-US" sz="1200" dirty="0" smtClean="0"/>
                <a:t>, </a:t>
              </a:r>
              <a:r>
                <a:rPr lang="en-US" sz="1200" dirty="0" err="1" smtClean="0"/>
                <a:t>src</a:t>
              </a:r>
              <a:r>
                <a:rPr lang="en-US" sz="1200" dirty="0" smtClean="0"/>
                <a:t>, stmt, barrier)</a:t>
              </a:r>
              <a:endParaRPr lang="en-US" sz="1200" dirty="0"/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5794027" y="3419078"/>
              <a:ext cx="1752600" cy="1588"/>
            </a:xfrm>
            <a:prstGeom prst="line">
              <a:avLst/>
            </a:prstGeom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4" name="Table 43"/>
          <p:cNvGraphicFramePr>
            <a:graphicFrameLocks noGrp="1"/>
          </p:cNvGraphicFramePr>
          <p:nvPr/>
        </p:nvGraphicFramePr>
        <p:xfrm>
          <a:off x="572356" y="4066873"/>
          <a:ext cx="1432198" cy="14097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716099"/>
                <a:gridCol w="716099"/>
              </a:tblGrid>
              <a:tr h="277018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rbel"/>
                          <a:cs typeface="Corbel"/>
                        </a:rPr>
                        <a:t>nation</a:t>
                      </a:r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277018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rbel"/>
                          <a:cs typeface="Corbel"/>
                        </a:rPr>
                        <a:t>US</a:t>
                      </a:r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277018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rbel"/>
                          <a:cs typeface="Corbel"/>
                        </a:rPr>
                        <a:t>UK</a:t>
                      </a:r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277018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rbel"/>
                          <a:cs typeface="Corbel"/>
                        </a:rPr>
                        <a:t>China</a:t>
                      </a:r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277018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rbel"/>
                          <a:cs typeface="Corbel"/>
                        </a:rPr>
                        <a:t>India</a:t>
                      </a:r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/>
        </p:nvGraphicFramePr>
        <p:xfrm>
          <a:off x="2743810" y="3984489"/>
          <a:ext cx="1436710" cy="2819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18355"/>
                <a:gridCol w="718355"/>
              </a:tblGrid>
              <a:tr h="262715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Corbel"/>
                          <a:cs typeface="Corbel"/>
                        </a:rPr>
                        <a:t>US</a:t>
                      </a:r>
                      <a:endParaRPr lang="en-US" sz="1200" b="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8" name="Table 47"/>
          <p:cNvGraphicFramePr>
            <a:graphicFrameLocks noGrp="1"/>
          </p:cNvGraphicFramePr>
          <p:nvPr/>
        </p:nvGraphicFramePr>
        <p:xfrm>
          <a:off x="2743810" y="4434857"/>
          <a:ext cx="1436710" cy="2819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18355"/>
                <a:gridCol w="718355"/>
              </a:tblGrid>
              <a:tr h="262715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Corbel"/>
                          <a:cs typeface="Corbel"/>
                        </a:rPr>
                        <a:t>UK</a:t>
                      </a:r>
                      <a:endParaRPr lang="en-US" sz="1200" b="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9" name="Table 48"/>
          <p:cNvGraphicFramePr>
            <a:graphicFrameLocks noGrp="1"/>
          </p:cNvGraphicFramePr>
          <p:nvPr/>
        </p:nvGraphicFramePr>
        <p:xfrm>
          <a:off x="2743810" y="4876229"/>
          <a:ext cx="1436710" cy="2819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18355"/>
                <a:gridCol w="718355"/>
              </a:tblGrid>
              <a:tr h="262715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Corbel"/>
                          <a:cs typeface="Corbel"/>
                        </a:rPr>
                        <a:t>China</a:t>
                      </a:r>
                      <a:endParaRPr lang="en-US" sz="1200" b="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0" name="Table 49"/>
          <p:cNvGraphicFramePr>
            <a:graphicFrameLocks noGrp="1"/>
          </p:cNvGraphicFramePr>
          <p:nvPr/>
        </p:nvGraphicFramePr>
        <p:xfrm>
          <a:off x="2743810" y="5312986"/>
          <a:ext cx="1436710" cy="2819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18355"/>
                <a:gridCol w="718355"/>
              </a:tblGrid>
              <a:tr h="262715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Corbel"/>
                          <a:cs typeface="Corbel"/>
                        </a:rPr>
                        <a:t>India</a:t>
                      </a:r>
                      <a:endParaRPr lang="en-US" sz="1200" b="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0" name="TextBox 59"/>
          <p:cNvSpPr txBox="1"/>
          <p:nvPr/>
        </p:nvSpPr>
        <p:spPr>
          <a:xfrm>
            <a:off x="4852004" y="2743200"/>
            <a:ext cx="3390672" cy="1379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4025" lvl="0" indent="-454025" defTabSz="914400" eaLnBrk="0" fontAlgn="base" hangingPunct="0">
              <a:spcBef>
                <a:spcPts val="500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Char char=""/>
            </a:pPr>
            <a:r>
              <a:rPr lang="en-US" sz="2400" dirty="0" smtClean="0">
                <a:solidFill>
                  <a:srgbClr val="262626"/>
                </a:solidFill>
                <a:latin typeface="Corbel"/>
                <a:cs typeface="Corbel"/>
              </a:rPr>
              <a:t>Message flow &amp; types</a:t>
            </a:r>
          </a:p>
          <a:p>
            <a:endParaRPr lang="en-US" dirty="0"/>
          </a:p>
        </p:txBody>
      </p:sp>
      <p:pic>
        <p:nvPicPr>
          <p:cNvPr id="61" name="Picture 60" descr="blade_serv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91" y="5694518"/>
            <a:ext cx="810409" cy="672639"/>
          </a:xfrm>
          <a:prstGeom prst="rect">
            <a:avLst/>
          </a:prstGeom>
        </p:spPr>
      </p:pic>
      <p:pic>
        <p:nvPicPr>
          <p:cNvPr id="64" name="Picture 63" descr="blade_serv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200" y="5898084"/>
            <a:ext cx="526285" cy="436816"/>
          </a:xfrm>
          <a:prstGeom prst="rect">
            <a:avLst/>
          </a:prstGeom>
        </p:spPr>
      </p:pic>
      <p:pic>
        <p:nvPicPr>
          <p:cNvPr id="65" name="Picture 64" descr="blade_serv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898084"/>
            <a:ext cx="526285" cy="436816"/>
          </a:xfrm>
          <a:prstGeom prst="rect">
            <a:avLst/>
          </a:prstGeom>
        </p:spPr>
      </p:pic>
      <p:pic>
        <p:nvPicPr>
          <p:cNvPr id="66" name="Picture 65" descr="blade_serv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0" y="5898084"/>
            <a:ext cx="526285" cy="436816"/>
          </a:xfrm>
          <a:prstGeom prst="rect">
            <a:avLst/>
          </a:prstGeom>
        </p:spPr>
      </p:pic>
      <p:pic>
        <p:nvPicPr>
          <p:cNvPr id="67" name="Picture 66" descr="blade_serv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5898084"/>
            <a:ext cx="526285" cy="436816"/>
          </a:xfrm>
          <a:prstGeom prst="rect">
            <a:avLst/>
          </a:prstGeom>
        </p:spPr>
      </p:pic>
      <p:cxnSp>
        <p:nvCxnSpPr>
          <p:cNvPr id="69" name="Elbow Connector 68"/>
          <p:cNvCxnSpPr>
            <a:endCxn id="65" idx="0"/>
          </p:cNvCxnSpPr>
          <p:nvPr/>
        </p:nvCxnSpPr>
        <p:spPr>
          <a:xfrm rot="5400000">
            <a:off x="1678889" y="4910532"/>
            <a:ext cx="1781606" cy="193498"/>
          </a:xfrm>
          <a:prstGeom prst="bentConnector3">
            <a:avLst>
              <a:gd name="adj1" fmla="val -25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Freeform 75"/>
          <p:cNvSpPr/>
          <p:nvPr/>
        </p:nvSpPr>
        <p:spPr>
          <a:xfrm>
            <a:off x="2560893" y="4566120"/>
            <a:ext cx="551737" cy="1363792"/>
          </a:xfrm>
          <a:custGeom>
            <a:avLst/>
            <a:gdLst>
              <a:gd name="connsiteX0" fmla="*/ 93691 w 562147"/>
              <a:gd name="connsiteY0" fmla="*/ 0 h 1363792"/>
              <a:gd name="connsiteX1" fmla="*/ 0 w 562147"/>
              <a:gd name="connsiteY1" fmla="*/ 0 h 1363792"/>
              <a:gd name="connsiteX2" fmla="*/ 20820 w 562147"/>
              <a:gd name="connsiteY2" fmla="*/ 1249275 h 1363792"/>
              <a:gd name="connsiteX3" fmla="*/ 562147 w 562147"/>
              <a:gd name="connsiteY3" fmla="*/ 1238864 h 1363792"/>
              <a:gd name="connsiteX4" fmla="*/ 551737 w 562147"/>
              <a:gd name="connsiteY4" fmla="*/ 1363792 h 1363792"/>
              <a:gd name="connsiteX0" fmla="*/ 93691 w 562147"/>
              <a:gd name="connsiteY0" fmla="*/ 0 h 1363792"/>
              <a:gd name="connsiteX1" fmla="*/ 0 w 562147"/>
              <a:gd name="connsiteY1" fmla="*/ 0 h 1363792"/>
              <a:gd name="connsiteX2" fmla="*/ 6277 w 562147"/>
              <a:gd name="connsiteY2" fmla="*/ 1218591 h 1363792"/>
              <a:gd name="connsiteX3" fmla="*/ 562147 w 562147"/>
              <a:gd name="connsiteY3" fmla="*/ 1238864 h 1363792"/>
              <a:gd name="connsiteX4" fmla="*/ 551737 w 562147"/>
              <a:gd name="connsiteY4" fmla="*/ 1363792 h 1363792"/>
              <a:gd name="connsiteX0" fmla="*/ 93691 w 551737"/>
              <a:gd name="connsiteY0" fmla="*/ 0 h 1363792"/>
              <a:gd name="connsiteX1" fmla="*/ 0 w 551737"/>
              <a:gd name="connsiteY1" fmla="*/ 0 h 1363792"/>
              <a:gd name="connsiteX2" fmla="*/ 6277 w 551737"/>
              <a:gd name="connsiteY2" fmla="*/ 1218591 h 1363792"/>
              <a:gd name="connsiteX3" fmla="*/ 550607 w 551737"/>
              <a:gd name="connsiteY3" fmla="*/ 1213464 h 1363792"/>
              <a:gd name="connsiteX4" fmla="*/ 551737 w 551737"/>
              <a:gd name="connsiteY4" fmla="*/ 1363792 h 1363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737" h="1363792">
                <a:moveTo>
                  <a:pt x="93691" y="0"/>
                </a:moveTo>
                <a:lnTo>
                  <a:pt x="0" y="0"/>
                </a:lnTo>
                <a:cubicBezTo>
                  <a:pt x="2092" y="406197"/>
                  <a:pt x="4185" y="812394"/>
                  <a:pt x="6277" y="1218591"/>
                </a:cubicBezTo>
                <a:lnTo>
                  <a:pt x="550607" y="1213464"/>
                </a:lnTo>
                <a:cubicBezTo>
                  <a:pt x="550984" y="1263573"/>
                  <a:pt x="551360" y="1313683"/>
                  <a:pt x="551737" y="1363792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hape 77"/>
          <p:cNvCxnSpPr>
            <a:stCxn id="58" idx="3"/>
            <a:endCxn id="67" idx="0"/>
          </p:cNvCxnSpPr>
          <p:nvPr/>
        </p:nvCxnSpPr>
        <p:spPr>
          <a:xfrm>
            <a:off x="4267200" y="5011171"/>
            <a:ext cx="186943" cy="886913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endCxn id="66" idx="0"/>
          </p:cNvCxnSpPr>
          <p:nvPr/>
        </p:nvCxnSpPr>
        <p:spPr>
          <a:xfrm rot="16200000" flipH="1">
            <a:off x="3678581" y="5782921"/>
            <a:ext cx="227531" cy="27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61" idx="0"/>
          </p:cNvCxnSpPr>
          <p:nvPr/>
        </p:nvCxnSpPr>
        <p:spPr>
          <a:xfrm rot="16200000" flipV="1">
            <a:off x="1115977" y="5615498"/>
            <a:ext cx="128978" cy="290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3" name="Picture 62" descr="m3stmt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3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158766" y="1905000"/>
            <a:ext cx="7070834" cy="68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 </a:t>
            </a:r>
            <a:r>
              <a:rPr lang="en-US" smtClean="0"/>
              <a:t>Processing Protocol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71600" y="4705290"/>
            <a:ext cx="2228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ourier New"/>
                <a:cs typeface="Courier New"/>
              </a:rPr>
              <a:t>N1: m1[Europe]</a:t>
            </a:r>
          </a:p>
          <a:p>
            <a:pPr>
              <a:tabLst>
                <a:tab pos="287338" algn="l"/>
              </a:tabLst>
            </a:pPr>
            <a:r>
              <a:rPr lang="en-US" sz="1400" b="1" dirty="0" smtClean="0">
                <a:latin typeface="Courier New"/>
                <a:cs typeface="Courier New"/>
              </a:rPr>
              <a:t>	m2[car parts,*]</a:t>
            </a:r>
          </a:p>
          <a:p>
            <a:endParaRPr lang="en-US" sz="1400" b="1" dirty="0" smtClean="0">
              <a:latin typeface="Courier New"/>
              <a:cs typeface="Courier New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4183558"/>
            <a:ext cx="2422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rbel"/>
                <a:cs typeface="Corbel"/>
              </a:rPr>
              <a:t>Map partitions in a cluster: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49819" y="3960812"/>
            <a:ext cx="8458200" cy="1588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936266" y="2133600"/>
            <a:ext cx="552193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ourier New"/>
                <a:cs typeface="Courier New"/>
              </a:rPr>
              <a:t>on insert </a:t>
            </a:r>
            <a:r>
              <a:rPr lang="en-US" sz="1400" b="1" dirty="0" err="1" smtClean="0">
                <a:latin typeface="Courier New"/>
                <a:cs typeface="Courier New"/>
              </a:rPr>
              <a:t>PART(pk,retailprice,desc</a:t>
            </a:r>
            <a:r>
              <a:rPr lang="en-US" sz="1400" b="1" dirty="0" smtClean="0">
                <a:latin typeface="Courier New"/>
                <a:cs typeface="Courier New"/>
              </a:rPr>
              <a:t>,…)</a:t>
            </a:r>
          </a:p>
          <a:p>
            <a:r>
              <a:rPr lang="en-US" sz="1400" b="1" dirty="0" smtClean="0">
                <a:latin typeface="Courier New"/>
                <a:cs typeface="Courier New"/>
              </a:rPr>
              <a:t>{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400" b="1" dirty="0" smtClean="0">
                <a:latin typeface="Courier New"/>
                <a:cs typeface="Courier New"/>
              </a:rPr>
              <a:t>	…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400" b="1" dirty="0" smtClean="0">
                <a:latin typeface="Courier New"/>
                <a:cs typeface="Courier New"/>
              </a:rPr>
              <a:t>	</a:t>
            </a:r>
            <a:r>
              <a:rPr lang="en-US" sz="1400" b="1" dirty="0" err="1" smtClean="0">
                <a:latin typeface="Courier New"/>
                <a:cs typeface="Courier New"/>
              </a:rPr>
              <a:t>foreach</a:t>
            </a:r>
            <a:r>
              <a:rPr lang="en-US" sz="1400" b="1" dirty="0" smtClean="0"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latin typeface="Courier New"/>
                <a:cs typeface="Courier New"/>
              </a:rPr>
              <a:t>nk</a:t>
            </a:r>
            <a:r>
              <a:rPr lang="en-US" sz="1400" b="1" dirty="0" smtClean="0">
                <a:latin typeface="Courier New"/>
                <a:cs typeface="Courier New"/>
              </a:rPr>
              <a:t> in m1: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400" b="1" dirty="0" smtClean="0">
                <a:latin typeface="Courier New"/>
                <a:cs typeface="Courier New"/>
              </a:rPr>
              <a:t>		m1[nk] += </a:t>
            </a:r>
            <a:r>
              <a:rPr lang="en-US" sz="1400" b="1" dirty="0" err="1" smtClean="0">
                <a:latin typeface="Courier New"/>
                <a:cs typeface="Courier New"/>
              </a:rPr>
              <a:t>retailprice</a:t>
            </a:r>
            <a:r>
              <a:rPr lang="en-US" sz="1400" b="1" dirty="0" smtClean="0">
                <a:latin typeface="Courier New"/>
                <a:cs typeface="Courier New"/>
              </a:rPr>
              <a:t> * m2[pk,nk] – m3[pk,nk];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400" b="1" dirty="0" smtClean="0">
                <a:latin typeface="Courier New"/>
                <a:cs typeface="Courier New"/>
              </a:rPr>
              <a:t>	…</a:t>
            </a:r>
          </a:p>
          <a:p>
            <a:r>
              <a:rPr lang="en-US" sz="1400" b="1" dirty="0" smtClean="0">
                <a:latin typeface="Courier New"/>
                <a:cs typeface="Courier New"/>
              </a:rPr>
              <a:t>}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7200" y="2133600"/>
            <a:ext cx="2257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rbel"/>
                <a:cs typeface="Corbel"/>
              </a:rPr>
              <a:t>DBToaster</a:t>
            </a:r>
            <a:r>
              <a:rPr lang="en-US" sz="1600" dirty="0" smtClean="0">
                <a:latin typeface="Corbel"/>
                <a:cs typeface="Corbel"/>
              </a:rPr>
              <a:t> code snippet:</a:t>
            </a:r>
          </a:p>
        </p:txBody>
      </p:sp>
      <p:cxnSp>
        <p:nvCxnSpPr>
          <p:cNvPr id="25" name="Straight Connector 24"/>
          <p:cNvCxnSpPr>
            <a:stCxn id="19" idx="4"/>
            <a:endCxn id="22" idx="0"/>
          </p:cNvCxnSpPr>
          <p:nvPr/>
        </p:nvCxnSpPr>
        <p:spPr>
          <a:xfrm rot="5400000">
            <a:off x="3630191" y="5532152"/>
            <a:ext cx="405525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9" idx="6"/>
            <a:endCxn id="21" idx="2"/>
          </p:cNvCxnSpPr>
          <p:nvPr/>
        </p:nvCxnSpPr>
        <p:spPr>
          <a:xfrm>
            <a:off x="4041863" y="5120480"/>
            <a:ext cx="112681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1" idx="4"/>
            <a:endCxn id="20" idx="0"/>
          </p:cNvCxnSpPr>
          <p:nvPr/>
        </p:nvCxnSpPr>
        <p:spPr>
          <a:xfrm rot="5400000">
            <a:off x="5174828" y="5532152"/>
            <a:ext cx="405525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6"/>
            <a:endCxn id="20" idx="2"/>
          </p:cNvCxnSpPr>
          <p:nvPr/>
        </p:nvCxnSpPr>
        <p:spPr>
          <a:xfrm>
            <a:off x="4041863" y="5943826"/>
            <a:ext cx="112681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9" idx="5"/>
            <a:endCxn id="20" idx="1"/>
          </p:cNvCxnSpPr>
          <p:nvPr/>
        </p:nvCxnSpPr>
        <p:spPr>
          <a:xfrm rot="16200000" flipH="1">
            <a:off x="4341321" y="4907556"/>
            <a:ext cx="527901" cy="124919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2" idx="7"/>
            <a:endCxn id="21" idx="3"/>
          </p:cNvCxnSpPr>
          <p:nvPr/>
        </p:nvCxnSpPr>
        <p:spPr>
          <a:xfrm rot="5400000" flipH="1" flipV="1">
            <a:off x="4341321" y="4907557"/>
            <a:ext cx="527901" cy="124919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3624042" y="4911569"/>
            <a:ext cx="417821" cy="41782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168679" y="5734915"/>
            <a:ext cx="417821" cy="41782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168679" y="4911569"/>
            <a:ext cx="417821" cy="41782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624042" y="5734915"/>
            <a:ext cx="417821" cy="41782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622215" y="493636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N1</a:t>
            </a:r>
            <a:endParaRPr lang="en-US">
              <a:latin typeface="Corbel"/>
              <a:cs typeface="Corbel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136061" y="4936363"/>
            <a:ext cx="46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N2</a:t>
            </a:r>
            <a:endParaRPr lang="en-US">
              <a:latin typeface="Corbel"/>
              <a:cs typeface="Corbe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603004" y="575938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N3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136061" y="575938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N4</a:t>
            </a:r>
            <a:endParaRPr lang="en-US">
              <a:latin typeface="Corbel"/>
              <a:cs typeface="Corbe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715000" y="470529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ourier New"/>
                <a:cs typeface="Courier New"/>
              </a:rPr>
              <a:t>N2: m1[Americas]</a:t>
            </a:r>
          </a:p>
          <a:p>
            <a:pPr>
              <a:tabLst>
                <a:tab pos="287338" algn="l"/>
              </a:tabLst>
            </a:pPr>
            <a:r>
              <a:rPr lang="en-US" sz="1400" b="1" dirty="0" smtClean="0">
                <a:latin typeface="Courier New"/>
                <a:cs typeface="Courier New"/>
              </a:rPr>
              <a:t>	m3[bike parts,*]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371600" y="5791200"/>
            <a:ext cx="2605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smtClean="0">
                <a:latin typeface="Courier New"/>
                <a:cs typeface="Courier New"/>
              </a:rPr>
              <a:t>N3</a:t>
            </a:r>
            <a:r>
              <a:rPr lang="en-US" sz="1400" b="1" dirty="0" smtClean="0">
                <a:latin typeface="Courier New"/>
                <a:cs typeface="Courier New"/>
              </a:rPr>
              <a:t>: m1[Asia]</a:t>
            </a:r>
          </a:p>
          <a:p>
            <a:pPr>
              <a:tabLst>
                <a:tab pos="287338" algn="l"/>
              </a:tabLst>
            </a:pPr>
            <a:r>
              <a:rPr lang="en-US" sz="1400" b="1" dirty="0" smtClean="0">
                <a:latin typeface="Courier New"/>
                <a:cs typeface="Courier New"/>
              </a:rPr>
              <a:t>	m2[bike parts,*]</a:t>
            </a:r>
          </a:p>
          <a:p>
            <a:endParaRPr lang="en-US" sz="1400" b="1" dirty="0" smtClean="0">
              <a:latin typeface="Courier New"/>
              <a:cs typeface="Courier New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730075" y="5715000"/>
            <a:ext cx="2611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87338" algn="l"/>
              </a:tabLst>
            </a:pPr>
            <a:r>
              <a:rPr lang="en-US" sz="1400" b="1" dirty="0" smtClean="0">
                <a:latin typeface="Courier New"/>
                <a:cs typeface="Courier New"/>
              </a:rPr>
              <a:t>N4: m1[Africa]</a:t>
            </a:r>
          </a:p>
          <a:p>
            <a:pPr>
              <a:tabLst>
                <a:tab pos="287338" algn="l"/>
              </a:tabLst>
            </a:pPr>
            <a:r>
              <a:rPr lang="en-US" sz="1400" b="1" dirty="0" smtClean="0">
                <a:latin typeface="Courier New"/>
                <a:cs typeface="Courier New"/>
              </a:rPr>
              <a:t>	m3[car parts,*]</a:t>
            </a:r>
          </a:p>
          <a:p>
            <a:endParaRPr lang="en-US" sz="1400" b="1" dirty="0" smtClean="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Straight Connector 91"/>
          <p:cNvCxnSpPr/>
          <p:nvPr/>
        </p:nvCxnSpPr>
        <p:spPr>
          <a:xfrm>
            <a:off x="838200" y="5332410"/>
            <a:ext cx="2922743" cy="1588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838200" y="5637210"/>
            <a:ext cx="2922743" cy="1588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838200" y="5942010"/>
            <a:ext cx="2922743" cy="1588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838200" y="6246810"/>
            <a:ext cx="2922743" cy="1588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 </a:t>
            </a:r>
            <a:r>
              <a:rPr lang="en-US" smtClean="0"/>
              <a:t>Processing Protocol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370543" y="2154187"/>
            <a:ext cx="1628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N1: m1[Europe]</a:t>
            </a:r>
          </a:p>
          <a:p>
            <a:pPr>
              <a:tabLst>
                <a:tab pos="2873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m2[car parts,*]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58360" y="1860040"/>
            <a:ext cx="1863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rbel"/>
                <a:cs typeface="Corbel"/>
              </a:rPr>
              <a:t>Map partitions in a cluster: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" y="4265612"/>
            <a:ext cx="3302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dirty="0" smtClean="0">
                <a:latin typeface="Corbel"/>
                <a:cs typeface="Corbel"/>
              </a:rPr>
              <a:t>Event:</a:t>
            </a:r>
            <a:r>
              <a:rPr lang="en-US" sz="1200" b="1" dirty="0" smtClean="0">
                <a:latin typeface="Corbel"/>
                <a:cs typeface="Corbel"/>
              </a:rPr>
              <a:t> </a:t>
            </a:r>
            <a:r>
              <a:rPr lang="en-US" sz="1200" b="1" dirty="0" smtClean="0">
                <a:latin typeface="Courier New"/>
                <a:cs typeface="Courier New"/>
              </a:rPr>
              <a:t>+PART(21,$500, ‘timing belt’)</a:t>
            </a:r>
            <a:endParaRPr lang="en-US" sz="1200" dirty="0" smtClean="0">
              <a:latin typeface="Corbel"/>
              <a:cs typeface="Corbel"/>
            </a:endParaRPr>
          </a:p>
          <a:p>
            <a:endParaRPr lang="en-US" sz="1200" dirty="0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2388182" y="2883518"/>
            <a:ext cx="1778748" cy="19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49819" y="3960812"/>
            <a:ext cx="8458200" cy="1588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0807" y="2286000"/>
            <a:ext cx="2438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on insert</a:t>
            </a:r>
          </a:p>
          <a:p>
            <a:r>
              <a:rPr lang="en-US" sz="1000" b="1" dirty="0" err="1" smtClean="0">
                <a:latin typeface="Courier New"/>
                <a:cs typeface="Courier New"/>
              </a:rPr>
              <a:t>PART(pk,retailprice,desc</a:t>
            </a:r>
            <a:r>
              <a:rPr lang="en-US" sz="1000" b="1" dirty="0" smtClean="0">
                <a:latin typeface="Courier New"/>
                <a:cs typeface="Courier New"/>
              </a:rPr>
              <a:t>,…)</a:t>
            </a:r>
          </a:p>
          <a:p>
            <a:r>
              <a:rPr lang="en-US" sz="1000" b="1" dirty="0" smtClean="0">
                <a:latin typeface="Courier New"/>
                <a:cs typeface="Courier New"/>
              </a:rPr>
              <a:t>{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…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</a:t>
            </a:r>
            <a:r>
              <a:rPr lang="en-US" sz="1000" b="1" dirty="0" err="1" smtClean="0">
                <a:latin typeface="Courier New"/>
                <a:cs typeface="Courier New"/>
              </a:rPr>
              <a:t>foreach</a:t>
            </a:r>
            <a:r>
              <a:rPr lang="en-US" sz="1000" b="1" dirty="0" smtClean="0">
                <a:latin typeface="Courier New"/>
                <a:cs typeface="Courier New"/>
              </a:rPr>
              <a:t> </a:t>
            </a:r>
            <a:r>
              <a:rPr lang="en-US" sz="1000" b="1" dirty="0" err="1" smtClean="0">
                <a:latin typeface="Courier New"/>
                <a:cs typeface="Courier New"/>
              </a:rPr>
              <a:t>nk</a:t>
            </a:r>
            <a:r>
              <a:rPr lang="en-US" sz="1000" b="1" dirty="0" smtClean="0">
                <a:latin typeface="Courier New"/>
                <a:cs typeface="Courier New"/>
              </a:rPr>
              <a:t> in m1: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	m1[nk] += </a:t>
            </a:r>
            <a:r>
              <a:rPr lang="en-US" sz="1000" b="1" dirty="0" err="1" smtClean="0">
                <a:latin typeface="Courier New"/>
                <a:cs typeface="Courier New"/>
              </a:rPr>
              <a:t>retailprice</a:t>
            </a:r>
            <a:r>
              <a:rPr lang="en-US" sz="1000" b="1" dirty="0" smtClean="0">
                <a:latin typeface="Courier New"/>
                <a:cs typeface="Courier New"/>
              </a:rPr>
              <a:t> *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		m2[pk,nk] – m3[pk,nk];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…</a:t>
            </a:r>
          </a:p>
          <a:p>
            <a:r>
              <a:rPr lang="en-US" sz="1000" b="1" dirty="0" smtClean="0">
                <a:latin typeface="Courier New"/>
                <a:cs typeface="Courier New"/>
              </a:rPr>
              <a:t>}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1473" y="1995100"/>
            <a:ext cx="1739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Corbel"/>
                <a:cs typeface="Corbel"/>
              </a:rPr>
              <a:t>DBToaster</a:t>
            </a:r>
            <a:r>
              <a:rPr lang="en-US" sz="1200" dirty="0" smtClean="0">
                <a:latin typeface="Corbel"/>
                <a:cs typeface="Corbel"/>
              </a:rPr>
              <a:t> code snippet:</a:t>
            </a:r>
          </a:p>
        </p:txBody>
      </p:sp>
      <p:cxnSp>
        <p:nvCxnSpPr>
          <p:cNvPr id="25" name="Straight Connector 24"/>
          <p:cNvCxnSpPr>
            <a:stCxn id="19" idx="4"/>
            <a:endCxn id="22" idx="0"/>
          </p:cNvCxnSpPr>
          <p:nvPr/>
        </p:nvCxnSpPr>
        <p:spPr>
          <a:xfrm rot="5400000">
            <a:off x="4925591" y="3208634"/>
            <a:ext cx="405525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9" idx="6"/>
            <a:endCxn id="21" idx="2"/>
          </p:cNvCxnSpPr>
          <p:nvPr/>
        </p:nvCxnSpPr>
        <p:spPr>
          <a:xfrm>
            <a:off x="5337263" y="2796962"/>
            <a:ext cx="112681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1" idx="4"/>
            <a:endCxn id="20" idx="0"/>
          </p:cNvCxnSpPr>
          <p:nvPr/>
        </p:nvCxnSpPr>
        <p:spPr>
          <a:xfrm rot="5400000">
            <a:off x="6470228" y="3208634"/>
            <a:ext cx="405525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6"/>
            <a:endCxn id="20" idx="2"/>
          </p:cNvCxnSpPr>
          <p:nvPr/>
        </p:nvCxnSpPr>
        <p:spPr>
          <a:xfrm>
            <a:off x="5337263" y="3620308"/>
            <a:ext cx="112681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9" idx="5"/>
            <a:endCxn id="20" idx="1"/>
          </p:cNvCxnSpPr>
          <p:nvPr/>
        </p:nvCxnSpPr>
        <p:spPr>
          <a:xfrm rot="16200000" flipH="1">
            <a:off x="5636721" y="2584038"/>
            <a:ext cx="527901" cy="124919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2" idx="7"/>
            <a:endCxn id="21" idx="3"/>
          </p:cNvCxnSpPr>
          <p:nvPr/>
        </p:nvCxnSpPr>
        <p:spPr>
          <a:xfrm rot="5400000" flipH="1" flipV="1">
            <a:off x="5636721" y="2584039"/>
            <a:ext cx="527901" cy="124919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4919442" y="2588051"/>
            <a:ext cx="417821" cy="41782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464079" y="3411397"/>
            <a:ext cx="417821" cy="41782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464079" y="2588051"/>
            <a:ext cx="417821" cy="41782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919442" y="3411397"/>
            <a:ext cx="417821" cy="41782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4917615" y="261284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N1</a:t>
            </a:r>
            <a:endParaRPr lang="en-US">
              <a:latin typeface="Corbel"/>
              <a:cs typeface="Corbel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431461" y="2612845"/>
            <a:ext cx="46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N2</a:t>
            </a:r>
            <a:endParaRPr lang="en-US">
              <a:latin typeface="Corbel"/>
              <a:cs typeface="Corbe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898404" y="343586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N3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431461" y="343586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N4</a:t>
            </a:r>
            <a:endParaRPr lang="en-US">
              <a:latin typeface="Corbel"/>
              <a:cs typeface="Corbe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75541" y="2154187"/>
            <a:ext cx="1696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N2: m1[Americas]</a:t>
            </a:r>
          </a:p>
          <a:p>
            <a:pPr>
              <a:tabLst>
                <a:tab pos="2873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m3[bike parts,*]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581400" y="3048000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N3: m1[Asia]</a:t>
            </a:r>
          </a:p>
          <a:p>
            <a:pPr>
              <a:tabLst>
                <a:tab pos="2873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m2[bike parts,*]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720676" y="3200400"/>
            <a:ext cx="1661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873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N4: m1[Africa]</a:t>
            </a:r>
          </a:p>
          <a:p>
            <a:pPr>
              <a:tabLst>
                <a:tab pos="2873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m3[car parts,*]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838200" y="5026022"/>
            <a:ext cx="2922743" cy="1588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278460" y="4658278"/>
            <a:ext cx="864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Switch</a:t>
            </a:r>
            <a:endParaRPr lang="en-US">
              <a:latin typeface="Corbel"/>
              <a:cs typeface="Corbel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71406" y="504086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N1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71406" y="5345668"/>
            <a:ext cx="46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N2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71406" y="5650468"/>
            <a:ext cx="44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N3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71406" y="595526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N4</a:t>
            </a:r>
            <a:endParaRPr lang="en-US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Straight Connector 91"/>
          <p:cNvCxnSpPr/>
          <p:nvPr/>
        </p:nvCxnSpPr>
        <p:spPr>
          <a:xfrm>
            <a:off x="838200" y="5332410"/>
            <a:ext cx="2922743" cy="1588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838200" y="5637210"/>
            <a:ext cx="2922743" cy="1588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838200" y="5942010"/>
            <a:ext cx="2922743" cy="1588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838200" y="6246810"/>
            <a:ext cx="2922743" cy="1588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 </a:t>
            </a:r>
            <a:r>
              <a:rPr lang="en-US" smtClean="0"/>
              <a:t>Processing Protocol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370543" y="2154187"/>
            <a:ext cx="1628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N1: m1[Europe]</a:t>
            </a:r>
          </a:p>
          <a:p>
            <a:pPr>
              <a:tabLst>
                <a:tab pos="2873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m2[car parts,*]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58360" y="1860040"/>
            <a:ext cx="1863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rbel"/>
                <a:cs typeface="Corbel"/>
              </a:rPr>
              <a:t>Map partitions in a cluster: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" y="4265612"/>
            <a:ext cx="3302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dirty="0" smtClean="0">
                <a:latin typeface="Corbel"/>
                <a:cs typeface="Corbel"/>
              </a:rPr>
              <a:t>Event:</a:t>
            </a:r>
            <a:r>
              <a:rPr lang="en-US" sz="1200" b="1" dirty="0" smtClean="0">
                <a:latin typeface="Corbel"/>
                <a:cs typeface="Corbel"/>
              </a:rPr>
              <a:t> </a:t>
            </a:r>
            <a:r>
              <a:rPr lang="en-US" sz="1200" b="1" dirty="0" smtClean="0">
                <a:latin typeface="Courier New"/>
                <a:cs typeface="Courier New"/>
              </a:rPr>
              <a:t>+PART(21,$500, ‘timing belt’)</a:t>
            </a:r>
            <a:endParaRPr lang="en-US" sz="1200" dirty="0" smtClean="0">
              <a:latin typeface="Corbel"/>
              <a:cs typeface="Corbel"/>
            </a:endParaRPr>
          </a:p>
          <a:p>
            <a:endParaRPr lang="en-US" sz="1200" dirty="0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2388182" y="2883518"/>
            <a:ext cx="1778748" cy="19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49819" y="3960812"/>
            <a:ext cx="8458200" cy="1588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0807" y="2286000"/>
            <a:ext cx="2438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on insert</a:t>
            </a:r>
          </a:p>
          <a:p>
            <a:r>
              <a:rPr lang="en-US" sz="1000" b="1" dirty="0" err="1" smtClean="0">
                <a:latin typeface="Courier New"/>
                <a:cs typeface="Courier New"/>
              </a:rPr>
              <a:t>PART(pk,retailprice,desc</a:t>
            </a:r>
            <a:r>
              <a:rPr lang="en-US" sz="1000" b="1" dirty="0" smtClean="0">
                <a:latin typeface="Courier New"/>
                <a:cs typeface="Courier New"/>
              </a:rPr>
              <a:t>,…)</a:t>
            </a:r>
          </a:p>
          <a:p>
            <a:r>
              <a:rPr lang="en-US" sz="1000" b="1" dirty="0" smtClean="0">
                <a:latin typeface="Courier New"/>
                <a:cs typeface="Courier New"/>
              </a:rPr>
              <a:t>{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…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</a:t>
            </a:r>
            <a:r>
              <a:rPr lang="en-US" sz="1000" b="1" dirty="0" err="1" smtClean="0">
                <a:latin typeface="Courier New"/>
                <a:cs typeface="Courier New"/>
              </a:rPr>
              <a:t>foreach</a:t>
            </a:r>
            <a:r>
              <a:rPr lang="en-US" sz="1000" b="1" dirty="0" smtClean="0">
                <a:latin typeface="Courier New"/>
                <a:cs typeface="Courier New"/>
              </a:rPr>
              <a:t> </a:t>
            </a:r>
            <a:r>
              <a:rPr lang="en-US" sz="1000" b="1" dirty="0" err="1" smtClean="0">
                <a:latin typeface="Courier New"/>
                <a:cs typeface="Courier New"/>
              </a:rPr>
              <a:t>nk</a:t>
            </a:r>
            <a:r>
              <a:rPr lang="en-US" sz="1000" b="1" dirty="0" smtClean="0">
                <a:latin typeface="Courier New"/>
                <a:cs typeface="Courier New"/>
              </a:rPr>
              <a:t> in m1: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	m1[nk] += </a:t>
            </a:r>
            <a:r>
              <a:rPr lang="en-US" sz="1000" b="1" dirty="0" err="1" smtClean="0">
                <a:latin typeface="Courier New"/>
                <a:cs typeface="Courier New"/>
              </a:rPr>
              <a:t>retailprice</a:t>
            </a:r>
            <a:r>
              <a:rPr lang="en-US" sz="1000" b="1" dirty="0" smtClean="0">
                <a:latin typeface="Courier New"/>
                <a:cs typeface="Courier New"/>
              </a:rPr>
              <a:t> *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		m2[pk,nk] – m3[pk,nk];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…</a:t>
            </a:r>
          </a:p>
          <a:p>
            <a:r>
              <a:rPr lang="en-US" sz="1000" b="1" dirty="0" smtClean="0">
                <a:latin typeface="Courier New"/>
                <a:cs typeface="Courier New"/>
              </a:rPr>
              <a:t>}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1473" y="1995100"/>
            <a:ext cx="1739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Corbel"/>
                <a:cs typeface="Corbel"/>
              </a:rPr>
              <a:t>DBToaster</a:t>
            </a:r>
            <a:r>
              <a:rPr lang="en-US" sz="1200" dirty="0" smtClean="0">
                <a:latin typeface="Corbel"/>
                <a:cs typeface="Corbel"/>
              </a:rPr>
              <a:t> code snippet:</a:t>
            </a:r>
          </a:p>
        </p:txBody>
      </p:sp>
      <p:cxnSp>
        <p:nvCxnSpPr>
          <p:cNvPr id="25" name="Straight Connector 24"/>
          <p:cNvCxnSpPr>
            <a:stCxn id="19" idx="4"/>
            <a:endCxn id="22" idx="0"/>
          </p:cNvCxnSpPr>
          <p:nvPr/>
        </p:nvCxnSpPr>
        <p:spPr>
          <a:xfrm rot="5400000">
            <a:off x="4925591" y="3208634"/>
            <a:ext cx="405525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9" idx="6"/>
            <a:endCxn id="21" idx="2"/>
          </p:cNvCxnSpPr>
          <p:nvPr/>
        </p:nvCxnSpPr>
        <p:spPr>
          <a:xfrm>
            <a:off x="5337263" y="2796962"/>
            <a:ext cx="112681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1" idx="4"/>
            <a:endCxn id="20" idx="0"/>
          </p:cNvCxnSpPr>
          <p:nvPr/>
        </p:nvCxnSpPr>
        <p:spPr>
          <a:xfrm rot="5400000">
            <a:off x="6470228" y="3208634"/>
            <a:ext cx="405525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6"/>
            <a:endCxn id="20" idx="2"/>
          </p:cNvCxnSpPr>
          <p:nvPr/>
        </p:nvCxnSpPr>
        <p:spPr>
          <a:xfrm>
            <a:off x="5337263" y="3620308"/>
            <a:ext cx="112681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9" idx="5"/>
            <a:endCxn id="20" idx="1"/>
          </p:cNvCxnSpPr>
          <p:nvPr/>
        </p:nvCxnSpPr>
        <p:spPr>
          <a:xfrm rot="16200000" flipH="1">
            <a:off x="5636721" y="2584038"/>
            <a:ext cx="527901" cy="124919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2" idx="7"/>
            <a:endCxn id="21" idx="3"/>
          </p:cNvCxnSpPr>
          <p:nvPr/>
        </p:nvCxnSpPr>
        <p:spPr>
          <a:xfrm rot="5400000" flipH="1" flipV="1">
            <a:off x="5636721" y="2584039"/>
            <a:ext cx="527901" cy="124919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4919442" y="2588051"/>
            <a:ext cx="417821" cy="41782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464079" y="3411397"/>
            <a:ext cx="417821" cy="41782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464079" y="2588051"/>
            <a:ext cx="417821" cy="41782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919442" y="3411397"/>
            <a:ext cx="417821" cy="41782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4917615" y="261284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N1</a:t>
            </a:r>
            <a:endParaRPr lang="en-US">
              <a:latin typeface="Corbel"/>
              <a:cs typeface="Corbel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431461" y="2612845"/>
            <a:ext cx="46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N2</a:t>
            </a:r>
            <a:endParaRPr lang="en-US">
              <a:latin typeface="Corbel"/>
              <a:cs typeface="Corbe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898404" y="343586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N3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431461" y="343586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N4</a:t>
            </a:r>
            <a:endParaRPr lang="en-US">
              <a:latin typeface="Corbel"/>
              <a:cs typeface="Corbe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75541" y="2154187"/>
            <a:ext cx="1696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N2: m1[Americas]</a:t>
            </a:r>
          </a:p>
          <a:p>
            <a:pPr>
              <a:tabLst>
                <a:tab pos="2873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m3[bike parts,*]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581400" y="3048000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N3: m1[Asia]</a:t>
            </a:r>
          </a:p>
          <a:p>
            <a:pPr>
              <a:tabLst>
                <a:tab pos="2873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m2[bike parts,*]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720676" y="3200400"/>
            <a:ext cx="1661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873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N4: m1[Africa]</a:t>
            </a:r>
          </a:p>
          <a:p>
            <a:pPr>
              <a:tabLst>
                <a:tab pos="2873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m3[car parts,*]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838200" y="5026022"/>
            <a:ext cx="2922743" cy="1588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278460" y="4658278"/>
            <a:ext cx="864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Switch</a:t>
            </a:r>
            <a:endParaRPr lang="en-US">
              <a:latin typeface="Corbel"/>
              <a:cs typeface="Corbel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71406" y="504086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N1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71406" y="5345668"/>
            <a:ext cx="46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N2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71406" y="5650468"/>
            <a:ext cx="44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N3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71406" y="595526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N4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4534135" y="4617657"/>
            <a:ext cx="21832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FETCH(N1,m2[21,*]=&gt;</a:t>
            </a:r>
          </a:p>
          <a:p>
            <a:pPr>
              <a:tabLst>
                <a:tab pos="457200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{N1,N2,N3,N4})</a:t>
            </a:r>
          </a:p>
          <a:p>
            <a:r>
              <a:rPr lang="en-US" sz="1000" b="1" dirty="0" smtClean="0">
                <a:latin typeface="Courier New"/>
                <a:cs typeface="Courier New"/>
              </a:rPr>
              <a:t>FETCH(N4,m3[21,*]=&gt;</a:t>
            </a:r>
          </a:p>
          <a:p>
            <a:pPr>
              <a:tabLst>
                <a:tab pos="457200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{N1,N2,N3,N4})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  <a:p>
            <a:r>
              <a:rPr lang="en-US" sz="1000" b="1" dirty="0" smtClean="0">
                <a:latin typeface="Courier New"/>
                <a:cs typeface="Courier New"/>
              </a:rPr>
              <a:t>PUT({N1,N2,N3,N4},</a:t>
            </a:r>
          </a:p>
          <a:p>
            <a:pPr marL="347663"/>
            <a:r>
              <a:rPr lang="en-US" sz="1000" b="1" dirty="0" smtClean="0">
                <a:latin typeface="Courier New"/>
                <a:cs typeface="Courier New"/>
              </a:rPr>
              <a:t>m1[x]+=</a:t>
            </a:r>
          </a:p>
          <a:p>
            <a:pPr marL="347663">
              <a:tabLst>
                <a:tab pos="5159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m2[21,x]*m3[21,x],</a:t>
            </a:r>
          </a:p>
          <a:p>
            <a:pPr marL="347663"/>
            <a:r>
              <a:rPr lang="en-US" sz="1000" b="1" dirty="0" smtClean="0">
                <a:latin typeface="Courier New"/>
                <a:cs typeface="Courier New"/>
              </a:rPr>
              <a:t>{N1,N4})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</p:txBody>
      </p:sp>
      <p:cxnSp>
        <p:nvCxnSpPr>
          <p:cNvPr id="106" name="Straight Connector 105"/>
          <p:cNvCxnSpPr/>
          <p:nvPr/>
        </p:nvCxnSpPr>
        <p:spPr>
          <a:xfrm rot="5400000">
            <a:off x="3621946" y="5155088"/>
            <a:ext cx="1778748" cy="19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4562528" y="4267200"/>
            <a:ext cx="1313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rbel"/>
                <a:cs typeface="Corbel"/>
              </a:rPr>
              <a:t>Switch messages: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1642043" y="6324600"/>
            <a:ext cx="72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1"/>
                </a:solidFill>
                <a:latin typeface="Corbel"/>
                <a:cs typeface="Corbel"/>
              </a:rPr>
              <a:t>Fetch</a:t>
            </a:r>
            <a:endParaRPr lang="en-US" dirty="0">
              <a:solidFill>
                <a:schemeClr val="accent1"/>
              </a:solidFill>
              <a:latin typeface="Corbel"/>
              <a:cs typeface="Corbel"/>
            </a:endParaRPr>
          </a:p>
        </p:txBody>
      </p:sp>
      <p:sp>
        <p:nvSpPr>
          <p:cNvPr id="123" name="Rounded Rectangle 122"/>
          <p:cNvSpPr/>
          <p:nvPr/>
        </p:nvSpPr>
        <p:spPr>
          <a:xfrm>
            <a:off x="5069866" y="4617657"/>
            <a:ext cx="160051" cy="245402"/>
          </a:xfrm>
          <a:prstGeom prst="roundRect">
            <a:avLst/>
          </a:prstGeom>
          <a:noFill/>
          <a:ln w="444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ounded Rectangle 123"/>
          <p:cNvSpPr/>
          <p:nvPr/>
        </p:nvSpPr>
        <p:spPr>
          <a:xfrm>
            <a:off x="5067300" y="4953000"/>
            <a:ext cx="160051" cy="245402"/>
          </a:xfrm>
          <a:prstGeom prst="roundRect">
            <a:avLst/>
          </a:prstGeom>
          <a:noFill/>
          <a:ln w="444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1447800" y="5026022"/>
            <a:ext cx="656726" cy="3063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1447800" y="5026022"/>
            <a:ext cx="656726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rot="16200000" flipH="1">
            <a:off x="1320552" y="5156448"/>
            <a:ext cx="911222" cy="6567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rot="16200000" flipH="1">
            <a:off x="1164975" y="5308847"/>
            <a:ext cx="1222376" cy="6567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/>
      <p:bldP spid="124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Straight Connector 91"/>
          <p:cNvCxnSpPr/>
          <p:nvPr/>
        </p:nvCxnSpPr>
        <p:spPr>
          <a:xfrm>
            <a:off x="838200" y="5332410"/>
            <a:ext cx="2922743" cy="1588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838200" y="5637210"/>
            <a:ext cx="2922743" cy="1588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838200" y="5942010"/>
            <a:ext cx="2922743" cy="1588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838200" y="6246810"/>
            <a:ext cx="2922743" cy="1588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 </a:t>
            </a:r>
            <a:r>
              <a:rPr lang="en-US" smtClean="0"/>
              <a:t>Processing Protocol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370543" y="2154187"/>
            <a:ext cx="1628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N1: m1[Europe]</a:t>
            </a:r>
          </a:p>
          <a:p>
            <a:pPr>
              <a:tabLst>
                <a:tab pos="2873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m2[car parts,*]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58360" y="1860040"/>
            <a:ext cx="1863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rbel"/>
                <a:cs typeface="Corbel"/>
              </a:rPr>
              <a:t>Map partitions in a cluster: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" y="4265612"/>
            <a:ext cx="3302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dirty="0" smtClean="0">
                <a:latin typeface="Corbel"/>
                <a:cs typeface="Corbel"/>
              </a:rPr>
              <a:t>Event:</a:t>
            </a:r>
            <a:r>
              <a:rPr lang="en-US" sz="1200" b="1" dirty="0" smtClean="0">
                <a:latin typeface="Corbel"/>
                <a:cs typeface="Corbel"/>
              </a:rPr>
              <a:t> </a:t>
            </a:r>
            <a:r>
              <a:rPr lang="en-US" sz="1200" b="1" dirty="0" smtClean="0">
                <a:latin typeface="Courier New"/>
                <a:cs typeface="Courier New"/>
              </a:rPr>
              <a:t>+PART(21,$500, ‘timing belt’)</a:t>
            </a:r>
            <a:endParaRPr lang="en-US" sz="1200" dirty="0" smtClean="0">
              <a:latin typeface="Corbel"/>
              <a:cs typeface="Corbel"/>
            </a:endParaRPr>
          </a:p>
          <a:p>
            <a:endParaRPr lang="en-US" sz="1200" dirty="0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2388182" y="2883518"/>
            <a:ext cx="1778748" cy="19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49819" y="3960812"/>
            <a:ext cx="8458200" cy="1588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0807" y="2286000"/>
            <a:ext cx="2438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on insert</a:t>
            </a:r>
          </a:p>
          <a:p>
            <a:r>
              <a:rPr lang="en-US" sz="1000" b="1" dirty="0" err="1" smtClean="0">
                <a:latin typeface="Courier New"/>
                <a:cs typeface="Courier New"/>
              </a:rPr>
              <a:t>PART(pk,retailprice,desc</a:t>
            </a:r>
            <a:r>
              <a:rPr lang="en-US" sz="1000" b="1" dirty="0" smtClean="0">
                <a:latin typeface="Courier New"/>
                <a:cs typeface="Courier New"/>
              </a:rPr>
              <a:t>,…)</a:t>
            </a:r>
          </a:p>
          <a:p>
            <a:r>
              <a:rPr lang="en-US" sz="1000" b="1" dirty="0" smtClean="0">
                <a:latin typeface="Courier New"/>
                <a:cs typeface="Courier New"/>
              </a:rPr>
              <a:t>{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…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</a:t>
            </a:r>
            <a:r>
              <a:rPr lang="en-US" sz="1000" b="1" dirty="0" err="1" smtClean="0">
                <a:latin typeface="Courier New"/>
                <a:cs typeface="Courier New"/>
              </a:rPr>
              <a:t>foreach</a:t>
            </a:r>
            <a:r>
              <a:rPr lang="en-US" sz="1000" b="1" dirty="0" smtClean="0">
                <a:latin typeface="Courier New"/>
                <a:cs typeface="Courier New"/>
              </a:rPr>
              <a:t> </a:t>
            </a:r>
            <a:r>
              <a:rPr lang="en-US" sz="1000" b="1" dirty="0" err="1" smtClean="0">
                <a:latin typeface="Courier New"/>
                <a:cs typeface="Courier New"/>
              </a:rPr>
              <a:t>nk</a:t>
            </a:r>
            <a:r>
              <a:rPr lang="en-US" sz="1000" b="1" dirty="0" smtClean="0">
                <a:latin typeface="Courier New"/>
                <a:cs typeface="Courier New"/>
              </a:rPr>
              <a:t> in m1: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	m1[nk] += </a:t>
            </a:r>
            <a:r>
              <a:rPr lang="en-US" sz="1000" b="1" dirty="0" err="1" smtClean="0">
                <a:latin typeface="Courier New"/>
                <a:cs typeface="Courier New"/>
              </a:rPr>
              <a:t>retailprice</a:t>
            </a:r>
            <a:r>
              <a:rPr lang="en-US" sz="1000" b="1" dirty="0" smtClean="0">
                <a:latin typeface="Courier New"/>
                <a:cs typeface="Courier New"/>
              </a:rPr>
              <a:t> *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		m2[pk,nk] – m3[pk,nk];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…</a:t>
            </a:r>
          </a:p>
          <a:p>
            <a:r>
              <a:rPr lang="en-US" sz="1000" b="1" dirty="0" smtClean="0">
                <a:latin typeface="Courier New"/>
                <a:cs typeface="Courier New"/>
              </a:rPr>
              <a:t>}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1473" y="1995100"/>
            <a:ext cx="1739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Corbel"/>
                <a:cs typeface="Corbel"/>
              </a:rPr>
              <a:t>DBToaster</a:t>
            </a:r>
            <a:r>
              <a:rPr lang="en-US" sz="1200" dirty="0" smtClean="0">
                <a:latin typeface="Corbel"/>
                <a:cs typeface="Corbel"/>
              </a:rPr>
              <a:t> code snippet:</a:t>
            </a:r>
          </a:p>
        </p:txBody>
      </p:sp>
      <p:cxnSp>
        <p:nvCxnSpPr>
          <p:cNvPr id="25" name="Straight Connector 24"/>
          <p:cNvCxnSpPr>
            <a:stCxn id="19" idx="4"/>
            <a:endCxn id="22" idx="0"/>
          </p:cNvCxnSpPr>
          <p:nvPr/>
        </p:nvCxnSpPr>
        <p:spPr>
          <a:xfrm rot="5400000">
            <a:off x="4925591" y="3208634"/>
            <a:ext cx="405525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9" idx="6"/>
            <a:endCxn id="21" idx="2"/>
          </p:cNvCxnSpPr>
          <p:nvPr/>
        </p:nvCxnSpPr>
        <p:spPr>
          <a:xfrm>
            <a:off x="5337263" y="2796962"/>
            <a:ext cx="112681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1" idx="4"/>
            <a:endCxn id="20" idx="0"/>
          </p:cNvCxnSpPr>
          <p:nvPr/>
        </p:nvCxnSpPr>
        <p:spPr>
          <a:xfrm rot="5400000">
            <a:off x="6470228" y="3208634"/>
            <a:ext cx="405525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6"/>
            <a:endCxn id="20" idx="2"/>
          </p:cNvCxnSpPr>
          <p:nvPr/>
        </p:nvCxnSpPr>
        <p:spPr>
          <a:xfrm>
            <a:off x="5337263" y="3620308"/>
            <a:ext cx="112681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9" idx="5"/>
            <a:endCxn id="20" idx="1"/>
          </p:cNvCxnSpPr>
          <p:nvPr/>
        </p:nvCxnSpPr>
        <p:spPr>
          <a:xfrm rot="16200000" flipH="1">
            <a:off x="5636721" y="2584038"/>
            <a:ext cx="527901" cy="124919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2" idx="7"/>
            <a:endCxn id="21" idx="3"/>
          </p:cNvCxnSpPr>
          <p:nvPr/>
        </p:nvCxnSpPr>
        <p:spPr>
          <a:xfrm rot="5400000" flipH="1" flipV="1">
            <a:off x="5636721" y="2584039"/>
            <a:ext cx="527901" cy="124919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4919442" y="2588051"/>
            <a:ext cx="417821" cy="41782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464079" y="3411397"/>
            <a:ext cx="417821" cy="41782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464079" y="2588051"/>
            <a:ext cx="417821" cy="41782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919442" y="3411397"/>
            <a:ext cx="417821" cy="41782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4917615" y="261284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N1</a:t>
            </a:r>
            <a:endParaRPr lang="en-US">
              <a:latin typeface="Corbel"/>
              <a:cs typeface="Corbel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431461" y="2612845"/>
            <a:ext cx="46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N2</a:t>
            </a:r>
            <a:endParaRPr lang="en-US">
              <a:latin typeface="Corbel"/>
              <a:cs typeface="Corbe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898404" y="343586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N3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431461" y="343586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N4</a:t>
            </a:r>
            <a:endParaRPr lang="en-US">
              <a:latin typeface="Corbel"/>
              <a:cs typeface="Corbe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75541" y="2154187"/>
            <a:ext cx="1696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N2: m1[Americas]</a:t>
            </a:r>
          </a:p>
          <a:p>
            <a:pPr>
              <a:tabLst>
                <a:tab pos="2873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m3[bike parts,*]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581400" y="3048000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N3: m1[Asia]</a:t>
            </a:r>
          </a:p>
          <a:p>
            <a:pPr>
              <a:tabLst>
                <a:tab pos="2873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m2[bike parts,*]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720676" y="3200400"/>
            <a:ext cx="1661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873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N4: m1[Africa]</a:t>
            </a:r>
          </a:p>
          <a:p>
            <a:pPr>
              <a:tabLst>
                <a:tab pos="2873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m3[car parts,*]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838200" y="5026022"/>
            <a:ext cx="2922743" cy="1588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278460" y="4658278"/>
            <a:ext cx="864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Switch</a:t>
            </a:r>
            <a:endParaRPr lang="en-US">
              <a:latin typeface="Corbel"/>
              <a:cs typeface="Corbel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71406" y="504086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N1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71406" y="5345668"/>
            <a:ext cx="46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N2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71406" y="5650468"/>
            <a:ext cx="44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N3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71406" y="595526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N4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4534135" y="4617657"/>
            <a:ext cx="21832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FETCH(N1,m2[21,*]=&gt;</a:t>
            </a:r>
          </a:p>
          <a:p>
            <a:pPr>
              <a:tabLst>
                <a:tab pos="457200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{N1,N2,N3,N4})</a:t>
            </a:r>
          </a:p>
          <a:p>
            <a:r>
              <a:rPr lang="en-US" sz="1000" b="1" dirty="0" smtClean="0">
                <a:latin typeface="Courier New"/>
                <a:cs typeface="Courier New"/>
              </a:rPr>
              <a:t>FETCH(N4,m3[21,*]=&gt;</a:t>
            </a:r>
          </a:p>
          <a:p>
            <a:pPr>
              <a:tabLst>
                <a:tab pos="457200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{N1,N2,N3,N4})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  <a:p>
            <a:r>
              <a:rPr lang="en-US" sz="1000" b="1" dirty="0" smtClean="0">
                <a:latin typeface="Courier New"/>
                <a:cs typeface="Courier New"/>
              </a:rPr>
              <a:t>PUT({N1,N2,N3,N4},</a:t>
            </a:r>
          </a:p>
          <a:p>
            <a:pPr marL="347663"/>
            <a:r>
              <a:rPr lang="en-US" sz="1000" b="1" dirty="0" smtClean="0">
                <a:latin typeface="Courier New"/>
                <a:cs typeface="Courier New"/>
              </a:rPr>
              <a:t>m1[x]+=</a:t>
            </a:r>
          </a:p>
          <a:p>
            <a:pPr marL="347663">
              <a:tabLst>
                <a:tab pos="5159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m2[21,x]*m3[21,x],</a:t>
            </a:r>
          </a:p>
          <a:p>
            <a:pPr marL="347663"/>
            <a:r>
              <a:rPr lang="en-US" sz="1000" b="1" dirty="0" smtClean="0">
                <a:latin typeface="Courier New"/>
                <a:cs typeface="Courier New"/>
              </a:rPr>
              <a:t>{N1,N4})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</p:txBody>
      </p:sp>
      <p:cxnSp>
        <p:nvCxnSpPr>
          <p:cNvPr id="106" name="Straight Connector 105"/>
          <p:cNvCxnSpPr/>
          <p:nvPr/>
        </p:nvCxnSpPr>
        <p:spPr>
          <a:xfrm rot="5400000">
            <a:off x="3621946" y="5155088"/>
            <a:ext cx="1778748" cy="19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4562528" y="4267200"/>
            <a:ext cx="1313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rbel"/>
                <a:cs typeface="Corbel"/>
              </a:rPr>
              <a:t>Switch messages: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1794443" y="6324600"/>
            <a:ext cx="72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1"/>
                </a:solidFill>
                <a:latin typeface="Corbel"/>
                <a:cs typeface="Corbel"/>
              </a:rPr>
              <a:t>Fetch</a:t>
            </a:r>
            <a:endParaRPr lang="en-US" dirty="0">
              <a:solidFill>
                <a:schemeClr val="accent1"/>
              </a:solidFill>
              <a:latin typeface="Corbel"/>
              <a:cs typeface="Corbel"/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1447800" y="5026022"/>
            <a:ext cx="656726" cy="3063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1447800" y="5026022"/>
            <a:ext cx="656726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rot="16200000" flipH="1">
            <a:off x="1320552" y="5156448"/>
            <a:ext cx="911222" cy="6567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rot="16200000" flipH="1">
            <a:off x="1164975" y="5308847"/>
            <a:ext cx="1222376" cy="6567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5303355" y="4627217"/>
            <a:ext cx="626993" cy="220870"/>
          </a:xfrm>
          <a:prstGeom prst="roundRect">
            <a:avLst/>
          </a:prstGeom>
          <a:noFill/>
          <a:ln w="444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>
            <a:off x="5289275" y="4947478"/>
            <a:ext cx="626993" cy="220870"/>
          </a:xfrm>
          <a:prstGeom prst="roundRect">
            <a:avLst/>
          </a:prstGeom>
          <a:noFill/>
          <a:ln w="444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4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Straight Connector 91"/>
          <p:cNvCxnSpPr/>
          <p:nvPr/>
        </p:nvCxnSpPr>
        <p:spPr>
          <a:xfrm>
            <a:off x="838200" y="5332410"/>
            <a:ext cx="2922743" cy="1588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838200" y="5637210"/>
            <a:ext cx="2922743" cy="1588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838200" y="5942010"/>
            <a:ext cx="2922743" cy="1588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838200" y="6246810"/>
            <a:ext cx="2922743" cy="1588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 </a:t>
            </a:r>
            <a:r>
              <a:rPr lang="en-US" smtClean="0"/>
              <a:t>Processing Protocol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370543" y="2154187"/>
            <a:ext cx="1628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N1: m1[Europe]</a:t>
            </a:r>
          </a:p>
          <a:p>
            <a:pPr>
              <a:tabLst>
                <a:tab pos="2873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m2[car parts,*]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58360" y="1860040"/>
            <a:ext cx="1863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rbel"/>
                <a:cs typeface="Corbel"/>
              </a:rPr>
              <a:t>Map partitions in a cluster: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" y="4265612"/>
            <a:ext cx="3302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dirty="0" smtClean="0">
                <a:latin typeface="Corbel"/>
                <a:cs typeface="Corbel"/>
              </a:rPr>
              <a:t>Event:</a:t>
            </a:r>
            <a:r>
              <a:rPr lang="en-US" sz="1200" b="1" dirty="0" smtClean="0">
                <a:latin typeface="Corbel"/>
                <a:cs typeface="Corbel"/>
              </a:rPr>
              <a:t> </a:t>
            </a:r>
            <a:r>
              <a:rPr lang="en-US" sz="1200" b="1" dirty="0" smtClean="0">
                <a:latin typeface="Courier New"/>
                <a:cs typeface="Courier New"/>
              </a:rPr>
              <a:t>+PART(21,$500, ‘timing belt’)</a:t>
            </a:r>
            <a:endParaRPr lang="en-US" sz="1200" dirty="0" smtClean="0">
              <a:latin typeface="Corbel"/>
              <a:cs typeface="Corbel"/>
            </a:endParaRPr>
          </a:p>
          <a:p>
            <a:endParaRPr lang="en-US" sz="1200" dirty="0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2388182" y="2883518"/>
            <a:ext cx="1778748" cy="19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49819" y="3960812"/>
            <a:ext cx="8458200" cy="1588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0807" y="2286000"/>
            <a:ext cx="2438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on insert</a:t>
            </a:r>
          </a:p>
          <a:p>
            <a:r>
              <a:rPr lang="en-US" sz="1000" b="1" dirty="0" err="1" smtClean="0">
                <a:latin typeface="Courier New"/>
                <a:cs typeface="Courier New"/>
              </a:rPr>
              <a:t>PART(pk,retailprice,desc</a:t>
            </a:r>
            <a:r>
              <a:rPr lang="en-US" sz="1000" b="1" dirty="0" smtClean="0">
                <a:latin typeface="Courier New"/>
                <a:cs typeface="Courier New"/>
              </a:rPr>
              <a:t>,…)</a:t>
            </a:r>
          </a:p>
          <a:p>
            <a:r>
              <a:rPr lang="en-US" sz="1000" b="1" dirty="0" smtClean="0">
                <a:latin typeface="Courier New"/>
                <a:cs typeface="Courier New"/>
              </a:rPr>
              <a:t>{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…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</a:t>
            </a:r>
            <a:r>
              <a:rPr lang="en-US" sz="1000" b="1" dirty="0" err="1" smtClean="0">
                <a:latin typeface="Courier New"/>
                <a:cs typeface="Courier New"/>
              </a:rPr>
              <a:t>foreach</a:t>
            </a:r>
            <a:r>
              <a:rPr lang="en-US" sz="1000" b="1" dirty="0" smtClean="0">
                <a:latin typeface="Courier New"/>
                <a:cs typeface="Courier New"/>
              </a:rPr>
              <a:t> </a:t>
            </a:r>
            <a:r>
              <a:rPr lang="en-US" sz="1000" b="1" dirty="0" err="1" smtClean="0">
                <a:latin typeface="Courier New"/>
                <a:cs typeface="Courier New"/>
              </a:rPr>
              <a:t>nk</a:t>
            </a:r>
            <a:r>
              <a:rPr lang="en-US" sz="1000" b="1" dirty="0" smtClean="0">
                <a:latin typeface="Courier New"/>
                <a:cs typeface="Courier New"/>
              </a:rPr>
              <a:t> in m1: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	m1[nk] += </a:t>
            </a:r>
            <a:r>
              <a:rPr lang="en-US" sz="1000" b="1" dirty="0" err="1" smtClean="0">
                <a:latin typeface="Courier New"/>
                <a:cs typeface="Courier New"/>
              </a:rPr>
              <a:t>retailprice</a:t>
            </a:r>
            <a:r>
              <a:rPr lang="en-US" sz="1000" b="1" dirty="0" smtClean="0">
                <a:latin typeface="Courier New"/>
                <a:cs typeface="Courier New"/>
              </a:rPr>
              <a:t> *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		m2[pk,nk] – m3[pk,nk];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…</a:t>
            </a:r>
          </a:p>
          <a:p>
            <a:r>
              <a:rPr lang="en-US" sz="1000" b="1" dirty="0" smtClean="0">
                <a:latin typeface="Courier New"/>
                <a:cs typeface="Courier New"/>
              </a:rPr>
              <a:t>}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1473" y="1995100"/>
            <a:ext cx="1739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Corbel"/>
                <a:cs typeface="Corbel"/>
              </a:rPr>
              <a:t>DBToaster</a:t>
            </a:r>
            <a:r>
              <a:rPr lang="en-US" sz="1200" dirty="0" smtClean="0">
                <a:latin typeface="Corbel"/>
                <a:cs typeface="Corbel"/>
              </a:rPr>
              <a:t> code snippet:</a:t>
            </a:r>
          </a:p>
        </p:txBody>
      </p:sp>
      <p:cxnSp>
        <p:nvCxnSpPr>
          <p:cNvPr id="25" name="Straight Connector 24"/>
          <p:cNvCxnSpPr>
            <a:stCxn id="19" idx="4"/>
            <a:endCxn id="22" idx="0"/>
          </p:cNvCxnSpPr>
          <p:nvPr/>
        </p:nvCxnSpPr>
        <p:spPr>
          <a:xfrm rot="5400000">
            <a:off x="4925591" y="3208634"/>
            <a:ext cx="405525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9" idx="6"/>
            <a:endCxn id="21" idx="2"/>
          </p:cNvCxnSpPr>
          <p:nvPr/>
        </p:nvCxnSpPr>
        <p:spPr>
          <a:xfrm>
            <a:off x="5337263" y="2796962"/>
            <a:ext cx="112681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1" idx="4"/>
            <a:endCxn id="20" idx="0"/>
          </p:cNvCxnSpPr>
          <p:nvPr/>
        </p:nvCxnSpPr>
        <p:spPr>
          <a:xfrm rot="5400000">
            <a:off x="6470228" y="3208634"/>
            <a:ext cx="405525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6"/>
            <a:endCxn id="20" idx="2"/>
          </p:cNvCxnSpPr>
          <p:nvPr/>
        </p:nvCxnSpPr>
        <p:spPr>
          <a:xfrm>
            <a:off x="5337263" y="3620308"/>
            <a:ext cx="112681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9" idx="5"/>
            <a:endCxn id="20" idx="1"/>
          </p:cNvCxnSpPr>
          <p:nvPr/>
        </p:nvCxnSpPr>
        <p:spPr>
          <a:xfrm rot="16200000" flipH="1">
            <a:off x="5636721" y="2584038"/>
            <a:ext cx="527901" cy="124919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2" idx="7"/>
            <a:endCxn id="21" idx="3"/>
          </p:cNvCxnSpPr>
          <p:nvPr/>
        </p:nvCxnSpPr>
        <p:spPr>
          <a:xfrm rot="5400000" flipH="1" flipV="1">
            <a:off x="5636721" y="2584039"/>
            <a:ext cx="527901" cy="124919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4919442" y="2588051"/>
            <a:ext cx="417821" cy="41782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464079" y="3411397"/>
            <a:ext cx="417821" cy="41782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464079" y="2588051"/>
            <a:ext cx="417821" cy="41782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919442" y="3411397"/>
            <a:ext cx="417821" cy="41782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4917615" y="261284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N1</a:t>
            </a:r>
            <a:endParaRPr lang="en-US">
              <a:latin typeface="Corbel"/>
              <a:cs typeface="Corbel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431461" y="2612845"/>
            <a:ext cx="46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N2</a:t>
            </a:r>
            <a:endParaRPr lang="en-US">
              <a:latin typeface="Corbel"/>
              <a:cs typeface="Corbe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898404" y="343586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N3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431461" y="343586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N4</a:t>
            </a:r>
            <a:endParaRPr lang="en-US">
              <a:latin typeface="Corbel"/>
              <a:cs typeface="Corbe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75541" y="2154187"/>
            <a:ext cx="1696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N2: m1[Americas]</a:t>
            </a:r>
          </a:p>
          <a:p>
            <a:pPr>
              <a:tabLst>
                <a:tab pos="2873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m3[bike parts,*]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581400" y="3048000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N3: m1[Asia]</a:t>
            </a:r>
          </a:p>
          <a:p>
            <a:pPr>
              <a:tabLst>
                <a:tab pos="2873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m2[bike parts,*]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720676" y="3200400"/>
            <a:ext cx="1661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873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N4: m1[Africa]</a:t>
            </a:r>
          </a:p>
          <a:p>
            <a:pPr>
              <a:tabLst>
                <a:tab pos="2873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m3[car parts,*]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838200" y="5026022"/>
            <a:ext cx="2922743" cy="1588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278460" y="4658278"/>
            <a:ext cx="864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Switch</a:t>
            </a:r>
            <a:endParaRPr lang="en-US">
              <a:latin typeface="Corbel"/>
              <a:cs typeface="Corbel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71406" y="504086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N1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71406" y="5345668"/>
            <a:ext cx="46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N2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71406" y="5650468"/>
            <a:ext cx="44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N3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71406" y="595526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N4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4534135" y="4617657"/>
            <a:ext cx="21832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FETCH(N1,m2[21,*]=&gt;</a:t>
            </a:r>
          </a:p>
          <a:p>
            <a:pPr>
              <a:tabLst>
                <a:tab pos="457200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{N1,N2,N3,N4})</a:t>
            </a:r>
          </a:p>
          <a:p>
            <a:r>
              <a:rPr lang="en-US" sz="1000" b="1" dirty="0" smtClean="0">
                <a:latin typeface="Courier New"/>
                <a:cs typeface="Courier New"/>
              </a:rPr>
              <a:t>FETCH(N4,m3[21,*]=&gt;</a:t>
            </a:r>
          </a:p>
          <a:p>
            <a:pPr>
              <a:tabLst>
                <a:tab pos="457200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{N1,N2,N3,N4})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  <a:p>
            <a:r>
              <a:rPr lang="en-US" sz="1000" b="1" dirty="0" smtClean="0">
                <a:latin typeface="Courier New"/>
                <a:cs typeface="Courier New"/>
              </a:rPr>
              <a:t>PUT({N1,N2,N3,N4},</a:t>
            </a:r>
          </a:p>
          <a:p>
            <a:pPr marL="347663"/>
            <a:r>
              <a:rPr lang="en-US" sz="1000" b="1" dirty="0" smtClean="0">
                <a:latin typeface="Courier New"/>
                <a:cs typeface="Courier New"/>
              </a:rPr>
              <a:t>m1[x]+=</a:t>
            </a:r>
          </a:p>
          <a:p>
            <a:pPr marL="347663">
              <a:tabLst>
                <a:tab pos="5159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m2[21,x]*m3[21,x],</a:t>
            </a:r>
          </a:p>
          <a:p>
            <a:pPr marL="347663"/>
            <a:r>
              <a:rPr lang="en-US" sz="1000" b="1" dirty="0" smtClean="0">
                <a:latin typeface="Courier New"/>
                <a:cs typeface="Courier New"/>
              </a:rPr>
              <a:t>{N1,N4})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</p:txBody>
      </p:sp>
      <p:cxnSp>
        <p:nvCxnSpPr>
          <p:cNvPr id="106" name="Straight Connector 105"/>
          <p:cNvCxnSpPr/>
          <p:nvPr/>
        </p:nvCxnSpPr>
        <p:spPr>
          <a:xfrm rot="5400000">
            <a:off x="3621946" y="5155088"/>
            <a:ext cx="1778748" cy="19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4562528" y="4267200"/>
            <a:ext cx="1313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rbel"/>
                <a:cs typeface="Corbel"/>
              </a:rPr>
              <a:t>Switch messages: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984239" y="6324600"/>
            <a:ext cx="114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  <a:latin typeface="Corbel"/>
                <a:cs typeface="Corbel"/>
              </a:rPr>
              <a:t>Fetch, put</a:t>
            </a:r>
            <a:endParaRPr lang="en-US" dirty="0">
              <a:solidFill>
                <a:schemeClr val="accent1"/>
              </a:solidFill>
              <a:latin typeface="Corbel"/>
              <a:cs typeface="Corbel"/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1447800" y="5026022"/>
            <a:ext cx="656726" cy="3063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1447800" y="5026022"/>
            <a:ext cx="656726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rot="16200000" flipH="1">
            <a:off x="1320552" y="5156448"/>
            <a:ext cx="911222" cy="6567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rot="16200000" flipH="1">
            <a:off x="1164975" y="5308847"/>
            <a:ext cx="1222376" cy="6567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4953000" y="5410200"/>
            <a:ext cx="922958" cy="225422"/>
          </a:xfrm>
          <a:prstGeom prst="roundRect">
            <a:avLst/>
          </a:prstGeom>
          <a:noFill/>
          <a:ln w="444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4949964" y="5870578"/>
            <a:ext cx="549688" cy="225422"/>
          </a:xfrm>
          <a:prstGeom prst="roundRect">
            <a:avLst/>
          </a:prstGeom>
          <a:noFill/>
          <a:ln w="444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Apps in the 2010</a:t>
            </a:r>
            <a:r>
              <a:rPr lang="en-US" sz="3000" dirty="0" smtClean="0"/>
              <a:t>s</a:t>
            </a:r>
            <a:r>
              <a:rPr lang="en-US" sz="4000" dirty="0" smtClean="0"/>
              <a:t>: Algorithmic Trading</a:t>
            </a:r>
            <a:endParaRPr lang="en-US" sz="40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2057400"/>
            <a:ext cx="8077200" cy="1034556"/>
          </a:xfrm>
        </p:spPr>
        <p:txBody>
          <a:bodyPr>
            <a:normAutofit fontScale="77500" lnSpcReduction="20000"/>
          </a:bodyPr>
          <a:lstStyle/>
          <a:p>
            <a:pPr marL="285750" indent="-285750">
              <a:spcBef>
                <a:spcPts val="600"/>
              </a:spcBef>
            </a:pPr>
            <a:r>
              <a:rPr lang="en-US" dirty="0" smtClean="0"/>
              <a:t>High-frequenc</a:t>
            </a:r>
            <a:r>
              <a:rPr lang="en-US" i="1" dirty="0" smtClean="0"/>
              <a:t>y</a:t>
            </a:r>
            <a:r>
              <a:rPr lang="en-US" dirty="0" smtClean="0"/>
              <a:t> algorithmic trading on order books</a:t>
            </a:r>
          </a:p>
          <a:p>
            <a:pPr marL="457200" lvl="1" indent="-228600">
              <a:spcBef>
                <a:spcPts val="800"/>
              </a:spcBef>
            </a:pPr>
            <a:r>
              <a:rPr lang="en-US" dirty="0" smtClean="0"/>
              <a:t>Q1/2009: 73% of all equities trades in the US</a:t>
            </a:r>
          </a:p>
          <a:p>
            <a:pPr marL="457200" lvl="1" indent="-228600">
              <a:spcBef>
                <a:spcPts val="800"/>
              </a:spcBef>
            </a:pPr>
            <a:r>
              <a:rPr lang="en-US" dirty="0" smtClean="0"/>
              <a:t>~15% annual profit margin industry-wide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" y="3352800"/>
            <a:ext cx="3200400" cy="2644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eaLnBrk="0" hangingPunct="0">
              <a:spcBef>
                <a:spcPts val="2000"/>
              </a:spcBef>
              <a:buClr>
                <a:srgbClr val="A6A6A6"/>
              </a:buClr>
              <a:buSzPct val="90000"/>
              <a:buFont typeface="Wingdings" charset="2"/>
              <a:buChar char=""/>
            </a:pPr>
            <a:r>
              <a:rPr lang="en-US" sz="19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Order book trading </a:t>
            </a:r>
          </a:p>
          <a:p>
            <a:pPr lvl="1" indent="-228600" eaLnBrk="0" hangingPunct="0"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Actions:</a:t>
            </a:r>
          </a:p>
          <a:p>
            <a:pPr marL="622300" lvl="2" indent="-228600" eaLnBrk="0" hangingPunc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400" dirty="0" err="1" smtClean="0">
                <a:solidFill>
                  <a:srgbClr val="262626"/>
                </a:solidFill>
                <a:latin typeface="Corbel"/>
                <a:cs typeface="Corbel"/>
              </a:rPr>
              <a:t>Algos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cs typeface="Corbel"/>
              </a:rPr>
              <a:t>: insertions, deletions of bid and ask orders</a:t>
            </a:r>
          </a:p>
          <a:p>
            <a:pPr marL="622300" lvl="2" indent="-228600" eaLnBrk="0" hangingPunc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cs typeface="Corbel"/>
              </a:rPr>
              <a:t>Exchange: matching (potentially partial) of bids and asks</a:t>
            </a:r>
          </a:p>
          <a:p>
            <a:pPr lvl="1" indent="-228600" eaLnBrk="0" hangingPunct="0"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Queries:</a:t>
            </a:r>
          </a:p>
          <a:p>
            <a:pPr marL="622300" lvl="2" indent="-228600" eaLnBrk="0" hangingPunc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400" dirty="0" err="1" smtClean="0">
                <a:solidFill>
                  <a:srgbClr val="262626"/>
                </a:solidFill>
                <a:latin typeface="Corbel"/>
                <a:cs typeface="Corbel"/>
              </a:rPr>
              <a:t>Algo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cs typeface="Corbel"/>
              </a:rPr>
              <a:t> strategies</a:t>
            </a:r>
          </a:p>
          <a:p>
            <a:pPr marL="622300" lvl="2" indent="-228600" eaLnBrk="0" hangingPunc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cs typeface="Corbel"/>
              </a:rPr>
              <a:t>Exchange simulation for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cs typeface="Corbel"/>
              </a:rPr>
              <a:t>backtesting</a:t>
            </a:r>
            <a:endParaRPr lang="en-US" sz="1400" dirty="0" smtClean="0">
              <a:solidFill>
                <a:srgbClr val="262626"/>
              </a:solidFill>
              <a:latin typeface="Corbel"/>
              <a:cs typeface="Corbel"/>
            </a:endParaRPr>
          </a:p>
          <a:p>
            <a:pPr marL="454025" lvl="0" indent="-454025" eaLnBrk="0" hangingPunct="0">
              <a:spcBef>
                <a:spcPts val="2000"/>
              </a:spcBef>
              <a:buClr>
                <a:srgbClr val="A6A6A6"/>
              </a:buClr>
              <a:buSzPct val="90000"/>
            </a:pPr>
            <a:endParaRPr lang="en-US" sz="1700" dirty="0">
              <a:solidFill>
                <a:srgbClr val="262626"/>
              </a:solidFill>
              <a:latin typeface="Corbel"/>
              <a:cs typeface="Corbel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3505200" y="4089086"/>
          <a:ext cx="1972788" cy="1956114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44500"/>
                <a:gridCol w="420062"/>
                <a:gridCol w="442746"/>
                <a:gridCol w="381000"/>
                <a:gridCol w="284480"/>
              </a:tblGrid>
              <a:tr h="32601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2526035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36721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NITE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184000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1500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2526690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36909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MASH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183200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2527543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37001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MSCO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182700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3000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2528321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37008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GSCO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182500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2529032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37011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FBCO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181900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600</a:t>
                      </a:r>
                      <a:endParaRPr lang="en-US" sz="1000" dirty="0"/>
                    </a:p>
                  </a:txBody>
                  <a:tcPr marL="0" marR="0"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866412" y="4089086"/>
          <a:ext cx="1972788" cy="1956114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44500"/>
                <a:gridCol w="420062"/>
                <a:gridCol w="442746"/>
                <a:gridCol w="381000"/>
                <a:gridCol w="284480"/>
              </a:tblGrid>
              <a:tr h="32601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2526345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36750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GSCO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184000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1000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2527389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37002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MSCO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185200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2527928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37006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GSCO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186100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2528894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37020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NITE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186800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2529758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37032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MASH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187900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700</a:t>
                      </a:r>
                      <a:endParaRPr lang="en-US" sz="1000" dirty="0"/>
                    </a:p>
                  </a:txBody>
                  <a:tcPr marL="0" marR="0"/>
                </a:tc>
              </a:tr>
            </a:tbl>
          </a:graphicData>
        </a:graphic>
      </p:graphicFrame>
      <p:pic>
        <p:nvPicPr>
          <p:cNvPr id="13" name="Picture 12" descr="handshak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612" y="4219063"/>
            <a:ext cx="724711" cy="543533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3" idx="3"/>
          </p:cNvCxnSpPr>
          <p:nvPr/>
        </p:nvCxnSpPr>
        <p:spPr>
          <a:xfrm>
            <a:off x="6524323" y="4490830"/>
            <a:ext cx="315134" cy="100690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1"/>
          </p:cNvCxnSpPr>
          <p:nvPr/>
        </p:nvCxnSpPr>
        <p:spPr>
          <a:xfrm rot="10800000" flipV="1">
            <a:off x="5486140" y="4490829"/>
            <a:ext cx="313472" cy="7986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494812" y="4762596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Corbel"/>
                <a:cs typeface="Corbel"/>
              </a:rPr>
              <a:t>Electronic exchange</a:t>
            </a:r>
          </a:p>
          <a:p>
            <a:pPr algn="ctr"/>
            <a:r>
              <a:rPr lang="en-US" sz="1000" dirty="0" smtClean="0">
                <a:latin typeface="Corbel"/>
                <a:cs typeface="Corbel"/>
              </a:rPr>
              <a:t>(e.g., NYSE, NASDAQ)</a:t>
            </a:r>
            <a:endParaRPr lang="en-US" sz="1000" dirty="0">
              <a:latin typeface="Corbel"/>
              <a:cs typeface="Corbe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05200" y="3733800"/>
            <a:ext cx="1918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rbel"/>
                <a:cs typeface="Corbel"/>
              </a:rPr>
              <a:t>Bid order book (buyers)</a:t>
            </a:r>
            <a:endParaRPr lang="en-US" sz="1400" dirty="0">
              <a:latin typeface="Corbel"/>
              <a:cs typeface="Corbe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56108" y="3733800"/>
            <a:ext cx="1930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rbel"/>
                <a:cs typeface="Corbel"/>
              </a:rPr>
              <a:t>Ask order book (sellers)</a:t>
            </a:r>
            <a:endParaRPr lang="en-US" sz="1400" dirty="0">
              <a:latin typeface="Corbel"/>
              <a:cs typeface="Corbel"/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3731171" y="3286760"/>
          <a:ext cx="5031829" cy="37084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109980"/>
                <a:gridCol w="1075551"/>
                <a:gridCol w="1178813"/>
                <a:gridCol w="773405"/>
                <a:gridCol w="89408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Corbel"/>
                          <a:cs typeface="Corbel"/>
                        </a:rPr>
                        <a:t>t</a:t>
                      </a:r>
                      <a:r>
                        <a:rPr lang="en-US" sz="1200" dirty="0" smtClean="0">
                          <a:latin typeface="Corbel"/>
                          <a:cs typeface="Corbel"/>
                        </a:rPr>
                        <a:t> = timestamp</a:t>
                      </a:r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>
                          <a:latin typeface="Corbel"/>
                          <a:cs typeface="Corbel"/>
                        </a:rPr>
                        <a:t>oid</a:t>
                      </a:r>
                      <a:r>
                        <a:rPr lang="en-US" sz="1200" dirty="0" smtClean="0">
                          <a:latin typeface="Corbel"/>
                          <a:cs typeface="Corbel"/>
                        </a:rPr>
                        <a:t> = order id</a:t>
                      </a:r>
                    </a:p>
                    <a:p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Corbel"/>
                          <a:cs typeface="Corbel"/>
                        </a:rPr>
                        <a:t>bid = broker id</a:t>
                      </a:r>
                    </a:p>
                    <a:p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Corbel"/>
                          <a:cs typeface="Corbel"/>
                        </a:rPr>
                        <a:t>p</a:t>
                      </a:r>
                      <a:r>
                        <a:rPr lang="en-US" sz="1200" dirty="0" smtClean="0">
                          <a:latin typeface="Corbel"/>
                          <a:cs typeface="Corbel"/>
                        </a:rPr>
                        <a:t> =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>
                          <a:latin typeface="Corbel"/>
                          <a:cs typeface="Corbel"/>
                        </a:rPr>
                        <a:t>v</a:t>
                      </a:r>
                      <a:r>
                        <a:rPr lang="en-US" sz="1200" dirty="0" smtClean="0">
                          <a:latin typeface="Corbel"/>
                          <a:cs typeface="Corbel"/>
                        </a:rPr>
                        <a:t> = volume</a:t>
                      </a:r>
                    </a:p>
                    <a:p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Straight Connector 91"/>
          <p:cNvCxnSpPr/>
          <p:nvPr/>
        </p:nvCxnSpPr>
        <p:spPr>
          <a:xfrm>
            <a:off x="838200" y="5332410"/>
            <a:ext cx="2922743" cy="1588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838200" y="5637210"/>
            <a:ext cx="2922743" cy="1588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838200" y="5942010"/>
            <a:ext cx="2922743" cy="1588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838200" y="6246810"/>
            <a:ext cx="2922743" cy="1588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 </a:t>
            </a:r>
            <a:r>
              <a:rPr lang="en-US" smtClean="0"/>
              <a:t>Processing Protocol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370543" y="2154187"/>
            <a:ext cx="1628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N1: m1[Europe]</a:t>
            </a:r>
          </a:p>
          <a:p>
            <a:pPr>
              <a:tabLst>
                <a:tab pos="2873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m2[car parts,*]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58360" y="1860040"/>
            <a:ext cx="1863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rbel"/>
                <a:cs typeface="Corbel"/>
              </a:rPr>
              <a:t>Map partitions in a cluster: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" y="4265612"/>
            <a:ext cx="3302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dirty="0" smtClean="0">
                <a:latin typeface="Corbel"/>
                <a:cs typeface="Corbel"/>
              </a:rPr>
              <a:t>Event:</a:t>
            </a:r>
            <a:r>
              <a:rPr lang="en-US" sz="1200" b="1" dirty="0" smtClean="0">
                <a:latin typeface="Corbel"/>
                <a:cs typeface="Corbel"/>
              </a:rPr>
              <a:t> </a:t>
            </a:r>
            <a:r>
              <a:rPr lang="en-US" sz="1200" b="1" dirty="0" smtClean="0">
                <a:latin typeface="Courier New"/>
                <a:cs typeface="Courier New"/>
              </a:rPr>
              <a:t>+PART(21,$500, ‘timing belt’)</a:t>
            </a:r>
            <a:endParaRPr lang="en-US" sz="1200" dirty="0" smtClean="0">
              <a:latin typeface="Corbel"/>
              <a:cs typeface="Corbel"/>
            </a:endParaRPr>
          </a:p>
          <a:p>
            <a:endParaRPr lang="en-US" sz="1200" dirty="0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2388182" y="2883518"/>
            <a:ext cx="1778748" cy="19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49819" y="3960812"/>
            <a:ext cx="8458200" cy="1588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0807" y="2286000"/>
            <a:ext cx="2438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on insert</a:t>
            </a:r>
          </a:p>
          <a:p>
            <a:r>
              <a:rPr lang="en-US" sz="1000" b="1" dirty="0" err="1" smtClean="0">
                <a:latin typeface="Courier New"/>
                <a:cs typeface="Courier New"/>
              </a:rPr>
              <a:t>PART(pk,retailprice,desc</a:t>
            </a:r>
            <a:r>
              <a:rPr lang="en-US" sz="1000" b="1" dirty="0" smtClean="0">
                <a:latin typeface="Courier New"/>
                <a:cs typeface="Courier New"/>
              </a:rPr>
              <a:t>,…)</a:t>
            </a:r>
          </a:p>
          <a:p>
            <a:r>
              <a:rPr lang="en-US" sz="1000" b="1" dirty="0" smtClean="0">
                <a:latin typeface="Courier New"/>
                <a:cs typeface="Courier New"/>
              </a:rPr>
              <a:t>{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…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</a:t>
            </a:r>
            <a:r>
              <a:rPr lang="en-US" sz="1000" b="1" dirty="0" err="1" smtClean="0">
                <a:latin typeface="Courier New"/>
                <a:cs typeface="Courier New"/>
              </a:rPr>
              <a:t>foreach</a:t>
            </a:r>
            <a:r>
              <a:rPr lang="en-US" sz="1000" b="1" dirty="0" smtClean="0">
                <a:latin typeface="Courier New"/>
                <a:cs typeface="Courier New"/>
              </a:rPr>
              <a:t> </a:t>
            </a:r>
            <a:r>
              <a:rPr lang="en-US" sz="1000" b="1" dirty="0" err="1" smtClean="0">
                <a:latin typeface="Courier New"/>
                <a:cs typeface="Courier New"/>
              </a:rPr>
              <a:t>nk</a:t>
            </a:r>
            <a:r>
              <a:rPr lang="en-US" sz="1000" b="1" dirty="0" smtClean="0">
                <a:latin typeface="Courier New"/>
                <a:cs typeface="Courier New"/>
              </a:rPr>
              <a:t> in m1: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	m1[nk] += </a:t>
            </a:r>
            <a:r>
              <a:rPr lang="en-US" sz="1000" b="1" dirty="0" err="1" smtClean="0">
                <a:latin typeface="Courier New"/>
                <a:cs typeface="Courier New"/>
              </a:rPr>
              <a:t>retailprice</a:t>
            </a:r>
            <a:r>
              <a:rPr lang="en-US" sz="1000" b="1" dirty="0" smtClean="0">
                <a:latin typeface="Courier New"/>
                <a:cs typeface="Courier New"/>
              </a:rPr>
              <a:t> *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		m2[pk,nk] – m3[pk,nk];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…</a:t>
            </a:r>
          </a:p>
          <a:p>
            <a:r>
              <a:rPr lang="en-US" sz="1000" b="1" dirty="0" smtClean="0">
                <a:latin typeface="Courier New"/>
                <a:cs typeface="Courier New"/>
              </a:rPr>
              <a:t>}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1473" y="1995100"/>
            <a:ext cx="1739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Corbel"/>
                <a:cs typeface="Corbel"/>
              </a:rPr>
              <a:t>DBToaster</a:t>
            </a:r>
            <a:r>
              <a:rPr lang="en-US" sz="1200" dirty="0" smtClean="0">
                <a:latin typeface="Corbel"/>
                <a:cs typeface="Corbel"/>
              </a:rPr>
              <a:t> code snippet:</a:t>
            </a:r>
          </a:p>
        </p:txBody>
      </p:sp>
      <p:cxnSp>
        <p:nvCxnSpPr>
          <p:cNvPr id="25" name="Straight Connector 24"/>
          <p:cNvCxnSpPr>
            <a:stCxn id="19" idx="4"/>
            <a:endCxn id="22" idx="0"/>
          </p:cNvCxnSpPr>
          <p:nvPr/>
        </p:nvCxnSpPr>
        <p:spPr>
          <a:xfrm rot="5400000">
            <a:off x="4925591" y="3208634"/>
            <a:ext cx="405525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9" idx="6"/>
            <a:endCxn id="21" idx="2"/>
          </p:cNvCxnSpPr>
          <p:nvPr/>
        </p:nvCxnSpPr>
        <p:spPr>
          <a:xfrm>
            <a:off x="5337263" y="2796962"/>
            <a:ext cx="112681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1" idx="4"/>
            <a:endCxn id="20" idx="0"/>
          </p:cNvCxnSpPr>
          <p:nvPr/>
        </p:nvCxnSpPr>
        <p:spPr>
          <a:xfrm rot="5400000">
            <a:off x="6470228" y="3208634"/>
            <a:ext cx="405525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6"/>
            <a:endCxn id="20" idx="2"/>
          </p:cNvCxnSpPr>
          <p:nvPr/>
        </p:nvCxnSpPr>
        <p:spPr>
          <a:xfrm>
            <a:off x="5337263" y="3620308"/>
            <a:ext cx="112681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9" idx="5"/>
            <a:endCxn id="20" idx="1"/>
          </p:cNvCxnSpPr>
          <p:nvPr/>
        </p:nvCxnSpPr>
        <p:spPr>
          <a:xfrm rot="16200000" flipH="1">
            <a:off x="5636721" y="2584038"/>
            <a:ext cx="527901" cy="124919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2" idx="7"/>
            <a:endCxn id="21" idx="3"/>
          </p:cNvCxnSpPr>
          <p:nvPr/>
        </p:nvCxnSpPr>
        <p:spPr>
          <a:xfrm rot="5400000" flipH="1" flipV="1">
            <a:off x="5636721" y="2584039"/>
            <a:ext cx="527901" cy="124919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4919442" y="2588051"/>
            <a:ext cx="417821" cy="41782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464079" y="3411397"/>
            <a:ext cx="417821" cy="41782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464079" y="2588051"/>
            <a:ext cx="417821" cy="41782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919442" y="3411397"/>
            <a:ext cx="417821" cy="41782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4917615" y="261284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N1</a:t>
            </a:r>
            <a:endParaRPr lang="en-US">
              <a:latin typeface="Corbel"/>
              <a:cs typeface="Corbel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431461" y="2612845"/>
            <a:ext cx="46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N2</a:t>
            </a:r>
            <a:endParaRPr lang="en-US">
              <a:latin typeface="Corbel"/>
              <a:cs typeface="Corbe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898404" y="343586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N3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431461" y="343586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N4</a:t>
            </a:r>
            <a:endParaRPr lang="en-US">
              <a:latin typeface="Corbel"/>
              <a:cs typeface="Corbe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75541" y="2154187"/>
            <a:ext cx="1696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N2: m1[Americas]</a:t>
            </a:r>
          </a:p>
          <a:p>
            <a:pPr>
              <a:tabLst>
                <a:tab pos="2873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m3[bike parts,*]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581400" y="3048000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N3: m1[Asia]</a:t>
            </a:r>
          </a:p>
          <a:p>
            <a:pPr>
              <a:tabLst>
                <a:tab pos="2873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m2[bike parts,*]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720676" y="3200400"/>
            <a:ext cx="1661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873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N4: m1[Africa]</a:t>
            </a:r>
          </a:p>
          <a:p>
            <a:pPr>
              <a:tabLst>
                <a:tab pos="2873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m3[car parts,*]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838200" y="5026022"/>
            <a:ext cx="2922743" cy="1588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1447800" y="5026022"/>
            <a:ext cx="656726" cy="3063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447800" y="5026022"/>
            <a:ext cx="656726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rot="16200000" flipH="1">
            <a:off x="1320552" y="5156448"/>
            <a:ext cx="911222" cy="6567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rot="16200000" flipH="1">
            <a:off x="1164975" y="5308847"/>
            <a:ext cx="1222376" cy="6567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2104526" y="5940422"/>
            <a:ext cx="658481" cy="306388"/>
          </a:xfrm>
          <a:prstGeom prst="straightConnector1">
            <a:avLst/>
          </a:prstGeom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2104526" y="5635622"/>
            <a:ext cx="658481" cy="612776"/>
          </a:xfrm>
          <a:prstGeom prst="straightConnector1">
            <a:avLst/>
          </a:prstGeom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1955171" y="5460370"/>
            <a:ext cx="917576" cy="658481"/>
          </a:xfrm>
          <a:prstGeom prst="straightConnector1">
            <a:avLst/>
          </a:prstGeom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2104528" y="5332410"/>
            <a:ext cx="867274" cy="303212"/>
          </a:xfrm>
          <a:prstGeom prst="straightConnector1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2084718" y="5332410"/>
            <a:ext cx="887084" cy="608012"/>
          </a:xfrm>
          <a:prstGeom prst="straightConnector1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rot="16200000" flipH="1">
            <a:off x="2080962" y="5355972"/>
            <a:ext cx="914402" cy="867277"/>
          </a:xfrm>
          <a:prstGeom prst="straightConnector1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5" name="Straight Arrow Connector 79"/>
          <p:cNvCxnSpPr/>
          <p:nvPr/>
        </p:nvCxnSpPr>
        <p:spPr>
          <a:xfrm flipV="1">
            <a:off x="2104528" y="6246810"/>
            <a:ext cx="658479" cy="1590"/>
          </a:xfrm>
          <a:prstGeom prst="bentConnector3">
            <a:avLst>
              <a:gd name="adj1" fmla="val 48714"/>
            </a:avLst>
          </a:prstGeom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2084718" y="5330822"/>
            <a:ext cx="867274" cy="1588"/>
          </a:xfrm>
          <a:prstGeom prst="straightConnector1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278460" y="4658278"/>
            <a:ext cx="864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Switch</a:t>
            </a:r>
            <a:endParaRPr lang="en-US">
              <a:latin typeface="Corbel"/>
              <a:cs typeface="Corbel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71406" y="504086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N1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71406" y="5345668"/>
            <a:ext cx="46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N2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71406" y="5650468"/>
            <a:ext cx="44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N3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71406" y="595526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N4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4534135" y="4617657"/>
            <a:ext cx="21832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FETCH(N1,m2[21,*]=&gt;</a:t>
            </a:r>
          </a:p>
          <a:p>
            <a:pPr>
              <a:tabLst>
                <a:tab pos="457200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{N1,N2,N3,N4})</a:t>
            </a:r>
          </a:p>
          <a:p>
            <a:r>
              <a:rPr lang="en-US" sz="1000" b="1" dirty="0" smtClean="0">
                <a:latin typeface="Courier New"/>
                <a:cs typeface="Courier New"/>
              </a:rPr>
              <a:t>FETCH(N4,m3[21,*]=&gt;</a:t>
            </a:r>
          </a:p>
          <a:p>
            <a:pPr>
              <a:tabLst>
                <a:tab pos="457200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{N1,N2,N3,N4})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  <a:p>
            <a:r>
              <a:rPr lang="en-US" sz="1000" b="1" dirty="0" smtClean="0">
                <a:latin typeface="Courier New"/>
                <a:cs typeface="Courier New"/>
              </a:rPr>
              <a:t>PUT({N1,N2,N3,N4},</a:t>
            </a:r>
          </a:p>
          <a:p>
            <a:pPr marL="347663"/>
            <a:r>
              <a:rPr lang="en-US" sz="1000" b="1" dirty="0" smtClean="0">
                <a:latin typeface="Courier New"/>
                <a:cs typeface="Courier New"/>
              </a:rPr>
              <a:t>m1[x]+=</a:t>
            </a:r>
          </a:p>
          <a:p>
            <a:pPr marL="347663">
              <a:tabLst>
                <a:tab pos="5159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m2[21,x]*m3[21,x],</a:t>
            </a:r>
          </a:p>
          <a:p>
            <a:pPr marL="347663"/>
            <a:r>
              <a:rPr lang="en-US" sz="1000" b="1" dirty="0" smtClean="0">
                <a:latin typeface="Courier New"/>
                <a:cs typeface="Courier New"/>
              </a:rPr>
              <a:t>{N1,N4})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578998" y="4617658"/>
            <a:ext cx="289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PUSH(N1,N1,m2[21,Europe]  =&gt;N1)</a:t>
            </a:r>
          </a:p>
          <a:p>
            <a:r>
              <a:rPr lang="en-US" sz="1000" b="1" dirty="0" smtClean="0">
                <a:latin typeface="Courier New"/>
                <a:cs typeface="Courier New"/>
              </a:rPr>
              <a:t>PUSH(N1,N2,m2[21,Americas]=&gt;N2)</a:t>
            </a:r>
          </a:p>
          <a:p>
            <a:r>
              <a:rPr lang="en-US" sz="1000" b="1" dirty="0" smtClean="0">
                <a:latin typeface="Courier New"/>
                <a:cs typeface="Courier New"/>
              </a:rPr>
              <a:t>PUSH(N1,N3,m2[21,Asia]    =&gt;N3)</a:t>
            </a:r>
            <a:br>
              <a:rPr lang="en-US" sz="1000" b="1" dirty="0" smtClean="0">
                <a:latin typeface="Courier New"/>
                <a:cs typeface="Courier New"/>
              </a:rPr>
            </a:br>
            <a:r>
              <a:rPr lang="en-US" sz="1000" b="1" dirty="0" smtClean="0">
                <a:latin typeface="Courier New"/>
                <a:cs typeface="Courier New"/>
              </a:rPr>
              <a:t>PUSH(N1,N4,m2[21,Africa]  =&gt;N4)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  <a:p>
            <a:r>
              <a:rPr lang="en-US" sz="1000" b="1" dirty="0" smtClean="0">
                <a:latin typeface="Courier New"/>
                <a:cs typeface="Courier New"/>
              </a:rPr>
              <a:t>PUSH(N4,N1,m3[21,Europe]  =&gt;N1)</a:t>
            </a:r>
          </a:p>
          <a:p>
            <a:r>
              <a:rPr lang="en-US" sz="1000" b="1" dirty="0" smtClean="0">
                <a:latin typeface="Courier New"/>
                <a:cs typeface="Courier New"/>
              </a:rPr>
              <a:t>PUSH(N4,N2,m3[21,Americas]=&gt;N2)</a:t>
            </a:r>
          </a:p>
          <a:p>
            <a:r>
              <a:rPr lang="en-US" sz="1000" b="1" dirty="0" smtClean="0">
                <a:latin typeface="Courier New"/>
                <a:cs typeface="Courier New"/>
              </a:rPr>
              <a:t>PUSH(N4,N3,m3[21,Asia]    =&gt;N3)</a:t>
            </a:r>
            <a:br>
              <a:rPr lang="en-US" sz="1000" b="1" dirty="0" smtClean="0">
                <a:latin typeface="Courier New"/>
                <a:cs typeface="Courier New"/>
              </a:rPr>
            </a:br>
            <a:r>
              <a:rPr lang="en-US" sz="1000" b="1" dirty="0" smtClean="0">
                <a:latin typeface="Courier New"/>
                <a:cs typeface="Courier New"/>
              </a:rPr>
              <a:t>PUSH(N4,N4,m3[21,Africa]  =&gt;N4)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6608763" y="4273153"/>
            <a:ext cx="1228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rbel"/>
                <a:cs typeface="Corbel"/>
              </a:rPr>
              <a:t>Node messages:</a:t>
            </a:r>
          </a:p>
        </p:txBody>
      </p:sp>
      <p:sp>
        <p:nvSpPr>
          <p:cNvPr id="104" name="Rounded Rectangle 103"/>
          <p:cNvSpPr/>
          <p:nvPr/>
        </p:nvSpPr>
        <p:spPr>
          <a:xfrm>
            <a:off x="5069866" y="4820289"/>
            <a:ext cx="1026134" cy="208911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ounded Rectangle 104"/>
          <p:cNvSpPr/>
          <p:nvPr/>
        </p:nvSpPr>
        <p:spPr>
          <a:xfrm>
            <a:off x="5069866" y="5125089"/>
            <a:ext cx="1026134" cy="208911"/>
          </a:xfrm>
          <a:prstGeom prst="roundRect">
            <a:avLst/>
          </a:prstGeom>
          <a:noFill/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Connector 105"/>
          <p:cNvCxnSpPr/>
          <p:nvPr/>
        </p:nvCxnSpPr>
        <p:spPr>
          <a:xfrm rot="5400000">
            <a:off x="3621946" y="5155088"/>
            <a:ext cx="1778748" cy="19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rot="5400000">
            <a:off x="5681155" y="5155088"/>
            <a:ext cx="1778748" cy="19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4562528" y="4267200"/>
            <a:ext cx="1313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rbel"/>
                <a:cs typeface="Corbel"/>
              </a:rPr>
              <a:t>Switch messages: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984239" y="6324600"/>
            <a:ext cx="114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  <a:latin typeface="Corbel"/>
                <a:cs typeface="Corbel"/>
              </a:rPr>
              <a:t>Fetch, put</a:t>
            </a:r>
            <a:endParaRPr lang="en-US" dirty="0">
              <a:solidFill>
                <a:schemeClr val="accent1"/>
              </a:solidFill>
              <a:latin typeface="Corbel"/>
              <a:cs typeface="Corbel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2018559" y="4583668"/>
            <a:ext cx="953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  <a:latin typeface="Corbel"/>
                <a:cs typeface="Corbel"/>
              </a:rPr>
              <a:t>N1 push</a:t>
            </a:r>
            <a:endParaRPr lang="en-US" dirty="0">
              <a:solidFill>
                <a:schemeClr val="accent4"/>
              </a:solidFill>
              <a:latin typeface="Corbel"/>
              <a:cs typeface="Corbel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195517" y="6324600"/>
            <a:ext cx="969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  <a:latin typeface="Corbel"/>
                <a:cs typeface="Corbel"/>
              </a:rPr>
              <a:t>N4 push</a:t>
            </a:r>
            <a:endParaRPr lang="en-US" dirty="0">
              <a:solidFill>
                <a:srgbClr val="3366FF"/>
              </a:solidFill>
              <a:latin typeface="Corbel"/>
              <a:cs typeface="Corbel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8808019" y="4620674"/>
            <a:ext cx="148005" cy="713326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/>
          <p:cNvSpPr/>
          <p:nvPr/>
        </p:nvSpPr>
        <p:spPr>
          <a:xfrm>
            <a:off x="8808019" y="5410200"/>
            <a:ext cx="148005" cy="713326"/>
          </a:xfrm>
          <a:prstGeom prst="roundRect">
            <a:avLst/>
          </a:prstGeom>
          <a:noFill/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Straight Connector 91"/>
          <p:cNvCxnSpPr/>
          <p:nvPr/>
        </p:nvCxnSpPr>
        <p:spPr>
          <a:xfrm>
            <a:off x="838200" y="5332410"/>
            <a:ext cx="2922743" cy="1588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838200" y="5637210"/>
            <a:ext cx="2922743" cy="1588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838200" y="5942010"/>
            <a:ext cx="2922743" cy="1588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838200" y="6246810"/>
            <a:ext cx="2922743" cy="1588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 </a:t>
            </a:r>
            <a:r>
              <a:rPr lang="en-US" smtClean="0"/>
              <a:t>Processing Protocol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370543" y="2154187"/>
            <a:ext cx="1628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N1: m1[Europe]</a:t>
            </a:r>
          </a:p>
          <a:p>
            <a:pPr>
              <a:tabLst>
                <a:tab pos="2873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m2[car parts,*]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58360" y="1860040"/>
            <a:ext cx="1863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rbel"/>
                <a:cs typeface="Corbel"/>
              </a:rPr>
              <a:t>Map partitions in a cluster: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" y="4265612"/>
            <a:ext cx="3302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dirty="0" smtClean="0">
                <a:latin typeface="Corbel"/>
                <a:cs typeface="Corbel"/>
              </a:rPr>
              <a:t>Event:</a:t>
            </a:r>
            <a:r>
              <a:rPr lang="en-US" sz="1200" b="1" dirty="0" smtClean="0">
                <a:latin typeface="Corbel"/>
                <a:cs typeface="Corbel"/>
              </a:rPr>
              <a:t> </a:t>
            </a:r>
            <a:r>
              <a:rPr lang="en-US" sz="1200" b="1" dirty="0" smtClean="0">
                <a:latin typeface="Courier New"/>
                <a:cs typeface="Courier New"/>
              </a:rPr>
              <a:t>+PART(21,$500, ‘timing belt’)</a:t>
            </a:r>
            <a:endParaRPr lang="en-US" sz="1200" dirty="0" smtClean="0">
              <a:latin typeface="Corbel"/>
              <a:cs typeface="Corbel"/>
            </a:endParaRPr>
          </a:p>
          <a:p>
            <a:endParaRPr lang="en-US" sz="1200" dirty="0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2388182" y="2883518"/>
            <a:ext cx="1778748" cy="19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49819" y="3960812"/>
            <a:ext cx="8458200" cy="1588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0807" y="2286000"/>
            <a:ext cx="2438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on insert</a:t>
            </a:r>
          </a:p>
          <a:p>
            <a:r>
              <a:rPr lang="en-US" sz="1000" b="1" dirty="0" err="1" smtClean="0">
                <a:latin typeface="Courier New"/>
                <a:cs typeface="Courier New"/>
              </a:rPr>
              <a:t>PART(pk,retailprice,desc</a:t>
            </a:r>
            <a:r>
              <a:rPr lang="en-US" sz="1000" b="1" dirty="0" smtClean="0">
                <a:latin typeface="Courier New"/>
                <a:cs typeface="Courier New"/>
              </a:rPr>
              <a:t>,…)</a:t>
            </a:r>
          </a:p>
          <a:p>
            <a:r>
              <a:rPr lang="en-US" sz="1000" b="1" dirty="0" smtClean="0">
                <a:latin typeface="Courier New"/>
                <a:cs typeface="Courier New"/>
              </a:rPr>
              <a:t>{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…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</a:t>
            </a:r>
            <a:r>
              <a:rPr lang="en-US" sz="1000" b="1" dirty="0" err="1" smtClean="0">
                <a:latin typeface="Courier New"/>
                <a:cs typeface="Courier New"/>
              </a:rPr>
              <a:t>foreach</a:t>
            </a:r>
            <a:r>
              <a:rPr lang="en-US" sz="1000" b="1" dirty="0" smtClean="0">
                <a:latin typeface="Courier New"/>
                <a:cs typeface="Courier New"/>
              </a:rPr>
              <a:t> </a:t>
            </a:r>
            <a:r>
              <a:rPr lang="en-US" sz="1000" b="1" dirty="0" err="1" smtClean="0">
                <a:latin typeface="Courier New"/>
                <a:cs typeface="Courier New"/>
              </a:rPr>
              <a:t>nk</a:t>
            </a:r>
            <a:r>
              <a:rPr lang="en-US" sz="1000" b="1" dirty="0" smtClean="0">
                <a:latin typeface="Courier New"/>
                <a:cs typeface="Courier New"/>
              </a:rPr>
              <a:t> in m1: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	m1[nk] += </a:t>
            </a:r>
            <a:r>
              <a:rPr lang="en-US" sz="1000" b="1" dirty="0" err="1" smtClean="0">
                <a:latin typeface="Courier New"/>
                <a:cs typeface="Courier New"/>
              </a:rPr>
              <a:t>retailprice</a:t>
            </a:r>
            <a:r>
              <a:rPr lang="en-US" sz="1000" b="1" dirty="0" smtClean="0">
                <a:latin typeface="Courier New"/>
                <a:cs typeface="Courier New"/>
              </a:rPr>
              <a:t> *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		m2[pk,nk] – m3[pk,nk];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…</a:t>
            </a:r>
          </a:p>
          <a:p>
            <a:r>
              <a:rPr lang="en-US" sz="1000" b="1" dirty="0" smtClean="0">
                <a:latin typeface="Courier New"/>
                <a:cs typeface="Courier New"/>
              </a:rPr>
              <a:t>}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1473" y="1995100"/>
            <a:ext cx="1739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Corbel"/>
                <a:cs typeface="Corbel"/>
              </a:rPr>
              <a:t>DBToaster</a:t>
            </a:r>
            <a:r>
              <a:rPr lang="en-US" sz="1200" dirty="0" smtClean="0">
                <a:latin typeface="Corbel"/>
                <a:cs typeface="Corbel"/>
              </a:rPr>
              <a:t> code snippet:</a:t>
            </a:r>
          </a:p>
        </p:txBody>
      </p:sp>
      <p:cxnSp>
        <p:nvCxnSpPr>
          <p:cNvPr id="25" name="Straight Connector 24"/>
          <p:cNvCxnSpPr>
            <a:stCxn id="19" idx="4"/>
            <a:endCxn id="22" idx="0"/>
          </p:cNvCxnSpPr>
          <p:nvPr/>
        </p:nvCxnSpPr>
        <p:spPr>
          <a:xfrm rot="5400000">
            <a:off x="4925591" y="3208634"/>
            <a:ext cx="405525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9" idx="6"/>
            <a:endCxn id="21" idx="2"/>
          </p:cNvCxnSpPr>
          <p:nvPr/>
        </p:nvCxnSpPr>
        <p:spPr>
          <a:xfrm>
            <a:off x="5337263" y="2796962"/>
            <a:ext cx="112681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1" idx="4"/>
            <a:endCxn id="20" idx="0"/>
          </p:cNvCxnSpPr>
          <p:nvPr/>
        </p:nvCxnSpPr>
        <p:spPr>
          <a:xfrm rot="5400000">
            <a:off x="6470228" y="3208634"/>
            <a:ext cx="405525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6"/>
            <a:endCxn id="20" idx="2"/>
          </p:cNvCxnSpPr>
          <p:nvPr/>
        </p:nvCxnSpPr>
        <p:spPr>
          <a:xfrm>
            <a:off x="5337263" y="3620308"/>
            <a:ext cx="112681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9" idx="5"/>
            <a:endCxn id="20" idx="1"/>
          </p:cNvCxnSpPr>
          <p:nvPr/>
        </p:nvCxnSpPr>
        <p:spPr>
          <a:xfrm rot="16200000" flipH="1">
            <a:off x="5636721" y="2584038"/>
            <a:ext cx="527901" cy="124919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2" idx="7"/>
            <a:endCxn id="21" idx="3"/>
          </p:cNvCxnSpPr>
          <p:nvPr/>
        </p:nvCxnSpPr>
        <p:spPr>
          <a:xfrm rot="5400000" flipH="1" flipV="1">
            <a:off x="5636721" y="2584039"/>
            <a:ext cx="527901" cy="124919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4919442" y="2588051"/>
            <a:ext cx="417821" cy="41782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464079" y="3411397"/>
            <a:ext cx="417821" cy="41782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464079" y="2588051"/>
            <a:ext cx="417821" cy="41782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919442" y="3411397"/>
            <a:ext cx="417821" cy="41782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4917615" y="261284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N1</a:t>
            </a:r>
            <a:endParaRPr lang="en-US">
              <a:latin typeface="Corbel"/>
              <a:cs typeface="Corbel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431461" y="2612845"/>
            <a:ext cx="46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N2</a:t>
            </a:r>
            <a:endParaRPr lang="en-US">
              <a:latin typeface="Corbel"/>
              <a:cs typeface="Corbe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898404" y="343586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N3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431461" y="343586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N4</a:t>
            </a:r>
            <a:endParaRPr lang="en-US">
              <a:latin typeface="Corbel"/>
              <a:cs typeface="Corbe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75541" y="2154187"/>
            <a:ext cx="1696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N2: m1[Americas]</a:t>
            </a:r>
          </a:p>
          <a:p>
            <a:pPr>
              <a:tabLst>
                <a:tab pos="2873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m3[bike parts,*]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581400" y="3048000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N3: m1[Asia]</a:t>
            </a:r>
          </a:p>
          <a:p>
            <a:pPr>
              <a:tabLst>
                <a:tab pos="2873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m2[bike parts,*]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720676" y="3200400"/>
            <a:ext cx="1661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873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N4: m1[Africa]</a:t>
            </a:r>
          </a:p>
          <a:p>
            <a:pPr>
              <a:tabLst>
                <a:tab pos="2873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m3[car parts,*]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838200" y="5026022"/>
            <a:ext cx="2922743" cy="1588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1447800" y="5026022"/>
            <a:ext cx="656726" cy="3063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447800" y="5026022"/>
            <a:ext cx="656726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rot="16200000" flipH="1">
            <a:off x="1320552" y="5156448"/>
            <a:ext cx="911222" cy="6567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rot="16200000" flipH="1">
            <a:off x="1164975" y="5308847"/>
            <a:ext cx="1222376" cy="6567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2104526" y="5940422"/>
            <a:ext cx="658481" cy="306388"/>
          </a:xfrm>
          <a:prstGeom prst="straightConnector1">
            <a:avLst/>
          </a:prstGeom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2104526" y="5635622"/>
            <a:ext cx="658481" cy="612776"/>
          </a:xfrm>
          <a:prstGeom prst="straightConnector1">
            <a:avLst/>
          </a:prstGeom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1955171" y="5460370"/>
            <a:ext cx="917576" cy="658481"/>
          </a:xfrm>
          <a:prstGeom prst="straightConnector1">
            <a:avLst/>
          </a:prstGeom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2104528" y="5332410"/>
            <a:ext cx="867274" cy="303212"/>
          </a:xfrm>
          <a:prstGeom prst="straightConnector1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2084718" y="5332410"/>
            <a:ext cx="887084" cy="608012"/>
          </a:xfrm>
          <a:prstGeom prst="straightConnector1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rot="16200000" flipH="1">
            <a:off x="2080962" y="5355972"/>
            <a:ext cx="914402" cy="867277"/>
          </a:xfrm>
          <a:prstGeom prst="straightConnector1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5" name="Straight Arrow Connector 79"/>
          <p:cNvCxnSpPr/>
          <p:nvPr/>
        </p:nvCxnSpPr>
        <p:spPr>
          <a:xfrm flipV="1">
            <a:off x="2104528" y="6246810"/>
            <a:ext cx="658479" cy="1590"/>
          </a:xfrm>
          <a:prstGeom prst="bentConnector3">
            <a:avLst>
              <a:gd name="adj1" fmla="val 48714"/>
            </a:avLst>
          </a:prstGeom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2084718" y="5330822"/>
            <a:ext cx="867274" cy="1588"/>
          </a:xfrm>
          <a:prstGeom prst="straightConnector1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2590800" y="5181598"/>
            <a:ext cx="557960" cy="304800"/>
          </a:xfrm>
          <a:prstGeom prst="ellipse">
            <a:avLst/>
          </a:prstGeom>
          <a:noFill/>
          <a:ln w="508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278460" y="4658278"/>
            <a:ext cx="864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Switch</a:t>
            </a:r>
            <a:endParaRPr lang="en-US">
              <a:latin typeface="Corbel"/>
              <a:cs typeface="Corbel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71406" y="504086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N1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71406" y="5345668"/>
            <a:ext cx="46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N2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71406" y="5650468"/>
            <a:ext cx="44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N3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71406" y="595526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N4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4534135" y="4617657"/>
            <a:ext cx="21832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FETCH(N1,m2[21,*]=&gt;</a:t>
            </a:r>
          </a:p>
          <a:p>
            <a:pPr>
              <a:tabLst>
                <a:tab pos="457200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{N1,N2,N3,N4})</a:t>
            </a:r>
          </a:p>
          <a:p>
            <a:r>
              <a:rPr lang="en-US" sz="1000" b="1" dirty="0" smtClean="0">
                <a:latin typeface="Courier New"/>
                <a:cs typeface="Courier New"/>
              </a:rPr>
              <a:t>FETCH(N4,m3[21,*]=&gt;</a:t>
            </a:r>
          </a:p>
          <a:p>
            <a:pPr>
              <a:tabLst>
                <a:tab pos="457200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{N1,N2,N3,N4})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  <a:p>
            <a:r>
              <a:rPr lang="en-US" sz="1000" b="1" dirty="0" smtClean="0">
                <a:latin typeface="Courier New"/>
                <a:cs typeface="Courier New"/>
              </a:rPr>
              <a:t>PUT({N1,N2,N3,N4},</a:t>
            </a:r>
          </a:p>
          <a:p>
            <a:pPr marL="347663"/>
            <a:r>
              <a:rPr lang="en-US" sz="1000" b="1" dirty="0" smtClean="0">
                <a:latin typeface="Courier New"/>
                <a:cs typeface="Courier New"/>
              </a:rPr>
              <a:t>m1[x]+=</a:t>
            </a:r>
          </a:p>
          <a:p>
            <a:pPr marL="347663">
              <a:tabLst>
                <a:tab pos="5159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m2[21,x]*m3[21,x],</a:t>
            </a:r>
          </a:p>
          <a:p>
            <a:pPr marL="347663"/>
            <a:r>
              <a:rPr lang="en-US" sz="1000" b="1" dirty="0" smtClean="0">
                <a:latin typeface="Courier New"/>
                <a:cs typeface="Courier New"/>
              </a:rPr>
              <a:t>{N1,N4})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578998" y="4617658"/>
            <a:ext cx="289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PUSH(N1,N1,m2[21,Europe]  =&gt;N1)</a:t>
            </a:r>
          </a:p>
          <a:p>
            <a:r>
              <a:rPr lang="en-US" sz="1000" b="1" dirty="0" smtClean="0">
                <a:latin typeface="Courier New"/>
                <a:cs typeface="Courier New"/>
              </a:rPr>
              <a:t>PUSH(N1,N2,m2[21,Americas]=&gt;N2)</a:t>
            </a:r>
          </a:p>
          <a:p>
            <a:r>
              <a:rPr lang="en-US" sz="1000" b="1" dirty="0" smtClean="0">
                <a:latin typeface="Courier New"/>
                <a:cs typeface="Courier New"/>
              </a:rPr>
              <a:t>PUSH(N1,N3,m2[21,Asia]    =&gt;N3)</a:t>
            </a:r>
            <a:br>
              <a:rPr lang="en-US" sz="1000" b="1" dirty="0" smtClean="0">
                <a:latin typeface="Courier New"/>
                <a:cs typeface="Courier New"/>
              </a:rPr>
            </a:br>
            <a:r>
              <a:rPr lang="en-US" sz="1000" b="1" dirty="0" smtClean="0">
                <a:latin typeface="Courier New"/>
                <a:cs typeface="Courier New"/>
              </a:rPr>
              <a:t>PUSH(N1,N4,m2[21,Africa]  =&gt;N4)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  <a:p>
            <a:r>
              <a:rPr lang="en-US" sz="1000" b="1" dirty="0" smtClean="0">
                <a:latin typeface="Courier New"/>
                <a:cs typeface="Courier New"/>
              </a:rPr>
              <a:t>PUSH(N4,N1,m3[21,Europe]  =&gt;N1)</a:t>
            </a:r>
          </a:p>
          <a:p>
            <a:r>
              <a:rPr lang="en-US" sz="1000" b="1" dirty="0" smtClean="0">
                <a:latin typeface="Courier New"/>
                <a:cs typeface="Courier New"/>
              </a:rPr>
              <a:t>PUSH(N4,N2,m3[21,Americas]=&gt;N2)</a:t>
            </a:r>
          </a:p>
          <a:p>
            <a:r>
              <a:rPr lang="en-US" sz="1000" b="1" dirty="0" smtClean="0">
                <a:latin typeface="Courier New"/>
                <a:cs typeface="Courier New"/>
              </a:rPr>
              <a:t>PUSH(N4,N3,m3[21,Asia]    =&gt;N3)</a:t>
            </a:r>
            <a:br>
              <a:rPr lang="en-US" sz="1000" b="1" dirty="0" smtClean="0">
                <a:latin typeface="Courier New"/>
                <a:cs typeface="Courier New"/>
              </a:rPr>
            </a:br>
            <a:r>
              <a:rPr lang="en-US" sz="1000" b="1" dirty="0" smtClean="0">
                <a:latin typeface="Courier New"/>
                <a:cs typeface="Courier New"/>
              </a:rPr>
              <a:t>PUSH(N4,N4,m3[21,Africa]  =&gt;N4)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6608763" y="4273153"/>
            <a:ext cx="1228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rbel"/>
                <a:cs typeface="Corbel"/>
              </a:rPr>
              <a:t>Node messages:</a:t>
            </a:r>
          </a:p>
        </p:txBody>
      </p:sp>
      <p:cxnSp>
        <p:nvCxnSpPr>
          <p:cNvPr id="106" name="Straight Connector 105"/>
          <p:cNvCxnSpPr/>
          <p:nvPr/>
        </p:nvCxnSpPr>
        <p:spPr>
          <a:xfrm rot="5400000">
            <a:off x="3621946" y="5155088"/>
            <a:ext cx="1778748" cy="19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rot="5400000">
            <a:off x="5681155" y="5155088"/>
            <a:ext cx="1778748" cy="19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4562528" y="4267200"/>
            <a:ext cx="1313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rbel"/>
                <a:cs typeface="Corbel"/>
              </a:rPr>
              <a:t>Switch messages: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984239" y="6324600"/>
            <a:ext cx="114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  <a:latin typeface="Corbel"/>
                <a:cs typeface="Corbel"/>
              </a:rPr>
              <a:t>Fetch, put</a:t>
            </a:r>
            <a:endParaRPr lang="en-US" dirty="0">
              <a:solidFill>
                <a:schemeClr val="accent1"/>
              </a:solidFill>
              <a:latin typeface="Corbel"/>
              <a:cs typeface="Corbel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2018559" y="4583668"/>
            <a:ext cx="953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  <a:latin typeface="Corbel"/>
                <a:cs typeface="Corbel"/>
              </a:rPr>
              <a:t>N1 push</a:t>
            </a:r>
            <a:endParaRPr lang="en-US" dirty="0">
              <a:solidFill>
                <a:schemeClr val="accent4"/>
              </a:solidFill>
              <a:latin typeface="Corbel"/>
              <a:cs typeface="Corbel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195517" y="6324600"/>
            <a:ext cx="969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  <a:latin typeface="Corbel"/>
                <a:cs typeface="Corbel"/>
              </a:rPr>
              <a:t>N4 push</a:t>
            </a:r>
            <a:endParaRPr lang="en-US" dirty="0">
              <a:solidFill>
                <a:srgbClr val="3366FF"/>
              </a:solidFill>
              <a:latin typeface="Corbel"/>
              <a:cs typeface="Corbel"/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2590800" y="5486400"/>
            <a:ext cx="557960" cy="304800"/>
          </a:xfrm>
          <a:prstGeom prst="ellipse">
            <a:avLst/>
          </a:prstGeom>
          <a:noFill/>
          <a:ln w="508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2590800" y="5791200"/>
            <a:ext cx="557960" cy="304800"/>
          </a:xfrm>
          <a:prstGeom prst="ellipse">
            <a:avLst/>
          </a:prstGeom>
          <a:noFill/>
          <a:ln w="508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2590800" y="6096000"/>
            <a:ext cx="557960" cy="304800"/>
          </a:xfrm>
          <a:prstGeom prst="ellipse">
            <a:avLst/>
          </a:prstGeom>
          <a:noFill/>
          <a:ln w="508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/>
          <p:cNvSpPr txBox="1"/>
          <p:nvPr/>
        </p:nvSpPr>
        <p:spPr>
          <a:xfrm>
            <a:off x="3124200" y="4964668"/>
            <a:ext cx="98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N1 write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orbel"/>
              <a:cs typeface="Corbel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3124200" y="5269468"/>
            <a:ext cx="999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N2 write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orbel"/>
              <a:cs typeface="Corbel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3124200" y="5879068"/>
            <a:ext cx="1001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N4 write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orbel"/>
              <a:cs typeface="Corbel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3124200" y="5574268"/>
            <a:ext cx="98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/>
                <a:cs typeface="Corbel"/>
              </a:rPr>
              <a:t>N3 write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orbel"/>
              <a:cs typeface="Corbel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4917466" y="5887089"/>
            <a:ext cx="645134" cy="208911"/>
          </a:xfrm>
          <a:prstGeom prst="roundRect">
            <a:avLst/>
          </a:prstGeom>
          <a:noFill/>
          <a:ln w="381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Cumulus  Status and Results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4" y="2133599"/>
            <a:ext cx="4136938" cy="426380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TPC-H based queries:</a:t>
            </a:r>
          </a:p>
          <a:p>
            <a:pPr lvl="1"/>
            <a:r>
              <a:rPr lang="en-US" dirty="0" smtClean="0"/>
              <a:t>Key-foreign key joins</a:t>
            </a:r>
          </a:p>
          <a:p>
            <a:r>
              <a:rPr lang="en-US" dirty="0" smtClean="0"/>
              <a:t>Running on 40-node </a:t>
            </a:r>
            <a:r>
              <a:rPr lang="en-US" dirty="0" err="1" smtClean="0"/>
              <a:t>Weblab</a:t>
            </a:r>
            <a:r>
              <a:rPr lang="en-US" dirty="0" smtClean="0"/>
              <a:t> cluster, nodes: 2.2Ghz, 16GB Ram</a:t>
            </a:r>
          </a:p>
          <a:p>
            <a:r>
              <a:rPr lang="en-US" dirty="0" smtClean="0"/>
              <a:t>Performance (sustainable rate):</a:t>
            </a:r>
          </a:p>
          <a:p>
            <a:pPr lvl="1"/>
            <a:r>
              <a:rPr lang="en-US" dirty="0" smtClean="0"/>
              <a:t>725 updates/sec, 40 node</a:t>
            </a:r>
          </a:p>
          <a:p>
            <a:pPr lvl="1"/>
            <a:r>
              <a:rPr lang="en-US" dirty="0" smtClean="0"/>
              <a:t>Available memory scales linearly</a:t>
            </a:r>
          </a:p>
          <a:p>
            <a:r>
              <a:rPr lang="en-US" dirty="0" smtClean="0"/>
              <a:t>Ongoing:</a:t>
            </a:r>
          </a:p>
          <a:p>
            <a:pPr lvl="1"/>
            <a:r>
              <a:rPr lang="en-US" dirty="0" smtClean="0"/>
              <a:t>Push-based workflow</a:t>
            </a:r>
          </a:p>
          <a:p>
            <a:pPr lvl="1"/>
            <a:r>
              <a:rPr lang="en-US" dirty="0" smtClean="0"/>
              <a:t>Automatic partitioning</a:t>
            </a:r>
          </a:p>
          <a:p>
            <a:pPr lvl="1"/>
            <a:r>
              <a:rPr lang="en-US" dirty="0" smtClean="0"/>
              <a:t>TPC-H non-key</a:t>
            </a:r>
          </a:p>
          <a:p>
            <a:pPr lvl="1"/>
            <a:r>
              <a:rPr lang="en-US" dirty="0" smtClean="0"/>
              <a:t>EC2 deployment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4344213" y="2053131"/>
            <a:ext cx="50192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3175" eaLnBrk="0" hangingPunct="0">
              <a:spcBef>
                <a:spcPts val="600"/>
              </a:spcBef>
              <a:buClr>
                <a:srgbClr val="404040"/>
              </a:buClr>
              <a:buSzPct val="90000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select  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s_nationkey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,</a:t>
            </a:r>
          </a:p>
          <a:p>
            <a:pPr marL="0" lvl="1" indent="3175" eaLnBrk="0" hangingPunct="0">
              <a:spcBef>
                <a:spcPts val="600"/>
              </a:spcBef>
              <a:buClr>
                <a:srgbClr val="404040"/>
              </a:buClr>
              <a:buSzPct val="90000"/>
              <a:tabLst>
                <a:tab pos="517525" algn="l"/>
              </a:tabLst>
            </a:pP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	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sum((p_retailprice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 -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ps_supplycost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) *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ps_availqty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)</a:t>
            </a:r>
          </a:p>
          <a:p>
            <a:pPr marL="0" lvl="1" indent="3175" eaLnBrk="0" hangingPunct="0">
              <a:spcBef>
                <a:spcPts val="600"/>
              </a:spcBef>
              <a:buClr>
                <a:srgbClr val="404040"/>
              </a:buClr>
              <a:buSzPct val="90000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from  part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p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,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partsupp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ps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, supplier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s</a:t>
            </a:r>
            <a:endParaRPr lang="en-US" sz="1400" dirty="0" smtClean="0">
              <a:solidFill>
                <a:srgbClr val="262626"/>
              </a:solidFill>
              <a:latin typeface="Corbel"/>
              <a:ea typeface="ＭＳ Ｐゴシック"/>
              <a:cs typeface="Corbel"/>
            </a:endParaRPr>
          </a:p>
          <a:p>
            <a:pPr marL="0" lvl="1" indent="3175" eaLnBrk="0" hangingPunct="0">
              <a:spcBef>
                <a:spcPts val="600"/>
              </a:spcBef>
              <a:buClr>
                <a:srgbClr val="404040"/>
              </a:buClr>
              <a:buSzPct val="90000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where 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p_partkey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 =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ps_partkey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 AND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s_suppkey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 =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ps_suppkey</a:t>
            </a:r>
            <a:endParaRPr lang="en-US" sz="1400" dirty="0" smtClean="0">
              <a:solidFill>
                <a:srgbClr val="262626"/>
              </a:solidFill>
              <a:latin typeface="Corbel"/>
              <a:ea typeface="ＭＳ Ｐゴシック"/>
              <a:cs typeface="Corbel"/>
            </a:endParaRPr>
          </a:p>
          <a:p>
            <a:pPr marL="0" lvl="1" indent="3175" eaLnBrk="0" hangingPunct="0">
              <a:spcBef>
                <a:spcPts val="600"/>
              </a:spcBef>
              <a:buClr>
                <a:srgbClr val="404040"/>
              </a:buClr>
              <a:buSzPct val="90000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group by 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s_nationkey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;</a:t>
            </a:r>
          </a:p>
          <a:p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4747097" y="4114800"/>
            <a:ext cx="401590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3175" eaLnBrk="0" hangingPunct="0">
              <a:spcBef>
                <a:spcPts val="600"/>
              </a:spcBef>
              <a:buClr>
                <a:srgbClr val="404040"/>
              </a:buClr>
              <a:buSzPct val="90000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select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l_partkey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,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sum(l_quantity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)</a:t>
            </a:r>
          </a:p>
          <a:p>
            <a:pPr marL="0" lvl="1" indent="3175" eaLnBrk="0" hangingPunct="0">
              <a:spcBef>
                <a:spcPts val="600"/>
              </a:spcBef>
              <a:buClr>
                <a:srgbClr val="404040"/>
              </a:buClr>
              <a:buSzPct val="90000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from customer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c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, supplier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s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, orders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o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,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lineitem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l</a:t>
            </a:r>
            <a:endParaRPr lang="en-US" sz="1400" dirty="0" smtClean="0">
              <a:solidFill>
                <a:srgbClr val="262626"/>
              </a:solidFill>
              <a:latin typeface="Corbel"/>
              <a:ea typeface="ＭＳ Ｐゴシック"/>
              <a:cs typeface="Corbel"/>
            </a:endParaRPr>
          </a:p>
          <a:p>
            <a:pPr marL="0" lvl="1" indent="3175" eaLnBrk="0" hangingPunct="0">
              <a:spcBef>
                <a:spcPts val="600"/>
              </a:spcBef>
              <a:buClr>
                <a:srgbClr val="404040"/>
              </a:buClr>
              <a:buSzPct val="90000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where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c_nationkey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 =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s_nationkey</a:t>
            </a:r>
            <a:endParaRPr lang="en-US" sz="1400" dirty="0" smtClean="0">
              <a:solidFill>
                <a:srgbClr val="262626"/>
              </a:solidFill>
              <a:latin typeface="Corbel"/>
              <a:ea typeface="ＭＳ Ｐゴシック"/>
              <a:cs typeface="Corbel"/>
            </a:endParaRPr>
          </a:p>
          <a:p>
            <a:pPr marL="0" lvl="1" indent="3175" eaLnBrk="0" hangingPunct="0">
              <a:spcBef>
                <a:spcPts val="600"/>
              </a:spcBef>
              <a:buClr>
                <a:srgbClr val="404040"/>
              </a:buClr>
              <a:buSzPct val="90000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and  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s_suppkey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   =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l_suppkey</a:t>
            </a:r>
            <a:endParaRPr lang="en-US" sz="1400" dirty="0" smtClean="0">
              <a:solidFill>
                <a:srgbClr val="262626"/>
              </a:solidFill>
              <a:latin typeface="Corbel"/>
              <a:ea typeface="ＭＳ Ｐゴシック"/>
              <a:cs typeface="Corbel"/>
            </a:endParaRPr>
          </a:p>
          <a:p>
            <a:pPr marL="0" lvl="1" indent="3175" eaLnBrk="0" hangingPunct="0">
              <a:spcBef>
                <a:spcPts val="600"/>
              </a:spcBef>
              <a:buClr>
                <a:srgbClr val="404040"/>
              </a:buClr>
              <a:buSzPct val="90000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and  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c_custkey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   =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o_orderkey</a:t>
            </a:r>
            <a:endParaRPr lang="en-US" sz="1400" dirty="0" smtClean="0">
              <a:solidFill>
                <a:srgbClr val="262626"/>
              </a:solidFill>
              <a:latin typeface="Corbel"/>
              <a:ea typeface="ＭＳ Ｐゴシック"/>
              <a:cs typeface="Corbel"/>
            </a:endParaRPr>
          </a:p>
          <a:p>
            <a:pPr marL="0" lvl="1" indent="3175" eaLnBrk="0" hangingPunct="0">
              <a:spcBef>
                <a:spcPts val="600"/>
              </a:spcBef>
              <a:buClr>
                <a:srgbClr val="404040"/>
              </a:buClr>
              <a:buSzPct val="90000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and  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o_orderkey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  =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l_orderkey</a:t>
            </a:r>
            <a:endParaRPr lang="en-US" sz="1400" dirty="0" smtClean="0">
              <a:solidFill>
                <a:srgbClr val="262626"/>
              </a:solidFill>
              <a:latin typeface="Corbel"/>
              <a:ea typeface="ＭＳ Ｐゴシック"/>
              <a:cs typeface="Corbel"/>
            </a:endParaRPr>
          </a:p>
          <a:p>
            <a:pPr marL="0" lvl="1" indent="3175" eaLnBrk="0" hangingPunct="0">
              <a:spcBef>
                <a:spcPts val="600"/>
              </a:spcBef>
              <a:buClr>
                <a:srgbClr val="404040"/>
              </a:buClr>
              <a:buSzPct val="90000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group by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l_partkey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DBToaster</a:t>
            </a:r>
            <a:r>
              <a:rPr lang="en-US" dirty="0" smtClean="0"/>
              <a:t>: Next Directions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8461" y="1894126"/>
            <a:ext cx="8058767" cy="450667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Bulk processing with </a:t>
            </a:r>
            <a:r>
              <a:rPr lang="en-US" dirty="0" err="1" smtClean="0"/>
              <a:t>Hadoop</a:t>
            </a:r>
            <a:r>
              <a:rPr lang="en-US" dirty="0" smtClean="0"/>
              <a:t> &amp; </a:t>
            </a:r>
            <a:r>
              <a:rPr lang="en-US" dirty="0" err="1" smtClean="0"/>
              <a:t>HBase</a:t>
            </a:r>
            <a:r>
              <a:rPr lang="en-US" dirty="0" smtClean="0"/>
              <a:t> runtime: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lvl="1"/>
            <a:r>
              <a:rPr lang="en-US" dirty="0" smtClean="0"/>
              <a:t>M3: Product-Partition-Aggregate op</a:t>
            </a:r>
          </a:p>
          <a:p>
            <a:pPr>
              <a:spcBef>
                <a:spcPts val="4400"/>
              </a:spcBef>
            </a:pPr>
            <a:r>
              <a:rPr lang="en-US" dirty="0" smtClean="0"/>
              <a:t>Working on:</a:t>
            </a:r>
          </a:p>
          <a:p>
            <a:pPr lvl="1"/>
            <a:r>
              <a:rPr lang="en-US" dirty="0" smtClean="0"/>
              <a:t>Cost model for input, and intermediate result partitioning for M3 sequences</a:t>
            </a:r>
          </a:p>
          <a:p>
            <a:pPr lvl="1"/>
            <a:r>
              <a:rPr lang="en-US" dirty="0" smtClean="0"/>
              <a:t>Whole program optimization of data placement &amp; partitioning</a:t>
            </a:r>
          </a:p>
        </p:txBody>
      </p:sp>
      <p:pic>
        <p:nvPicPr>
          <p:cNvPr id="5" name="Picture 4" descr="pp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9" y="2374206"/>
            <a:ext cx="5159136" cy="67488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247715" y="2667000"/>
            <a:ext cx="228600" cy="838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628715" y="2667000"/>
            <a:ext cx="228600" cy="838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162115" y="2667000"/>
            <a:ext cx="228600" cy="838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543115" y="2667000"/>
            <a:ext cx="228600" cy="838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8076515" y="2667000"/>
            <a:ext cx="228600" cy="838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8457515" y="2667000"/>
            <a:ext cx="228600" cy="838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6401039" y="3116982"/>
            <a:ext cx="1232842" cy="79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7308091" y="3116982"/>
            <a:ext cx="1232842" cy="79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014605" y="2286000"/>
            <a:ext cx="461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 New"/>
                <a:cs typeface="Courier New"/>
              </a:rPr>
              <a:t>+R</a:t>
            </a:r>
            <a:endParaRPr lang="en-US" b="1" dirty="0">
              <a:latin typeface="Courier New"/>
              <a:cs typeface="Courier New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05205" y="2286000"/>
            <a:ext cx="461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 New"/>
                <a:cs typeface="Courier New"/>
              </a:rPr>
              <a:t>+S</a:t>
            </a:r>
            <a:endParaRPr lang="en-US" b="1" dirty="0">
              <a:latin typeface="Courier New"/>
              <a:cs typeface="Courier New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19605" y="2286000"/>
            <a:ext cx="461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 New"/>
                <a:cs typeface="Courier New"/>
              </a:rPr>
              <a:t>+T</a:t>
            </a:r>
            <a:endParaRPr lang="en-US" b="1" dirty="0">
              <a:latin typeface="Courier New"/>
              <a:cs typeface="Courier New"/>
            </a:endParaRPr>
          </a:p>
        </p:txBody>
      </p:sp>
      <p:cxnSp>
        <p:nvCxnSpPr>
          <p:cNvPr id="17" name="Shape 16"/>
          <p:cNvCxnSpPr/>
          <p:nvPr/>
        </p:nvCxnSpPr>
        <p:spPr>
          <a:xfrm rot="16200000" flipH="1">
            <a:off x="5885765" y="2800350"/>
            <a:ext cx="571500" cy="15240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hape 17"/>
          <p:cNvCxnSpPr/>
          <p:nvPr/>
        </p:nvCxnSpPr>
        <p:spPr>
          <a:xfrm rot="16200000" flipH="1">
            <a:off x="6876365" y="2838450"/>
            <a:ext cx="571500" cy="15240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hape 18"/>
          <p:cNvCxnSpPr/>
          <p:nvPr/>
        </p:nvCxnSpPr>
        <p:spPr>
          <a:xfrm rot="16200000" flipH="1">
            <a:off x="7790765" y="2838450"/>
            <a:ext cx="571500" cy="15240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6095315" y="3962400"/>
            <a:ext cx="2667000" cy="304800"/>
          </a:xfrm>
          <a:prstGeom prst="roundRect">
            <a:avLst/>
          </a:prstGeom>
          <a:solidFill>
            <a:srgbClr val="99CC0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999793" y="3925885"/>
            <a:ext cx="796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HBase</a:t>
            </a:r>
            <a:endParaRPr lang="en-US" dirty="0">
              <a:latin typeface="Corbel"/>
              <a:cs typeface="Corbel"/>
            </a:endParaRPr>
          </a:p>
        </p:txBody>
      </p:sp>
      <p:cxnSp>
        <p:nvCxnSpPr>
          <p:cNvPr id="22" name="Straight Connector 21"/>
          <p:cNvCxnSpPr>
            <a:stCxn id="7" idx="2"/>
          </p:cNvCxnSpPr>
          <p:nvPr/>
        </p:nvCxnSpPr>
        <p:spPr>
          <a:xfrm rot="5400000">
            <a:off x="6514260" y="3730199"/>
            <a:ext cx="453755" cy="3757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7414956" y="3747010"/>
            <a:ext cx="453755" cy="3757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>
            <a:off x="8340631" y="3743979"/>
            <a:ext cx="453755" cy="3757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16200000" flipV="1">
            <a:off x="7042513" y="3747148"/>
            <a:ext cx="453755" cy="3757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 flipV="1">
            <a:off x="7968188" y="3744117"/>
            <a:ext cx="453755" cy="3757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781115" y="3886200"/>
            <a:ext cx="457200" cy="1588"/>
          </a:xfrm>
          <a:prstGeom prst="line">
            <a:avLst/>
          </a:prstGeom>
          <a:ln w="2540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ight Brace 27"/>
          <p:cNvSpPr/>
          <p:nvPr/>
        </p:nvSpPr>
        <p:spPr>
          <a:xfrm rot="5400000">
            <a:off x="4964706" y="2314633"/>
            <a:ext cx="110689" cy="13716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Brace 28"/>
          <p:cNvSpPr/>
          <p:nvPr/>
        </p:nvSpPr>
        <p:spPr>
          <a:xfrm rot="5400000">
            <a:off x="3707407" y="2733733"/>
            <a:ext cx="110688" cy="5334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4516388" y="2992272"/>
            <a:ext cx="119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map (product)</a:t>
            </a:r>
            <a:endParaRPr lang="en-US" sz="1000" b="1" dirty="0">
              <a:latin typeface="Courier New"/>
              <a:cs typeface="Courier New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352115" y="2992272"/>
            <a:ext cx="8772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partition</a:t>
            </a:r>
            <a:endParaRPr lang="en-US" sz="1000" b="1" dirty="0">
              <a:latin typeface="Courier New"/>
              <a:cs typeface="Courier New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66515" y="3288606"/>
            <a:ext cx="6464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reduce</a:t>
            </a:r>
            <a:endParaRPr lang="en-US" sz="1000" b="1" dirty="0">
              <a:latin typeface="Courier New"/>
              <a:cs typeface="Courier New"/>
            </a:endParaRPr>
          </a:p>
        </p:txBody>
      </p:sp>
      <p:sp>
        <p:nvSpPr>
          <p:cNvPr id="33" name="Right Brace 32"/>
          <p:cNvSpPr/>
          <p:nvPr/>
        </p:nvSpPr>
        <p:spPr>
          <a:xfrm rot="5400000">
            <a:off x="4457014" y="2031308"/>
            <a:ext cx="152401" cy="25146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Brace 33"/>
          <p:cNvSpPr/>
          <p:nvPr/>
        </p:nvSpPr>
        <p:spPr>
          <a:xfrm rot="5400000">
            <a:off x="1065754" y="2678647"/>
            <a:ext cx="123385" cy="79173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37515" y="3080485"/>
            <a:ext cx="5694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input</a:t>
            </a:r>
            <a:endParaRPr lang="en-US" sz="1000" b="1" dirty="0">
              <a:latin typeface="Courier New"/>
              <a:cs typeface="Courier New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71515" y="2844800"/>
            <a:ext cx="37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rbel"/>
                <a:cs typeface="Corbel"/>
              </a:rPr>
              <a:t>M</a:t>
            </a:r>
            <a:endParaRPr lang="en-US" b="1" dirty="0">
              <a:solidFill>
                <a:schemeClr val="bg1"/>
              </a:solidFill>
              <a:latin typeface="Corbel"/>
              <a:cs typeface="Corbe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575614" y="2844800"/>
            <a:ext cx="32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rbel"/>
                <a:cs typeface="Corbel"/>
              </a:rPr>
              <a:t>R</a:t>
            </a:r>
            <a:endParaRPr lang="en-US" b="1" dirty="0">
              <a:solidFill>
                <a:schemeClr val="bg1"/>
              </a:solidFill>
              <a:latin typeface="Corbel"/>
              <a:cs typeface="Corbel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088216" y="2851150"/>
            <a:ext cx="37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rbel"/>
                <a:cs typeface="Corbel"/>
              </a:rPr>
              <a:t>M</a:t>
            </a:r>
            <a:endParaRPr lang="en-US" b="1" dirty="0">
              <a:solidFill>
                <a:schemeClr val="bg1"/>
              </a:solidFill>
              <a:latin typeface="Corbel"/>
              <a:cs typeface="Corbe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492315" y="2851150"/>
            <a:ext cx="32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rbel"/>
                <a:cs typeface="Corbel"/>
              </a:rPr>
              <a:t>R</a:t>
            </a:r>
            <a:endParaRPr lang="en-US" b="1" dirty="0">
              <a:solidFill>
                <a:schemeClr val="bg1"/>
              </a:solidFill>
              <a:latin typeface="Corbel"/>
              <a:cs typeface="Corbel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008966" y="2857500"/>
            <a:ext cx="37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rbel"/>
                <a:cs typeface="Corbel"/>
              </a:rPr>
              <a:t>M</a:t>
            </a:r>
            <a:endParaRPr lang="en-US" b="1" dirty="0">
              <a:solidFill>
                <a:schemeClr val="bg1"/>
              </a:solidFill>
              <a:latin typeface="Corbel"/>
              <a:cs typeface="Corbe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413065" y="2857500"/>
            <a:ext cx="32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rbel"/>
                <a:cs typeface="Corbel"/>
              </a:rPr>
              <a:t>R</a:t>
            </a:r>
            <a:endParaRPr lang="en-US" b="1" dirty="0">
              <a:solidFill>
                <a:schemeClr val="bg1"/>
              </a:solidFill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DBToaster</a:t>
            </a:r>
            <a:r>
              <a:rPr lang="en-US" dirty="0" smtClean="0"/>
              <a:t>: Next Directions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006600"/>
            <a:ext cx="8574087" cy="4013200"/>
          </a:xfrm>
        </p:spPr>
        <p:txBody>
          <a:bodyPr/>
          <a:lstStyle/>
          <a:p>
            <a:pPr>
              <a:spcBef>
                <a:spcPts val="3200"/>
              </a:spcBef>
            </a:pPr>
            <a:r>
              <a:rPr lang="en-US" dirty="0" smtClean="0"/>
              <a:t>Query processing &amp; computational foundations</a:t>
            </a:r>
          </a:p>
          <a:p>
            <a:pPr lvl="1"/>
            <a:r>
              <a:rPr lang="en-US" dirty="0" err="1" smtClean="0"/>
              <a:t>Adaptivity</a:t>
            </a:r>
            <a:r>
              <a:rPr lang="en-US" dirty="0" smtClean="0"/>
              <a:t> spectrum: trade off incremental vs. from-scratch QP</a:t>
            </a:r>
          </a:p>
          <a:p>
            <a:pPr lvl="1"/>
            <a:r>
              <a:rPr lang="en-US" dirty="0" smtClean="0"/>
              <a:t>Exploiting schema information (foreign-keys, constraints etc.)</a:t>
            </a:r>
          </a:p>
          <a:p>
            <a:pPr lvl="1"/>
            <a:r>
              <a:rPr lang="en-US" dirty="0" smtClean="0"/>
              <a:t>Generalize incremental computation (recursion, collections etc.)</a:t>
            </a:r>
          </a:p>
          <a:p>
            <a:r>
              <a:rPr lang="en-US" dirty="0" smtClean="0"/>
              <a:t>Compiling whole-DBMS, incorporating lightweight</a:t>
            </a:r>
          </a:p>
          <a:p>
            <a:pPr lvl="1"/>
            <a:r>
              <a:rPr lang="en-US" dirty="0" smtClean="0"/>
              <a:t>Concurrency controller and scheduler</a:t>
            </a:r>
          </a:p>
          <a:p>
            <a:pPr lvl="1"/>
            <a:r>
              <a:rPr lang="en-US" dirty="0" smtClean="0"/>
              <a:t>Optimizer and alerter</a:t>
            </a:r>
          </a:p>
          <a:p>
            <a:pPr lvl="1"/>
            <a:r>
              <a:rPr lang="en-US" dirty="0" smtClean="0"/>
              <a:t>Storage layout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DBToaster</a:t>
            </a:r>
            <a:r>
              <a:rPr lang="en-US" dirty="0" smtClean="0"/>
              <a:t>: Conclusions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 smtClean="0"/>
              <a:t>Extremely simple evaluation language: M3</a:t>
            </a:r>
          </a:p>
          <a:p>
            <a:pPr lvl="1"/>
            <a:r>
              <a:rPr lang="en-US" dirty="0" smtClean="0"/>
              <a:t>Query “plans” in terms of data structures, not operators</a:t>
            </a:r>
          </a:p>
          <a:p>
            <a:pPr lvl="1"/>
            <a:r>
              <a:rPr lang="en-US" dirty="0" smtClean="0"/>
              <a:t>Extremely easy to build runtimes: focus on architecture &amp; context</a:t>
            </a:r>
          </a:p>
          <a:p>
            <a:pPr lvl="2"/>
            <a:r>
              <a:rPr lang="en-US" dirty="0" smtClean="0"/>
              <a:t>Standalone stream engine, online MPP engine, bulk MPP engine</a:t>
            </a:r>
          </a:p>
          <a:p>
            <a:r>
              <a:rPr lang="en-US" dirty="0" smtClean="0"/>
              <a:t>Query compilation: </a:t>
            </a:r>
            <a:r>
              <a:rPr lang="en-US" dirty="0" err="1" smtClean="0"/>
              <a:t>DBToaster</a:t>
            </a:r>
            <a:endParaRPr lang="en-US" dirty="0" smtClean="0"/>
          </a:p>
          <a:p>
            <a:pPr lvl="1"/>
            <a:r>
              <a:rPr lang="en-US" dirty="0" smtClean="0"/>
              <a:t>Novel recursive compilation technique  </a:t>
            </a:r>
          </a:p>
          <a:p>
            <a:pPr lvl="1"/>
            <a:r>
              <a:rPr lang="en-US" dirty="0" smtClean="0"/>
              <a:t>Revisits foundations for incremental processing</a:t>
            </a:r>
          </a:p>
          <a:p>
            <a:pPr lvl="1"/>
            <a:r>
              <a:rPr lang="en-US" dirty="0" smtClean="0"/>
              <a:t>Natural mechanism to generate </a:t>
            </a:r>
            <a:r>
              <a:rPr lang="en-US" b="1" i="1" dirty="0" smtClean="0"/>
              <a:t>lightweight</a:t>
            </a:r>
            <a:r>
              <a:rPr lang="en-US" dirty="0" smtClean="0"/>
              <a:t> query engines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Summary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 err="1" smtClean="0"/>
              <a:t>DBToaster</a:t>
            </a:r>
            <a:r>
              <a:rPr lang="en-US" dirty="0" smtClean="0"/>
              <a:t>: lightweight incremental query processing</a:t>
            </a:r>
          </a:p>
          <a:p>
            <a:r>
              <a:rPr lang="en-US" dirty="0" smtClean="0"/>
              <a:t>Dissertation work: Pulse</a:t>
            </a:r>
          </a:p>
          <a:p>
            <a:r>
              <a:rPr lang="en-US" dirty="0" smtClean="0"/>
              <a:t>Distributed data management:</a:t>
            </a:r>
          </a:p>
          <a:p>
            <a:pPr lvl="1"/>
            <a:r>
              <a:rPr lang="en-US" dirty="0" smtClean="0"/>
              <a:t>Borealis: distributed stream processing engine</a:t>
            </a:r>
          </a:p>
          <a:p>
            <a:pPr lvl="1"/>
            <a:r>
              <a:rPr lang="en-US" dirty="0" smtClean="0"/>
              <a:t>SAND: query processing over global-scale networks</a:t>
            </a:r>
          </a:p>
          <a:p>
            <a:pPr lvl="1"/>
            <a:r>
              <a:rPr lang="en-US" dirty="0" err="1" smtClean="0"/>
              <a:t>SenseWeb</a:t>
            </a:r>
            <a:r>
              <a:rPr lang="en-US" dirty="0" smtClean="0"/>
              <a:t>: network-efficient indexing in sensor web portals</a:t>
            </a:r>
          </a:p>
          <a:p>
            <a:pPr lvl="1"/>
            <a:r>
              <a:rPr lang="en-US" dirty="0" smtClean="0"/>
              <a:t>XPORT: extensible overlays for data collection and dissemination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Pulse: Declarative QP for Polynomial Models</a:t>
            </a:r>
            <a:endParaRPr lang="en-US" sz="36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1828800"/>
            <a:ext cx="8574087" cy="4876800"/>
          </a:xfrm>
        </p:spPr>
        <p:txBody>
          <a:bodyPr/>
          <a:lstStyle/>
          <a:p>
            <a:r>
              <a:rPr lang="en-US" dirty="0" smtClean="0"/>
              <a:t>Query processing over piecewise polynomials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spcBef>
                <a:spcPts val="5000"/>
              </a:spcBef>
            </a:pPr>
            <a:r>
              <a:rPr lang="en-US" dirty="0" smtClean="0"/>
              <a:t>Error handling, and the semantics of </a:t>
            </a:r>
            <a:r>
              <a:rPr lang="en-US" dirty="0" err="1" smtClean="0"/>
              <a:t>tuple</a:t>
            </a:r>
            <a:r>
              <a:rPr lang="en-US" dirty="0" smtClean="0"/>
              <a:t>/model discrepancies</a:t>
            </a:r>
            <a:endParaRPr lang="en-US" dirty="0"/>
          </a:p>
        </p:txBody>
      </p:sp>
      <p:grpSp>
        <p:nvGrpSpPr>
          <p:cNvPr id="4" name="Group 68"/>
          <p:cNvGrpSpPr/>
          <p:nvPr/>
        </p:nvGrpSpPr>
        <p:grpSpPr>
          <a:xfrm>
            <a:off x="479938" y="2598755"/>
            <a:ext cx="7190093" cy="3031110"/>
            <a:chOff x="-1006108" y="1380790"/>
            <a:chExt cx="9733086" cy="4103152"/>
          </a:xfrm>
        </p:grpSpPr>
        <p:grpSp>
          <p:nvGrpSpPr>
            <p:cNvPr id="11" name="Group 96"/>
            <p:cNvGrpSpPr/>
            <p:nvPr/>
          </p:nvGrpSpPr>
          <p:grpSpPr>
            <a:xfrm>
              <a:off x="5346470" y="3446345"/>
              <a:ext cx="1655514" cy="1899946"/>
              <a:chOff x="1612670" y="4333706"/>
              <a:chExt cx="1655514" cy="1899946"/>
            </a:xfrm>
          </p:grpSpPr>
          <p:cxnSp>
            <p:nvCxnSpPr>
              <p:cNvPr id="5" name="Straight Connector 4"/>
              <p:cNvCxnSpPr/>
              <p:nvPr/>
            </p:nvCxnSpPr>
            <p:spPr>
              <a:xfrm rot="5400000">
                <a:off x="1005217" y="5503666"/>
                <a:ext cx="1406086" cy="14556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/>
            </p:nvCxnSpPr>
            <p:spPr>
              <a:xfrm rot="16200000" flipH="1">
                <a:off x="1948537" y="5468484"/>
                <a:ext cx="1527599" cy="2733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 rot="5400000">
                <a:off x="2913438" y="5878906"/>
                <a:ext cx="705618" cy="3874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rot="5400000">
                <a:off x="1017284" y="5605563"/>
                <a:ext cx="1207743" cy="16971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rot="5400000">
                <a:off x="1680962" y="5270897"/>
                <a:ext cx="1888594" cy="14211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rot="5400000">
                <a:off x="2308844" y="5316769"/>
                <a:ext cx="1817646" cy="6824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67"/>
            <p:cNvGrpSpPr/>
            <p:nvPr/>
          </p:nvGrpSpPr>
          <p:grpSpPr>
            <a:xfrm>
              <a:off x="4831114" y="3372504"/>
              <a:ext cx="2558226" cy="1231231"/>
              <a:chOff x="1097314" y="4259865"/>
              <a:chExt cx="2558226" cy="1231231"/>
            </a:xfrm>
          </p:grpSpPr>
          <p:sp>
            <p:nvSpPr>
              <p:cNvPr id="12" name="Multiply 11"/>
              <p:cNvSpPr/>
              <p:nvPr/>
            </p:nvSpPr>
            <p:spPr>
              <a:xfrm>
                <a:off x="1097314" y="5326665"/>
                <a:ext cx="164431" cy="164431"/>
              </a:xfrm>
              <a:prstGeom prst="mathMultiply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Multiply 12"/>
              <p:cNvSpPr/>
              <p:nvPr/>
            </p:nvSpPr>
            <p:spPr>
              <a:xfrm>
                <a:off x="1272017" y="5166831"/>
                <a:ext cx="164431" cy="164431"/>
              </a:xfrm>
              <a:prstGeom prst="mathMultiply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Multiply 13"/>
              <p:cNvSpPr/>
              <p:nvPr/>
            </p:nvSpPr>
            <p:spPr>
              <a:xfrm>
                <a:off x="1513627" y="4958675"/>
                <a:ext cx="164431" cy="164431"/>
              </a:xfrm>
              <a:prstGeom prst="mathMultiply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Multiply 14"/>
              <p:cNvSpPr/>
              <p:nvPr/>
            </p:nvSpPr>
            <p:spPr>
              <a:xfrm>
                <a:off x="1777539" y="4754235"/>
                <a:ext cx="164431" cy="164431"/>
              </a:xfrm>
              <a:prstGeom prst="mathMultiply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Multiply 15"/>
              <p:cNvSpPr/>
              <p:nvPr/>
            </p:nvSpPr>
            <p:spPr>
              <a:xfrm>
                <a:off x="2152963" y="4475455"/>
                <a:ext cx="164431" cy="164431"/>
              </a:xfrm>
              <a:prstGeom prst="mathMultiply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Multiply 16"/>
              <p:cNvSpPr/>
              <p:nvPr/>
            </p:nvSpPr>
            <p:spPr>
              <a:xfrm>
                <a:off x="2587861" y="4259865"/>
                <a:ext cx="164431" cy="164431"/>
              </a:xfrm>
              <a:prstGeom prst="mathMultiply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Multiply 17"/>
              <p:cNvSpPr/>
              <p:nvPr/>
            </p:nvSpPr>
            <p:spPr>
              <a:xfrm>
                <a:off x="2959568" y="4267299"/>
                <a:ext cx="164431" cy="164431"/>
              </a:xfrm>
              <a:prstGeom prst="mathMultiply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Multiply 18"/>
              <p:cNvSpPr/>
              <p:nvPr/>
            </p:nvSpPr>
            <p:spPr>
              <a:xfrm>
                <a:off x="3491109" y="4512626"/>
                <a:ext cx="164431" cy="164431"/>
              </a:xfrm>
              <a:prstGeom prst="mathMultiply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47"/>
            <p:cNvGrpSpPr/>
            <p:nvPr/>
          </p:nvGrpSpPr>
          <p:grpSpPr>
            <a:xfrm>
              <a:off x="4837471" y="3364158"/>
              <a:ext cx="2097506" cy="1158681"/>
              <a:chOff x="1026694" y="1977550"/>
              <a:chExt cx="2097506" cy="1158681"/>
            </a:xfrm>
            <a:solidFill>
              <a:srgbClr val="50809A"/>
            </a:solidFill>
          </p:grpSpPr>
          <p:sp>
            <p:nvSpPr>
              <p:cNvPr id="21" name="Multiply 20"/>
              <p:cNvSpPr/>
              <p:nvPr/>
            </p:nvSpPr>
            <p:spPr>
              <a:xfrm>
                <a:off x="1026694" y="2065420"/>
                <a:ext cx="164431" cy="164431"/>
              </a:xfrm>
              <a:prstGeom prst="mathMultiply">
                <a:avLst/>
              </a:prstGeom>
              <a:grpFill/>
              <a:ln>
                <a:solidFill>
                  <a:srgbClr val="508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Multiply 21"/>
              <p:cNvSpPr/>
              <p:nvPr/>
            </p:nvSpPr>
            <p:spPr>
              <a:xfrm>
                <a:off x="1227266" y="2248848"/>
                <a:ext cx="164431" cy="164431"/>
              </a:xfrm>
              <a:prstGeom prst="mathMultiply">
                <a:avLst/>
              </a:prstGeom>
              <a:grpFill/>
              <a:ln>
                <a:solidFill>
                  <a:srgbClr val="508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Multiply 22"/>
              <p:cNvSpPr/>
              <p:nvPr/>
            </p:nvSpPr>
            <p:spPr>
              <a:xfrm>
                <a:off x="1440793" y="2396224"/>
                <a:ext cx="164431" cy="164431"/>
              </a:xfrm>
              <a:prstGeom prst="mathMultiply">
                <a:avLst/>
              </a:prstGeom>
              <a:grpFill/>
              <a:ln>
                <a:solidFill>
                  <a:srgbClr val="508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Multiply 23"/>
              <p:cNvSpPr/>
              <p:nvPr/>
            </p:nvSpPr>
            <p:spPr>
              <a:xfrm>
                <a:off x="1786053" y="2479288"/>
                <a:ext cx="164431" cy="164431"/>
              </a:xfrm>
              <a:prstGeom prst="mathMultiply">
                <a:avLst/>
              </a:prstGeom>
              <a:grpFill/>
              <a:ln>
                <a:solidFill>
                  <a:srgbClr val="508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Multiply 24"/>
              <p:cNvSpPr/>
              <p:nvPr/>
            </p:nvSpPr>
            <p:spPr>
              <a:xfrm>
                <a:off x="2209800" y="1977550"/>
                <a:ext cx="164432" cy="164432"/>
              </a:xfrm>
              <a:prstGeom prst="mathMultiply">
                <a:avLst/>
              </a:prstGeom>
              <a:grpFill/>
              <a:ln>
                <a:solidFill>
                  <a:srgbClr val="508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Multiply 25"/>
              <p:cNvSpPr/>
              <p:nvPr/>
            </p:nvSpPr>
            <p:spPr>
              <a:xfrm>
                <a:off x="2624824" y="2461538"/>
                <a:ext cx="164431" cy="164431"/>
              </a:xfrm>
              <a:prstGeom prst="mathMultiply">
                <a:avLst/>
              </a:prstGeom>
              <a:grpFill/>
              <a:ln>
                <a:solidFill>
                  <a:srgbClr val="508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Multiply 26"/>
              <p:cNvSpPr/>
              <p:nvPr/>
            </p:nvSpPr>
            <p:spPr>
              <a:xfrm>
                <a:off x="2784230" y="2707193"/>
                <a:ext cx="164431" cy="164431"/>
              </a:xfrm>
              <a:prstGeom prst="mathMultiply">
                <a:avLst/>
              </a:prstGeom>
              <a:grpFill/>
              <a:ln>
                <a:solidFill>
                  <a:srgbClr val="508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Multiply 27"/>
              <p:cNvSpPr/>
              <p:nvPr/>
            </p:nvSpPr>
            <p:spPr>
              <a:xfrm>
                <a:off x="2959769" y="2971800"/>
                <a:ext cx="164431" cy="164431"/>
              </a:xfrm>
              <a:prstGeom prst="mathMultiply">
                <a:avLst/>
              </a:prstGeom>
              <a:grpFill/>
              <a:ln>
                <a:solidFill>
                  <a:srgbClr val="508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Freeform 30"/>
            <p:cNvSpPr/>
            <p:nvPr/>
          </p:nvSpPr>
          <p:spPr>
            <a:xfrm flipV="1">
              <a:off x="4810433" y="3443748"/>
              <a:ext cx="2192594" cy="1219201"/>
            </a:xfrm>
            <a:custGeom>
              <a:avLst/>
              <a:gdLst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192594 w 2782529"/>
                <a:gd name="connsiteY4" fmla="*/ 388532 h 1607732"/>
                <a:gd name="connsiteX5" fmla="*/ 2782529 w 2782529"/>
                <a:gd name="connsiteY5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192594 w 2782529"/>
                <a:gd name="connsiteY4" fmla="*/ 388532 h 1607732"/>
                <a:gd name="connsiteX5" fmla="*/ 2782529 w 2782529"/>
                <a:gd name="connsiteY5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192594 w 2782529"/>
                <a:gd name="connsiteY4" fmla="*/ 388532 h 1607732"/>
                <a:gd name="connsiteX5" fmla="*/ 2782529 w 2782529"/>
                <a:gd name="connsiteY5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782529 w 2782529"/>
                <a:gd name="connsiteY4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782529 w 2782529"/>
                <a:gd name="connsiteY4" fmla="*/ 241048 h 1607732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192594"/>
                <a:gd name="connsiteY0" fmla="*/ 1219201 h 1219201"/>
                <a:gd name="connsiteX1" fmla="*/ 648929 w 2192594"/>
                <a:gd name="connsiteY1" fmla="*/ 717756 h 1219201"/>
                <a:gd name="connsiteX2" fmla="*/ 1651819 w 2192594"/>
                <a:gd name="connsiteY2" fmla="*/ 816079 h 1219201"/>
                <a:gd name="connsiteX3" fmla="*/ 2192594 w 2192594"/>
                <a:gd name="connsiteY3" fmla="*/ 1 h 121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2594" h="1219201">
                  <a:moveTo>
                    <a:pt x="0" y="1219201"/>
                  </a:moveTo>
                  <a:cubicBezTo>
                    <a:pt x="216310" y="1052053"/>
                    <a:pt x="463224" y="847745"/>
                    <a:pt x="648929" y="717756"/>
                  </a:cubicBezTo>
                  <a:cubicBezTo>
                    <a:pt x="999594" y="751890"/>
                    <a:pt x="1339275" y="792516"/>
                    <a:pt x="1651819" y="816079"/>
                  </a:cubicBezTo>
                  <a:cubicBezTo>
                    <a:pt x="1833735" y="534005"/>
                    <a:pt x="2032633" y="220768"/>
                    <a:pt x="2192594" y="1"/>
                  </a:cubicBezTo>
                </a:path>
              </a:pathLst>
            </a:custGeom>
            <a:ln w="38100">
              <a:solidFill>
                <a:srgbClr val="5080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rot="5400000" flipH="1" flipV="1">
              <a:off x="147532" y="4511163"/>
              <a:ext cx="1877957" cy="2617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922970" y="5326088"/>
              <a:ext cx="2925097" cy="1588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 33"/>
            <p:cNvSpPr/>
            <p:nvPr/>
          </p:nvSpPr>
          <p:spPr>
            <a:xfrm flipV="1">
              <a:off x="1163860" y="3779965"/>
              <a:ext cx="2782529" cy="1366684"/>
            </a:xfrm>
            <a:custGeom>
              <a:avLst/>
              <a:gdLst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192594 w 2782529"/>
                <a:gd name="connsiteY4" fmla="*/ 388532 h 1607732"/>
                <a:gd name="connsiteX5" fmla="*/ 2782529 w 2782529"/>
                <a:gd name="connsiteY5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192594 w 2782529"/>
                <a:gd name="connsiteY4" fmla="*/ 388532 h 1607732"/>
                <a:gd name="connsiteX5" fmla="*/ 2782529 w 2782529"/>
                <a:gd name="connsiteY5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192594 w 2782529"/>
                <a:gd name="connsiteY4" fmla="*/ 388532 h 1607732"/>
                <a:gd name="connsiteX5" fmla="*/ 2782529 w 2782529"/>
                <a:gd name="connsiteY5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782529 w 2782529"/>
                <a:gd name="connsiteY4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782529 w 2782529"/>
                <a:gd name="connsiteY4" fmla="*/ 241048 h 1607732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2529" h="1366684">
                  <a:moveTo>
                    <a:pt x="0" y="1366684"/>
                  </a:moveTo>
                  <a:lnTo>
                    <a:pt x="648929" y="865239"/>
                  </a:lnTo>
                  <a:cubicBezTo>
                    <a:pt x="988709" y="896861"/>
                    <a:pt x="1367745" y="950048"/>
                    <a:pt x="1651819" y="963562"/>
                  </a:cubicBezTo>
                  <a:cubicBezTo>
                    <a:pt x="1932543" y="580167"/>
                    <a:pt x="2058591" y="348991"/>
                    <a:pt x="2192594" y="147484"/>
                  </a:cubicBezTo>
                  <a:cubicBezTo>
                    <a:pt x="2389239" y="98323"/>
                    <a:pt x="2496714" y="65373"/>
                    <a:pt x="2782529" y="0"/>
                  </a:cubicBezTo>
                </a:path>
              </a:pathLst>
            </a:custGeom>
            <a:ln w="38100">
              <a:solidFill>
                <a:srgbClr val="5080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932802" y="4638700"/>
              <a:ext cx="2971800" cy="1588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rot="16200000" flipV="1">
              <a:off x="3549529" y="4365606"/>
              <a:ext cx="2229457" cy="7216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4495800" y="5334000"/>
              <a:ext cx="2925097" cy="1588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Freeform 37"/>
            <p:cNvSpPr/>
            <p:nvPr/>
          </p:nvSpPr>
          <p:spPr>
            <a:xfrm flipV="1">
              <a:off x="4744064" y="3456039"/>
              <a:ext cx="2762865" cy="1238863"/>
            </a:xfrm>
            <a:custGeom>
              <a:avLst/>
              <a:gdLst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62865"/>
                <a:gd name="connsiteY0" fmla="*/ 285135 h 963562"/>
                <a:gd name="connsiteX1" fmla="*/ 629265 w 2762865"/>
                <a:gd name="connsiteY1" fmla="*/ 865239 h 963562"/>
                <a:gd name="connsiteX2" fmla="*/ 1632155 w 2762865"/>
                <a:gd name="connsiteY2" fmla="*/ 963562 h 963562"/>
                <a:gd name="connsiteX3" fmla="*/ 2172930 w 2762865"/>
                <a:gd name="connsiteY3" fmla="*/ 147484 h 963562"/>
                <a:gd name="connsiteX4" fmla="*/ 2172930 w 2762865"/>
                <a:gd name="connsiteY4" fmla="*/ 147484 h 963562"/>
                <a:gd name="connsiteX5" fmla="*/ 2762865 w 2762865"/>
                <a:gd name="connsiteY5" fmla="*/ 0 h 963562"/>
                <a:gd name="connsiteX0" fmla="*/ 0 w 2762865"/>
                <a:gd name="connsiteY0" fmla="*/ 285135 h 1523998"/>
                <a:gd name="connsiteX1" fmla="*/ 629265 w 2762865"/>
                <a:gd name="connsiteY1" fmla="*/ 865239 h 1523998"/>
                <a:gd name="connsiteX2" fmla="*/ 1632155 w 2762865"/>
                <a:gd name="connsiteY2" fmla="*/ 1523998 h 1523998"/>
                <a:gd name="connsiteX3" fmla="*/ 2172930 w 2762865"/>
                <a:gd name="connsiteY3" fmla="*/ 147484 h 1523998"/>
                <a:gd name="connsiteX4" fmla="*/ 2172930 w 2762865"/>
                <a:gd name="connsiteY4" fmla="*/ 147484 h 1523998"/>
                <a:gd name="connsiteX5" fmla="*/ 2762865 w 2762865"/>
                <a:gd name="connsiteY5" fmla="*/ 0 h 1523998"/>
                <a:gd name="connsiteX0" fmla="*/ 0 w 2762865"/>
                <a:gd name="connsiteY0" fmla="*/ 285135 h 1523998"/>
                <a:gd name="connsiteX1" fmla="*/ 629265 w 2762865"/>
                <a:gd name="connsiteY1" fmla="*/ 865239 h 1523998"/>
                <a:gd name="connsiteX2" fmla="*/ 1632155 w 2762865"/>
                <a:gd name="connsiteY2" fmla="*/ 1523998 h 1523998"/>
                <a:gd name="connsiteX3" fmla="*/ 2172930 w 2762865"/>
                <a:gd name="connsiteY3" fmla="*/ 147484 h 1523998"/>
                <a:gd name="connsiteX4" fmla="*/ 2172930 w 2762865"/>
                <a:gd name="connsiteY4" fmla="*/ 147484 h 1523998"/>
                <a:gd name="connsiteX5" fmla="*/ 2762865 w 2762865"/>
                <a:gd name="connsiteY5" fmla="*/ 0 h 1523998"/>
                <a:gd name="connsiteX0" fmla="*/ 0 w 2762865"/>
                <a:gd name="connsiteY0" fmla="*/ 285135 h 1523998"/>
                <a:gd name="connsiteX1" fmla="*/ 629265 w 2762865"/>
                <a:gd name="connsiteY1" fmla="*/ 865239 h 1523998"/>
                <a:gd name="connsiteX2" fmla="*/ 1632155 w 2762865"/>
                <a:gd name="connsiteY2" fmla="*/ 1523998 h 1523998"/>
                <a:gd name="connsiteX3" fmla="*/ 2172930 w 2762865"/>
                <a:gd name="connsiteY3" fmla="*/ 147484 h 1523998"/>
                <a:gd name="connsiteX4" fmla="*/ 2172930 w 2762865"/>
                <a:gd name="connsiteY4" fmla="*/ 147484 h 1523998"/>
                <a:gd name="connsiteX5" fmla="*/ 2762865 w 2762865"/>
                <a:gd name="connsiteY5" fmla="*/ 0 h 1523998"/>
                <a:gd name="connsiteX0" fmla="*/ 0 w 2762865"/>
                <a:gd name="connsiteY0" fmla="*/ 285135 h 1523998"/>
                <a:gd name="connsiteX1" fmla="*/ 629265 w 2762865"/>
                <a:gd name="connsiteY1" fmla="*/ 865239 h 1523998"/>
                <a:gd name="connsiteX2" fmla="*/ 1632155 w 2762865"/>
                <a:gd name="connsiteY2" fmla="*/ 1523998 h 1523998"/>
                <a:gd name="connsiteX3" fmla="*/ 2172930 w 2762865"/>
                <a:gd name="connsiteY3" fmla="*/ 147484 h 1523998"/>
                <a:gd name="connsiteX4" fmla="*/ 2172930 w 2762865"/>
                <a:gd name="connsiteY4" fmla="*/ 147484 h 1523998"/>
                <a:gd name="connsiteX5" fmla="*/ 2762865 w 2762865"/>
                <a:gd name="connsiteY5" fmla="*/ 0 h 1523998"/>
                <a:gd name="connsiteX0" fmla="*/ 0 w 2762865"/>
                <a:gd name="connsiteY0" fmla="*/ 137651 h 1376514"/>
                <a:gd name="connsiteX1" fmla="*/ 629265 w 2762865"/>
                <a:gd name="connsiteY1" fmla="*/ 717755 h 1376514"/>
                <a:gd name="connsiteX2" fmla="*/ 1632155 w 2762865"/>
                <a:gd name="connsiteY2" fmla="*/ 1376514 h 1376514"/>
                <a:gd name="connsiteX3" fmla="*/ 2172930 w 2762865"/>
                <a:gd name="connsiteY3" fmla="*/ 0 h 1376514"/>
                <a:gd name="connsiteX4" fmla="*/ 2172930 w 2762865"/>
                <a:gd name="connsiteY4" fmla="*/ 0 h 1376514"/>
                <a:gd name="connsiteX5" fmla="*/ 2762865 w 2762865"/>
                <a:gd name="connsiteY5" fmla="*/ 995516 h 1376514"/>
                <a:gd name="connsiteX0" fmla="*/ 0 w 2762865"/>
                <a:gd name="connsiteY0" fmla="*/ 137651 h 1376514"/>
                <a:gd name="connsiteX1" fmla="*/ 629265 w 2762865"/>
                <a:gd name="connsiteY1" fmla="*/ 717755 h 1376514"/>
                <a:gd name="connsiteX2" fmla="*/ 1632155 w 2762865"/>
                <a:gd name="connsiteY2" fmla="*/ 1376514 h 1376514"/>
                <a:gd name="connsiteX3" fmla="*/ 2172930 w 2762865"/>
                <a:gd name="connsiteY3" fmla="*/ 0 h 1376514"/>
                <a:gd name="connsiteX4" fmla="*/ 2172930 w 2762865"/>
                <a:gd name="connsiteY4" fmla="*/ 0 h 1376514"/>
                <a:gd name="connsiteX5" fmla="*/ 2762865 w 2762865"/>
                <a:gd name="connsiteY5" fmla="*/ 995516 h 1376514"/>
                <a:gd name="connsiteX0" fmla="*/ 0 w 2762865"/>
                <a:gd name="connsiteY0" fmla="*/ 137651 h 1376514"/>
                <a:gd name="connsiteX1" fmla="*/ 629265 w 2762865"/>
                <a:gd name="connsiteY1" fmla="*/ 717755 h 1376514"/>
                <a:gd name="connsiteX2" fmla="*/ 1632155 w 2762865"/>
                <a:gd name="connsiteY2" fmla="*/ 1376514 h 1376514"/>
                <a:gd name="connsiteX3" fmla="*/ 2172930 w 2762865"/>
                <a:gd name="connsiteY3" fmla="*/ 0 h 1376514"/>
                <a:gd name="connsiteX4" fmla="*/ 2172930 w 2762865"/>
                <a:gd name="connsiteY4" fmla="*/ 0 h 1376514"/>
                <a:gd name="connsiteX5" fmla="*/ 2762865 w 2762865"/>
                <a:gd name="connsiteY5" fmla="*/ 995516 h 1376514"/>
                <a:gd name="connsiteX0" fmla="*/ 0 w 2762865"/>
                <a:gd name="connsiteY0" fmla="*/ 137651 h 1376514"/>
                <a:gd name="connsiteX1" fmla="*/ 629265 w 2762865"/>
                <a:gd name="connsiteY1" fmla="*/ 717755 h 1376514"/>
                <a:gd name="connsiteX2" fmla="*/ 1632155 w 2762865"/>
                <a:gd name="connsiteY2" fmla="*/ 1376514 h 1376514"/>
                <a:gd name="connsiteX3" fmla="*/ 2172930 w 2762865"/>
                <a:gd name="connsiteY3" fmla="*/ 0 h 1376514"/>
                <a:gd name="connsiteX4" fmla="*/ 2172930 w 2762865"/>
                <a:gd name="connsiteY4" fmla="*/ 0 h 1376514"/>
                <a:gd name="connsiteX5" fmla="*/ 2762865 w 2762865"/>
                <a:gd name="connsiteY5" fmla="*/ 995516 h 1376514"/>
                <a:gd name="connsiteX0" fmla="*/ 0 w 2762865"/>
                <a:gd name="connsiteY0" fmla="*/ 137651 h 1376514"/>
                <a:gd name="connsiteX1" fmla="*/ 629265 w 2762865"/>
                <a:gd name="connsiteY1" fmla="*/ 717755 h 1376514"/>
                <a:gd name="connsiteX2" fmla="*/ 1632155 w 2762865"/>
                <a:gd name="connsiteY2" fmla="*/ 1376514 h 1376514"/>
                <a:gd name="connsiteX3" fmla="*/ 2172930 w 2762865"/>
                <a:gd name="connsiteY3" fmla="*/ 0 h 1376514"/>
                <a:gd name="connsiteX4" fmla="*/ 2762865 w 2762865"/>
                <a:gd name="connsiteY4" fmla="*/ 995516 h 1376514"/>
                <a:gd name="connsiteX0" fmla="*/ 0 w 2762865"/>
                <a:gd name="connsiteY0" fmla="*/ 0 h 1238863"/>
                <a:gd name="connsiteX1" fmla="*/ 629265 w 2762865"/>
                <a:gd name="connsiteY1" fmla="*/ 580104 h 1238863"/>
                <a:gd name="connsiteX2" fmla="*/ 1632155 w 2762865"/>
                <a:gd name="connsiteY2" fmla="*/ 1238863 h 1238863"/>
                <a:gd name="connsiteX3" fmla="*/ 2249130 w 2762865"/>
                <a:gd name="connsiteY3" fmla="*/ 1162665 h 1238863"/>
                <a:gd name="connsiteX4" fmla="*/ 2762865 w 2762865"/>
                <a:gd name="connsiteY4" fmla="*/ 857865 h 1238863"/>
                <a:gd name="connsiteX0" fmla="*/ 0 w 2762865"/>
                <a:gd name="connsiteY0" fmla="*/ 0 h 1238863"/>
                <a:gd name="connsiteX1" fmla="*/ 629265 w 2762865"/>
                <a:gd name="connsiteY1" fmla="*/ 580104 h 1238863"/>
                <a:gd name="connsiteX2" fmla="*/ 1632155 w 2762865"/>
                <a:gd name="connsiteY2" fmla="*/ 1238863 h 1238863"/>
                <a:gd name="connsiteX3" fmla="*/ 2249130 w 2762865"/>
                <a:gd name="connsiteY3" fmla="*/ 1162665 h 1238863"/>
                <a:gd name="connsiteX4" fmla="*/ 2762865 w 2762865"/>
                <a:gd name="connsiteY4" fmla="*/ 857865 h 1238863"/>
                <a:gd name="connsiteX0" fmla="*/ 0 w 2762865"/>
                <a:gd name="connsiteY0" fmla="*/ 0 h 1335956"/>
                <a:gd name="connsiteX1" fmla="*/ 629265 w 2762865"/>
                <a:gd name="connsiteY1" fmla="*/ 580104 h 1335956"/>
                <a:gd name="connsiteX2" fmla="*/ 1632155 w 2762865"/>
                <a:gd name="connsiteY2" fmla="*/ 1238863 h 1335956"/>
                <a:gd name="connsiteX3" fmla="*/ 2249130 w 2762865"/>
                <a:gd name="connsiteY3" fmla="*/ 1162665 h 1335956"/>
                <a:gd name="connsiteX4" fmla="*/ 2762865 w 2762865"/>
                <a:gd name="connsiteY4" fmla="*/ 857865 h 1335956"/>
                <a:gd name="connsiteX0" fmla="*/ 0 w 2762865"/>
                <a:gd name="connsiteY0" fmla="*/ 0 h 1335956"/>
                <a:gd name="connsiteX1" fmla="*/ 629265 w 2762865"/>
                <a:gd name="connsiteY1" fmla="*/ 580104 h 1335956"/>
                <a:gd name="connsiteX2" fmla="*/ 1632155 w 2762865"/>
                <a:gd name="connsiteY2" fmla="*/ 1238863 h 1335956"/>
                <a:gd name="connsiteX3" fmla="*/ 2249130 w 2762865"/>
                <a:gd name="connsiteY3" fmla="*/ 1162665 h 1335956"/>
                <a:gd name="connsiteX4" fmla="*/ 2762865 w 2762865"/>
                <a:gd name="connsiteY4" fmla="*/ 857865 h 1335956"/>
                <a:gd name="connsiteX0" fmla="*/ 0 w 2762865"/>
                <a:gd name="connsiteY0" fmla="*/ 0 h 1335956"/>
                <a:gd name="connsiteX1" fmla="*/ 629265 w 2762865"/>
                <a:gd name="connsiteY1" fmla="*/ 580104 h 1335956"/>
                <a:gd name="connsiteX2" fmla="*/ 1632155 w 2762865"/>
                <a:gd name="connsiteY2" fmla="*/ 1238863 h 1335956"/>
                <a:gd name="connsiteX3" fmla="*/ 2249130 w 2762865"/>
                <a:gd name="connsiteY3" fmla="*/ 1162665 h 1335956"/>
                <a:gd name="connsiteX4" fmla="*/ 2762865 w 2762865"/>
                <a:gd name="connsiteY4" fmla="*/ 857865 h 1335956"/>
                <a:gd name="connsiteX0" fmla="*/ 0 w 2762865"/>
                <a:gd name="connsiteY0" fmla="*/ 0 h 1335956"/>
                <a:gd name="connsiteX1" fmla="*/ 629265 w 2762865"/>
                <a:gd name="connsiteY1" fmla="*/ 580104 h 1335956"/>
                <a:gd name="connsiteX2" fmla="*/ 1632155 w 2762865"/>
                <a:gd name="connsiteY2" fmla="*/ 1238863 h 1335956"/>
                <a:gd name="connsiteX3" fmla="*/ 2249130 w 2762865"/>
                <a:gd name="connsiteY3" fmla="*/ 1162665 h 1335956"/>
                <a:gd name="connsiteX4" fmla="*/ 2762865 w 2762865"/>
                <a:gd name="connsiteY4" fmla="*/ 857865 h 1335956"/>
                <a:gd name="connsiteX0" fmla="*/ 0 w 2762865"/>
                <a:gd name="connsiteY0" fmla="*/ 0 h 1335956"/>
                <a:gd name="connsiteX1" fmla="*/ 629265 w 2762865"/>
                <a:gd name="connsiteY1" fmla="*/ 580104 h 1335956"/>
                <a:gd name="connsiteX2" fmla="*/ 1632155 w 2762865"/>
                <a:gd name="connsiteY2" fmla="*/ 1238863 h 1335956"/>
                <a:gd name="connsiteX3" fmla="*/ 2249130 w 2762865"/>
                <a:gd name="connsiteY3" fmla="*/ 1162665 h 1335956"/>
                <a:gd name="connsiteX4" fmla="*/ 2762865 w 2762865"/>
                <a:gd name="connsiteY4" fmla="*/ 857865 h 1335956"/>
                <a:gd name="connsiteX0" fmla="*/ 0 w 2762865"/>
                <a:gd name="connsiteY0" fmla="*/ 0 h 1335956"/>
                <a:gd name="connsiteX1" fmla="*/ 629265 w 2762865"/>
                <a:gd name="connsiteY1" fmla="*/ 580104 h 1335956"/>
                <a:gd name="connsiteX2" fmla="*/ 1632155 w 2762865"/>
                <a:gd name="connsiteY2" fmla="*/ 1238863 h 1335956"/>
                <a:gd name="connsiteX3" fmla="*/ 2249130 w 2762865"/>
                <a:gd name="connsiteY3" fmla="*/ 1162665 h 1335956"/>
                <a:gd name="connsiteX4" fmla="*/ 2762865 w 2762865"/>
                <a:gd name="connsiteY4" fmla="*/ 857865 h 1335956"/>
                <a:gd name="connsiteX0" fmla="*/ 0 w 2762865"/>
                <a:gd name="connsiteY0" fmla="*/ 0 h 1335956"/>
                <a:gd name="connsiteX1" fmla="*/ 629265 w 2762865"/>
                <a:gd name="connsiteY1" fmla="*/ 580104 h 1335956"/>
                <a:gd name="connsiteX2" fmla="*/ 1632155 w 2762865"/>
                <a:gd name="connsiteY2" fmla="*/ 1238863 h 1335956"/>
                <a:gd name="connsiteX3" fmla="*/ 2249130 w 2762865"/>
                <a:gd name="connsiteY3" fmla="*/ 1162665 h 1335956"/>
                <a:gd name="connsiteX4" fmla="*/ 2762865 w 2762865"/>
                <a:gd name="connsiteY4" fmla="*/ 857865 h 1335956"/>
                <a:gd name="connsiteX0" fmla="*/ 0 w 2762865"/>
                <a:gd name="connsiteY0" fmla="*/ 0 h 1335956"/>
                <a:gd name="connsiteX1" fmla="*/ 629265 w 2762865"/>
                <a:gd name="connsiteY1" fmla="*/ 580104 h 1335956"/>
                <a:gd name="connsiteX2" fmla="*/ 1632155 w 2762865"/>
                <a:gd name="connsiteY2" fmla="*/ 1238863 h 1335956"/>
                <a:gd name="connsiteX3" fmla="*/ 2249130 w 2762865"/>
                <a:gd name="connsiteY3" fmla="*/ 1162665 h 1335956"/>
                <a:gd name="connsiteX4" fmla="*/ 2762865 w 2762865"/>
                <a:gd name="connsiteY4" fmla="*/ 857865 h 1335956"/>
                <a:gd name="connsiteX0" fmla="*/ 0 w 2762865"/>
                <a:gd name="connsiteY0" fmla="*/ 0 h 1238863"/>
                <a:gd name="connsiteX1" fmla="*/ 629265 w 2762865"/>
                <a:gd name="connsiteY1" fmla="*/ 580104 h 1238863"/>
                <a:gd name="connsiteX2" fmla="*/ 1632155 w 2762865"/>
                <a:gd name="connsiteY2" fmla="*/ 1238863 h 1238863"/>
                <a:gd name="connsiteX3" fmla="*/ 2249130 w 2762865"/>
                <a:gd name="connsiteY3" fmla="*/ 1162665 h 1238863"/>
                <a:gd name="connsiteX4" fmla="*/ 2762865 w 2762865"/>
                <a:gd name="connsiteY4" fmla="*/ 857865 h 1238863"/>
                <a:gd name="connsiteX0" fmla="*/ 0 w 2762865"/>
                <a:gd name="connsiteY0" fmla="*/ 0 h 1238863"/>
                <a:gd name="connsiteX1" fmla="*/ 629265 w 2762865"/>
                <a:gd name="connsiteY1" fmla="*/ 580104 h 1238863"/>
                <a:gd name="connsiteX2" fmla="*/ 1632155 w 2762865"/>
                <a:gd name="connsiteY2" fmla="*/ 1238863 h 1238863"/>
                <a:gd name="connsiteX3" fmla="*/ 2249130 w 2762865"/>
                <a:gd name="connsiteY3" fmla="*/ 1162665 h 1238863"/>
                <a:gd name="connsiteX4" fmla="*/ 2762865 w 2762865"/>
                <a:gd name="connsiteY4" fmla="*/ 857865 h 1238863"/>
                <a:gd name="connsiteX0" fmla="*/ 0 w 2762865"/>
                <a:gd name="connsiteY0" fmla="*/ 0 h 1238863"/>
                <a:gd name="connsiteX1" fmla="*/ 629265 w 2762865"/>
                <a:gd name="connsiteY1" fmla="*/ 580104 h 1238863"/>
                <a:gd name="connsiteX2" fmla="*/ 1632155 w 2762865"/>
                <a:gd name="connsiteY2" fmla="*/ 1238863 h 1238863"/>
                <a:gd name="connsiteX3" fmla="*/ 2249130 w 2762865"/>
                <a:gd name="connsiteY3" fmla="*/ 1162665 h 1238863"/>
                <a:gd name="connsiteX4" fmla="*/ 2762865 w 2762865"/>
                <a:gd name="connsiteY4" fmla="*/ 857865 h 1238863"/>
                <a:gd name="connsiteX0" fmla="*/ 0 w 2762865"/>
                <a:gd name="connsiteY0" fmla="*/ 0 h 1238863"/>
                <a:gd name="connsiteX1" fmla="*/ 629265 w 2762865"/>
                <a:gd name="connsiteY1" fmla="*/ 580104 h 1238863"/>
                <a:gd name="connsiteX2" fmla="*/ 1632155 w 2762865"/>
                <a:gd name="connsiteY2" fmla="*/ 1238863 h 1238863"/>
                <a:gd name="connsiteX3" fmla="*/ 2249130 w 2762865"/>
                <a:gd name="connsiteY3" fmla="*/ 1162665 h 1238863"/>
                <a:gd name="connsiteX4" fmla="*/ 2762865 w 2762865"/>
                <a:gd name="connsiteY4" fmla="*/ 857865 h 12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2865" h="1238863">
                  <a:moveTo>
                    <a:pt x="0" y="0"/>
                  </a:moveTo>
                  <a:cubicBezTo>
                    <a:pt x="209755" y="193368"/>
                    <a:pt x="407481" y="395398"/>
                    <a:pt x="629265" y="580104"/>
                  </a:cubicBezTo>
                  <a:cubicBezTo>
                    <a:pt x="930599" y="774021"/>
                    <a:pt x="1366365" y="1094878"/>
                    <a:pt x="1632155" y="1238863"/>
                  </a:cubicBezTo>
                  <a:cubicBezTo>
                    <a:pt x="1892921" y="1209514"/>
                    <a:pt x="2087474" y="1198532"/>
                    <a:pt x="2249130" y="1162665"/>
                  </a:cubicBezTo>
                  <a:cubicBezTo>
                    <a:pt x="2425022" y="1073207"/>
                    <a:pt x="2591620" y="959465"/>
                    <a:pt x="2762865" y="857865"/>
                  </a:cubicBezTo>
                </a:path>
              </a:pathLst>
            </a:custGeom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-1006108" y="1380790"/>
              <a:ext cx="1015278" cy="4166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50809A"/>
                  </a:solidFill>
                  <a:latin typeface="Corbel"/>
                  <a:cs typeface="Corbel"/>
                </a:rPr>
                <a:t>Stock A</a:t>
              </a:r>
              <a:endParaRPr lang="en-US" sz="1400" dirty="0">
                <a:solidFill>
                  <a:srgbClr val="50809A"/>
                </a:solidFill>
                <a:latin typeface="Corbel"/>
                <a:cs typeface="Corbel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808950" y="4189585"/>
              <a:ext cx="300082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50809A"/>
                  </a:solidFill>
                </a:rPr>
                <a:t>c</a:t>
              </a:r>
              <a:endParaRPr lang="en-US" dirty="0">
                <a:solidFill>
                  <a:srgbClr val="50809A"/>
                </a:solidFill>
              </a:endParaRPr>
            </a:p>
          </p:txBody>
        </p:sp>
        <p:sp>
          <p:nvSpPr>
            <p:cNvPr id="42" name="Freeform 41"/>
            <p:cNvSpPr/>
            <p:nvPr/>
          </p:nvSpPr>
          <p:spPr>
            <a:xfrm flipV="1">
              <a:off x="5618357" y="3452321"/>
              <a:ext cx="1888624" cy="473472"/>
            </a:xfrm>
            <a:custGeom>
              <a:avLst/>
              <a:gdLst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62865"/>
                <a:gd name="connsiteY0" fmla="*/ 285135 h 963562"/>
                <a:gd name="connsiteX1" fmla="*/ 629265 w 2762865"/>
                <a:gd name="connsiteY1" fmla="*/ 865239 h 963562"/>
                <a:gd name="connsiteX2" fmla="*/ 1632155 w 2762865"/>
                <a:gd name="connsiteY2" fmla="*/ 963562 h 963562"/>
                <a:gd name="connsiteX3" fmla="*/ 2172930 w 2762865"/>
                <a:gd name="connsiteY3" fmla="*/ 147484 h 963562"/>
                <a:gd name="connsiteX4" fmla="*/ 2172930 w 2762865"/>
                <a:gd name="connsiteY4" fmla="*/ 147484 h 963562"/>
                <a:gd name="connsiteX5" fmla="*/ 2762865 w 2762865"/>
                <a:gd name="connsiteY5" fmla="*/ 0 h 963562"/>
                <a:gd name="connsiteX0" fmla="*/ 0 w 2762865"/>
                <a:gd name="connsiteY0" fmla="*/ 285135 h 1523998"/>
                <a:gd name="connsiteX1" fmla="*/ 629265 w 2762865"/>
                <a:gd name="connsiteY1" fmla="*/ 865239 h 1523998"/>
                <a:gd name="connsiteX2" fmla="*/ 1632155 w 2762865"/>
                <a:gd name="connsiteY2" fmla="*/ 1523998 h 1523998"/>
                <a:gd name="connsiteX3" fmla="*/ 2172930 w 2762865"/>
                <a:gd name="connsiteY3" fmla="*/ 147484 h 1523998"/>
                <a:gd name="connsiteX4" fmla="*/ 2172930 w 2762865"/>
                <a:gd name="connsiteY4" fmla="*/ 147484 h 1523998"/>
                <a:gd name="connsiteX5" fmla="*/ 2762865 w 2762865"/>
                <a:gd name="connsiteY5" fmla="*/ 0 h 1523998"/>
                <a:gd name="connsiteX0" fmla="*/ 0 w 2762865"/>
                <a:gd name="connsiteY0" fmla="*/ 285135 h 1523998"/>
                <a:gd name="connsiteX1" fmla="*/ 629265 w 2762865"/>
                <a:gd name="connsiteY1" fmla="*/ 865239 h 1523998"/>
                <a:gd name="connsiteX2" fmla="*/ 1632155 w 2762865"/>
                <a:gd name="connsiteY2" fmla="*/ 1523998 h 1523998"/>
                <a:gd name="connsiteX3" fmla="*/ 2172930 w 2762865"/>
                <a:gd name="connsiteY3" fmla="*/ 147484 h 1523998"/>
                <a:gd name="connsiteX4" fmla="*/ 2172930 w 2762865"/>
                <a:gd name="connsiteY4" fmla="*/ 147484 h 1523998"/>
                <a:gd name="connsiteX5" fmla="*/ 2762865 w 2762865"/>
                <a:gd name="connsiteY5" fmla="*/ 0 h 1523998"/>
                <a:gd name="connsiteX0" fmla="*/ 0 w 2762865"/>
                <a:gd name="connsiteY0" fmla="*/ 285135 h 1523998"/>
                <a:gd name="connsiteX1" fmla="*/ 629265 w 2762865"/>
                <a:gd name="connsiteY1" fmla="*/ 865239 h 1523998"/>
                <a:gd name="connsiteX2" fmla="*/ 1632155 w 2762865"/>
                <a:gd name="connsiteY2" fmla="*/ 1523998 h 1523998"/>
                <a:gd name="connsiteX3" fmla="*/ 2172930 w 2762865"/>
                <a:gd name="connsiteY3" fmla="*/ 147484 h 1523998"/>
                <a:gd name="connsiteX4" fmla="*/ 2172930 w 2762865"/>
                <a:gd name="connsiteY4" fmla="*/ 147484 h 1523998"/>
                <a:gd name="connsiteX5" fmla="*/ 2762865 w 2762865"/>
                <a:gd name="connsiteY5" fmla="*/ 0 h 1523998"/>
                <a:gd name="connsiteX0" fmla="*/ 0 w 2762865"/>
                <a:gd name="connsiteY0" fmla="*/ 285135 h 1523998"/>
                <a:gd name="connsiteX1" fmla="*/ 629265 w 2762865"/>
                <a:gd name="connsiteY1" fmla="*/ 865239 h 1523998"/>
                <a:gd name="connsiteX2" fmla="*/ 1632155 w 2762865"/>
                <a:gd name="connsiteY2" fmla="*/ 1523998 h 1523998"/>
                <a:gd name="connsiteX3" fmla="*/ 2172930 w 2762865"/>
                <a:gd name="connsiteY3" fmla="*/ 147484 h 1523998"/>
                <a:gd name="connsiteX4" fmla="*/ 2172930 w 2762865"/>
                <a:gd name="connsiteY4" fmla="*/ 147484 h 1523998"/>
                <a:gd name="connsiteX5" fmla="*/ 2762865 w 2762865"/>
                <a:gd name="connsiteY5" fmla="*/ 0 h 1523998"/>
                <a:gd name="connsiteX0" fmla="*/ 0 w 2762865"/>
                <a:gd name="connsiteY0" fmla="*/ 137651 h 1376514"/>
                <a:gd name="connsiteX1" fmla="*/ 629265 w 2762865"/>
                <a:gd name="connsiteY1" fmla="*/ 717755 h 1376514"/>
                <a:gd name="connsiteX2" fmla="*/ 1632155 w 2762865"/>
                <a:gd name="connsiteY2" fmla="*/ 1376514 h 1376514"/>
                <a:gd name="connsiteX3" fmla="*/ 2172930 w 2762865"/>
                <a:gd name="connsiteY3" fmla="*/ 0 h 1376514"/>
                <a:gd name="connsiteX4" fmla="*/ 2172930 w 2762865"/>
                <a:gd name="connsiteY4" fmla="*/ 0 h 1376514"/>
                <a:gd name="connsiteX5" fmla="*/ 2762865 w 2762865"/>
                <a:gd name="connsiteY5" fmla="*/ 995516 h 1376514"/>
                <a:gd name="connsiteX0" fmla="*/ 0 w 2762865"/>
                <a:gd name="connsiteY0" fmla="*/ 137651 h 1376514"/>
                <a:gd name="connsiteX1" fmla="*/ 629265 w 2762865"/>
                <a:gd name="connsiteY1" fmla="*/ 717755 h 1376514"/>
                <a:gd name="connsiteX2" fmla="*/ 1632155 w 2762865"/>
                <a:gd name="connsiteY2" fmla="*/ 1376514 h 1376514"/>
                <a:gd name="connsiteX3" fmla="*/ 2172930 w 2762865"/>
                <a:gd name="connsiteY3" fmla="*/ 0 h 1376514"/>
                <a:gd name="connsiteX4" fmla="*/ 2172930 w 2762865"/>
                <a:gd name="connsiteY4" fmla="*/ 0 h 1376514"/>
                <a:gd name="connsiteX5" fmla="*/ 2762865 w 2762865"/>
                <a:gd name="connsiteY5" fmla="*/ 995516 h 1376514"/>
                <a:gd name="connsiteX0" fmla="*/ 0 w 2762865"/>
                <a:gd name="connsiteY0" fmla="*/ 137651 h 1376514"/>
                <a:gd name="connsiteX1" fmla="*/ 629265 w 2762865"/>
                <a:gd name="connsiteY1" fmla="*/ 717755 h 1376514"/>
                <a:gd name="connsiteX2" fmla="*/ 1632155 w 2762865"/>
                <a:gd name="connsiteY2" fmla="*/ 1376514 h 1376514"/>
                <a:gd name="connsiteX3" fmla="*/ 2172930 w 2762865"/>
                <a:gd name="connsiteY3" fmla="*/ 0 h 1376514"/>
                <a:gd name="connsiteX4" fmla="*/ 2172930 w 2762865"/>
                <a:gd name="connsiteY4" fmla="*/ 0 h 1376514"/>
                <a:gd name="connsiteX5" fmla="*/ 2762865 w 2762865"/>
                <a:gd name="connsiteY5" fmla="*/ 995516 h 1376514"/>
                <a:gd name="connsiteX0" fmla="*/ 0 w 2762865"/>
                <a:gd name="connsiteY0" fmla="*/ 137651 h 1376514"/>
                <a:gd name="connsiteX1" fmla="*/ 629265 w 2762865"/>
                <a:gd name="connsiteY1" fmla="*/ 717755 h 1376514"/>
                <a:gd name="connsiteX2" fmla="*/ 1632155 w 2762865"/>
                <a:gd name="connsiteY2" fmla="*/ 1376514 h 1376514"/>
                <a:gd name="connsiteX3" fmla="*/ 2172930 w 2762865"/>
                <a:gd name="connsiteY3" fmla="*/ 0 h 1376514"/>
                <a:gd name="connsiteX4" fmla="*/ 2172930 w 2762865"/>
                <a:gd name="connsiteY4" fmla="*/ 0 h 1376514"/>
                <a:gd name="connsiteX5" fmla="*/ 2762865 w 2762865"/>
                <a:gd name="connsiteY5" fmla="*/ 995516 h 1376514"/>
                <a:gd name="connsiteX0" fmla="*/ 0 w 2762865"/>
                <a:gd name="connsiteY0" fmla="*/ 137651 h 1376514"/>
                <a:gd name="connsiteX1" fmla="*/ 629265 w 2762865"/>
                <a:gd name="connsiteY1" fmla="*/ 717755 h 1376514"/>
                <a:gd name="connsiteX2" fmla="*/ 1632155 w 2762865"/>
                <a:gd name="connsiteY2" fmla="*/ 1376514 h 1376514"/>
                <a:gd name="connsiteX3" fmla="*/ 2172930 w 2762865"/>
                <a:gd name="connsiteY3" fmla="*/ 0 h 1376514"/>
                <a:gd name="connsiteX4" fmla="*/ 2762865 w 2762865"/>
                <a:gd name="connsiteY4" fmla="*/ 995516 h 1376514"/>
                <a:gd name="connsiteX0" fmla="*/ 0 w 2762865"/>
                <a:gd name="connsiteY0" fmla="*/ 0 h 1238863"/>
                <a:gd name="connsiteX1" fmla="*/ 629265 w 2762865"/>
                <a:gd name="connsiteY1" fmla="*/ 580104 h 1238863"/>
                <a:gd name="connsiteX2" fmla="*/ 1632155 w 2762865"/>
                <a:gd name="connsiteY2" fmla="*/ 1238863 h 1238863"/>
                <a:gd name="connsiteX3" fmla="*/ 2249130 w 2762865"/>
                <a:gd name="connsiteY3" fmla="*/ 1162665 h 1238863"/>
                <a:gd name="connsiteX4" fmla="*/ 2762865 w 2762865"/>
                <a:gd name="connsiteY4" fmla="*/ 857865 h 1238863"/>
                <a:gd name="connsiteX0" fmla="*/ 0 w 2133600"/>
                <a:gd name="connsiteY0" fmla="*/ 0 h 658759"/>
                <a:gd name="connsiteX1" fmla="*/ 1002890 w 2133600"/>
                <a:gd name="connsiteY1" fmla="*/ 658759 h 658759"/>
                <a:gd name="connsiteX2" fmla="*/ 1619865 w 2133600"/>
                <a:gd name="connsiteY2" fmla="*/ 582561 h 658759"/>
                <a:gd name="connsiteX3" fmla="*/ 2133600 w 2133600"/>
                <a:gd name="connsiteY3" fmla="*/ 277761 h 658759"/>
                <a:gd name="connsiteX0" fmla="*/ 0 w 1803868"/>
                <a:gd name="connsiteY0" fmla="*/ 0 h 441747"/>
                <a:gd name="connsiteX1" fmla="*/ 673158 w 1803868"/>
                <a:gd name="connsiteY1" fmla="*/ 441747 h 441747"/>
                <a:gd name="connsiteX2" fmla="*/ 1290133 w 1803868"/>
                <a:gd name="connsiteY2" fmla="*/ 365549 h 441747"/>
                <a:gd name="connsiteX3" fmla="*/ 1803868 w 1803868"/>
                <a:gd name="connsiteY3" fmla="*/ 60749 h 441747"/>
                <a:gd name="connsiteX0" fmla="*/ 0 w 1829151"/>
                <a:gd name="connsiteY0" fmla="*/ 0 h 458603"/>
                <a:gd name="connsiteX1" fmla="*/ 698441 w 1829151"/>
                <a:gd name="connsiteY1" fmla="*/ 458603 h 458603"/>
                <a:gd name="connsiteX2" fmla="*/ 1315416 w 1829151"/>
                <a:gd name="connsiteY2" fmla="*/ 382405 h 458603"/>
                <a:gd name="connsiteX3" fmla="*/ 1829151 w 1829151"/>
                <a:gd name="connsiteY3" fmla="*/ 77605 h 458603"/>
                <a:gd name="connsiteX0" fmla="*/ 0 w 1829151"/>
                <a:gd name="connsiteY0" fmla="*/ 0 h 522337"/>
                <a:gd name="connsiteX1" fmla="*/ 698441 w 1829151"/>
                <a:gd name="connsiteY1" fmla="*/ 458603 h 522337"/>
                <a:gd name="connsiteX2" fmla="*/ 1315416 w 1829151"/>
                <a:gd name="connsiteY2" fmla="*/ 382405 h 522337"/>
                <a:gd name="connsiteX3" fmla="*/ 1829151 w 1829151"/>
                <a:gd name="connsiteY3" fmla="*/ 77605 h 522337"/>
                <a:gd name="connsiteX0" fmla="*/ 0 w 1829151"/>
                <a:gd name="connsiteY0" fmla="*/ 0 h 522337"/>
                <a:gd name="connsiteX1" fmla="*/ 698441 w 1829151"/>
                <a:gd name="connsiteY1" fmla="*/ 458603 h 522337"/>
                <a:gd name="connsiteX2" fmla="*/ 1315416 w 1829151"/>
                <a:gd name="connsiteY2" fmla="*/ 382405 h 522337"/>
                <a:gd name="connsiteX3" fmla="*/ 1829151 w 1829151"/>
                <a:gd name="connsiteY3" fmla="*/ 77605 h 522337"/>
                <a:gd name="connsiteX0" fmla="*/ 0 w 1829151"/>
                <a:gd name="connsiteY0" fmla="*/ 0 h 523576"/>
                <a:gd name="connsiteX1" fmla="*/ 698441 w 1829151"/>
                <a:gd name="connsiteY1" fmla="*/ 458603 h 523576"/>
                <a:gd name="connsiteX2" fmla="*/ 1348870 w 1829151"/>
                <a:gd name="connsiteY2" fmla="*/ 389839 h 523576"/>
                <a:gd name="connsiteX3" fmla="*/ 1829151 w 1829151"/>
                <a:gd name="connsiteY3" fmla="*/ 77605 h 523576"/>
                <a:gd name="connsiteX0" fmla="*/ 0 w 1888624"/>
                <a:gd name="connsiteY0" fmla="*/ 0 h 523576"/>
                <a:gd name="connsiteX1" fmla="*/ 698441 w 1888624"/>
                <a:gd name="connsiteY1" fmla="*/ 458603 h 523576"/>
                <a:gd name="connsiteX2" fmla="*/ 1348870 w 1888624"/>
                <a:gd name="connsiteY2" fmla="*/ 389839 h 523576"/>
                <a:gd name="connsiteX3" fmla="*/ 1888624 w 1888624"/>
                <a:gd name="connsiteY3" fmla="*/ 88756 h 523576"/>
                <a:gd name="connsiteX0" fmla="*/ 0 w 1888624"/>
                <a:gd name="connsiteY0" fmla="*/ 0 h 526054"/>
                <a:gd name="connsiteX1" fmla="*/ 698441 w 1888624"/>
                <a:gd name="connsiteY1" fmla="*/ 458603 h 526054"/>
                <a:gd name="connsiteX2" fmla="*/ 1341435 w 1888624"/>
                <a:gd name="connsiteY2" fmla="*/ 404707 h 526054"/>
                <a:gd name="connsiteX3" fmla="*/ 1888624 w 1888624"/>
                <a:gd name="connsiteY3" fmla="*/ 88756 h 526054"/>
                <a:gd name="connsiteX0" fmla="*/ 0 w 1888624"/>
                <a:gd name="connsiteY0" fmla="*/ 0 h 526054"/>
                <a:gd name="connsiteX1" fmla="*/ 698441 w 1888624"/>
                <a:gd name="connsiteY1" fmla="*/ 458603 h 526054"/>
                <a:gd name="connsiteX2" fmla="*/ 1341435 w 1888624"/>
                <a:gd name="connsiteY2" fmla="*/ 404707 h 526054"/>
                <a:gd name="connsiteX3" fmla="*/ 1888624 w 1888624"/>
                <a:gd name="connsiteY3" fmla="*/ 88756 h 526054"/>
                <a:gd name="connsiteX0" fmla="*/ 0 w 1888624"/>
                <a:gd name="connsiteY0" fmla="*/ 0 h 540923"/>
                <a:gd name="connsiteX1" fmla="*/ 743046 w 1888624"/>
                <a:gd name="connsiteY1" fmla="*/ 473472 h 540923"/>
                <a:gd name="connsiteX2" fmla="*/ 1341435 w 1888624"/>
                <a:gd name="connsiteY2" fmla="*/ 404707 h 540923"/>
                <a:gd name="connsiteX3" fmla="*/ 1888624 w 1888624"/>
                <a:gd name="connsiteY3" fmla="*/ 88756 h 540923"/>
                <a:gd name="connsiteX0" fmla="*/ 0 w 1888624"/>
                <a:gd name="connsiteY0" fmla="*/ 0 h 537206"/>
                <a:gd name="connsiteX1" fmla="*/ 743046 w 1888624"/>
                <a:gd name="connsiteY1" fmla="*/ 473472 h 537206"/>
                <a:gd name="connsiteX2" fmla="*/ 1341435 w 1888624"/>
                <a:gd name="connsiteY2" fmla="*/ 404707 h 537206"/>
                <a:gd name="connsiteX3" fmla="*/ 1888624 w 1888624"/>
                <a:gd name="connsiteY3" fmla="*/ 88756 h 537206"/>
                <a:gd name="connsiteX0" fmla="*/ 0 w 1888624"/>
                <a:gd name="connsiteY0" fmla="*/ 0 h 537206"/>
                <a:gd name="connsiteX1" fmla="*/ 743046 w 1888624"/>
                <a:gd name="connsiteY1" fmla="*/ 473472 h 537206"/>
                <a:gd name="connsiteX2" fmla="*/ 1341435 w 1888624"/>
                <a:gd name="connsiteY2" fmla="*/ 404707 h 537206"/>
                <a:gd name="connsiteX3" fmla="*/ 1888624 w 1888624"/>
                <a:gd name="connsiteY3" fmla="*/ 88756 h 537206"/>
                <a:gd name="connsiteX0" fmla="*/ 0 w 1888624"/>
                <a:gd name="connsiteY0" fmla="*/ 0 h 537206"/>
                <a:gd name="connsiteX1" fmla="*/ 743046 w 1888624"/>
                <a:gd name="connsiteY1" fmla="*/ 473472 h 537206"/>
                <a:gd name="connsiteX2" fmla="*/ 1341435 w 1888624"/>
                <a:gd name="connsiteY2" fmla="*/ 404707 h 537206"/>
                <a:gd name="connsiteX3" fmla="*/ 1888624 w 1888624"/>
                <a:gd name="connsiteY3" fmla="*/ 88756 h 537206"/>
                <a:gd name="connsiteX0" fmla="*/ 0 w 1888624"/>
                <a:gd name="connsiteY0" fmla="*/ 0 h 537206"/>
                <a:gd name="connsiteX1" fmla="*/ 743046 w 1888624"/>
                <a:gd name="connsiteY1" fmla="*/ 473472 h 537206"/>
                <a:gd name="connsiteX2" fmla="*/ 1341435 w 1888624"/>
                <a:gd name="connsiteY2" fmla="*/ 404707 h 537206"/>
                <a:gd name="connsiteX3" fmla="*/ 1888624 w 1888624"/>
                <a:gd name="connsiteY3" fmla="*/ 88756 h 537206"/>
                <a:gd name="connsiteX0" fmla="*/ 0 w 1888624"/>
                <a:gd name="connsiteY0" fmla="*/ 0 h 473472"/>
                <a:gd name="connsiteX1" fmla="*/ 743046 w 1888624"/>
                <a:gd name="connsiteY1" fmla="*/ 473472 h 473472"/>
                <a:gd name="connsiteX2" fmla="*/ 1341435 w 1888624"/>
                <a:gd name="connsiteY2" fmla="*/ 404707 h 473472"/>
                <a:gd name="connsiteX3" fmla="*/ 1888624 w 1888624"/>
                <a:gd name="connsiteY3" fmla="*/ 88756 h 473472"/>
                <a:gd name="connsiteX0" fmla="*/ 0 w 1888624"/>
                <a:gd name="connsiteY0" fmla="*/ 0 h 473472"/>
                <a:gd name="connsiteX1" fmla="*/ 743046 w 1888624"/>
                <a:gd name="connsiteY1" fmla="*/ 473472 h 473472"/>
                <a:gd name="connsiteX2" fmla="*/ 1341435 w 1888624"/>
                <a:gd name="connsiteY2" fmla="*/ 404707 h 473472"/>
                <a:gd name="connsiteX3" fmla="*/ 1888624 w 1888624"/>
                <a:gd name="connsiteY3" fmla="*/ 88756 h 473472"/>
                <a:gd name="connsiteX0" fmla="*/ 0 w 1888624"/>
                <a:gd name="connsiteY0" fmla="*/ 0 h 473472"/>
                <a:gd name="connsiteX1" fmla="*/ 743046 w 1888624"/>
                <a:gd name="connsiteY1" fmla="*/ 473472 h 473472"/>
                <a:gd name="connsiteX2" fmla="*/ 1341435 w 1888624"/>
                <a:gd name="connsiteY2" fmla="*/ 404707 h 473472"/>
                <a:gd name="connsiteX3" fmla="*/ 1888624 w 1888624"/>
                <a:gd name="connsiteY3" fmla="*/ 88756 h 473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88624" h="473472">
                  <a:moveTo>
                    <a:pt x="0" y="0"/>
                  </a:moveTo>
                  <a:cubicBezTo>
                    <a:pt x="232814" y="152868"/>
                    <a:pt x="546270" y="362478"/>
                    <a:pt x="743046" y="473472"/>
                  </a:cubicBezTo>
                  <a:cubicBezTo>
                    <a:pt x="973481" y="458494"/>
                    <a:pt x="1084456" y="448763"/>
                    <a:pt x="1341435" y="404707"/>
                  </a:cubicBezTo>
                  <a:cubicBezTo>
                    <a:pt x="1561101" y="301136"/>
                    <a:pt x="1717379" y="190356"/>
                    <a:pt x="1888624" y="88756"/>
                  </a:cubicBezTo>
                </a:path>
              </a:pathLst>
            </a:cu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42"/>
            <p:cNvGrpSpPr/>
            <p:nvPr/>
          </p:nvGrpSpPr>
          <p:grpSpPr>
            <a:xfrm>
              <a:off x="1197496" y="3802088"/>
              <a:ext cx="603651" cy="480162"/>
              <a:chOff x="1026694" y="2057400"/>
              <a:chExt cx="603651" cy="480162"/>
            </a:xfrm>
            <a:solidFill>
              <a:srgbClr val="50809A"/>
            </a:solidFill>
          </p:grpSpPr>
          <p:sp>
            <p:nvSpPr>
              <p:cNvPr id="44" name="Multiply 43"/>
              <p:cNvSpPr/>
              <p:nvPr/>
            </p:nvSpPr>
            <p:spPr>
              <a:xfrm>
                <a:off x="1026694" y="2057400"/>
                <a:ext cx="164431" cy="164431"/>
              </a:xfrm>
              <a:prstGeom prst="mathMultiply">
                <a:avLst/>
              </a:prstGeom>
              <a:grpFill/>
              <a:ln>
                <a:solidFill>
                  <a:srgbClr val="508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Multiply 44"/>
              <p:cNvSpPr/>
              <p:nvPr/>
            </p:nvSpPr>
            <p:spPr>
              <a:xfrm>
                <a:off x="1262435" y="2220731"/>
                <a:ext cx="164431" cy="164431"/>
              </a:xfrm>
              <a:prstGeom prst="mathMultiply">
                <a:avLst/>
              </a:prstGeom>
              <a:grpFill/>
              <a:ln>
                <a:solidFill>
                  <a:srgbClr val="508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Multiply 45"/>
              <p:cNvSpPr/>
              <p:nvPr/>
            </p:nvSpPr>
            <p:spPr>
              <a:xfrm>
                <a:off x="1465914" y="2373131"/>
                <a:ext cx="164431" cy="164431"/>
              </a:xfrm>
              <a:prstGeom prst="mathMultiply">
                <a:avLst/>
              </a:prstGeom>
              <a:grpFill/>
              <a:ln>
                <a:solidFill>
                  <a:srgbClr val="508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46"/>
            <p:cNvGrpSpPr/>
            <p:nvPr/>
          </p:nvGrpSpPr>
          <p:grpSpPr>
            <a:xfrm>
              <a:off x="1923402" y="3987707"/>
              <a:ext cx="621631" cy="351792"/>
              <a:chOff x="1752600" y="2243019"/>
              <a:chExt cx="621631" cy="351792"/>
            </a:xfrm>
            <a:solidFill>
              <a:srgbClr val="50809A"/>
            </a:solidFill>
          </p:grpSpPr>
          <p:sp>
            <p:nvSpPr>
              <p:cNvPr id="48" name="Multiply 47"/>
              <p:cNvSpPr/>
              <p:nvPr/>
            </p:nvSpPr>
            <p:spPr>
              <a:xfrm>
                <a:off x="1752600" y="2430380"/>
                <a:ext cx="164431" cy="164431"/>
              </a:xfrm>
              <a:prstGeom prst="mathMultiply">
                <a:avLst/>
              </a:prstGeom>
              <a:grpFill/>
              <a:ln>
                <a:solidFill>
                  <a:srgbClr val="508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Multiply 48"/>
              <p:cNvSpPr/>
              <p:nvPr/>
            </p:nvSpPr>
            <p:spPr>
              <a:xfrm>
                <a:off x="2209800" y="2243019"/>
                <a:ext cx="164431" cy="164432"/>
              </a:xfrm>
              <a:prstGeom prst="mathMultiply">
                <a:avLst/>
              </a:prstGeom>
              <a:grpFill/>
              <a:ln>
                <a:solidFill>
                  <a:srgbClr val="508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9"/>
            <p:cNvGrpSpPr/>
            <p:nvPr/>
          </p:nvGrpSpPr>
          <p:grpSpPr>
            <a:xfrm>
              <a:off x="2820747" y="4193182"/>
              <a:ext cx="474255" cy="679717"/>
              <a:chOff x="2649945" y="2448494"/>
              <a:chExt cx="474255" cy="679717"/>
            </a:xfrm>
            <a:solidFill>
              <a:srgbClr val="50809A"/>
            </a:solidFill>
          </p:grpSpPr>
          <p:sp>
            <p:nvSpPr>
              <p:cNvPr id="51" name="Multiply 50"/>
              <p:cNvSpPr/>
              <p:nvPr/>
            </p:nvSpPr>
            <p:spPr>
              <a:xfrm>
                <a:off x="2649945" y="2448494"/>
                <a:ext cx="164431" cy="164431"/>
              </a:xfrm>
              <a:prstGeom prst="mathMultiply">
                <a:avLst/>
              </a:prstGeom>
              <a:grpFill/>
              <a:ln>
                <a:solidFill>
                  <a:srgbClr val="508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Multiply 51"/>
              <p:cNvSpPr/>
              <p:nvPr/>
            </p:nvSpPr>
            <p:spPr>
              <a:xfrm>
                <a:off x="2794279" y="2658980"/>
                <a:ext cx="164431" cy="164431"/>
              </a:xfrm>
              <a:prstGeom prst="mathMultiply">
                <a:avLst/>
              </a:prstGeom>
              <a:grpFill/>
              <a:ln>
                <a:solidFill>
                  <a:srgbClr val="508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Multiply 52"/>
              <p:cNvSpPr/>
              <p:nvPr/>
            </p:nvSpPr>
            <p:spPr>
              <a:xfrm>
                <a:off x="2959769" y="2963780"/>
                <a:ext cx="164431" cy="164431"/>
              </a:xfrm>
              <a:prstGeom prst="mathMultiply">
                <a:avLst/>
              </a:prstGeom>
              <a:grpFill/>
              <a:ln>
                <a:solidFill>
                  <a:srgbClr val="508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53"/>
            <p:cNvGrpSpPr/>
            <p:nvPr/>
          </p:nvGrpSpPr>
          <p:grpSpPr>
            <a:xfrm>
              <a:off x="3295002" y="4742488"/>
              <a:ext cx="426578" cy="346980"/>
              <a:chOff x="3124200" y="2997800"/>
              <a:chExt cx="426578" cy="346980"/>
            </a:xfrm>
            <a:solidFill>
              <a:srgbClr val="50809A"/>
            </a:solidFill>
          </p:grpSpPr>
          <p:sp>
            <p:nvSpPr>
              <p:cNvPr id="55" name="Multiply 54"/>
              <p:cNvSpPr/>
              <p:nvPr/>
            </p:nvSpPr>
            <p:spPr>
              <a:xfrm>
                <a:off x="3124200" y="3180349"/>
                <a:ext cx="164431" cy="164431"/>
              </a:xfrm>
              <a:prstGeom prst="mathMultiply">
                <a:avLst/>
              </a:prstGeom>
              <a:grpFill/>
              <a:ln>
                <a:solidFill>
                  <a:srgbClr val="508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Multiply 55"/>
              <p:cNvSpPr/>
              <p:nvPr/>
            </p:nvSpPr>
            <p:spPr>
              <a:xfrm>
                <a:off x="3386346" y="2997800"/>
                <a:ext cx="164432" cy="164430"/>
              </a:xfrm>
              <a:prstGeom prst="mathMultiply">
                <a:avLst/>
              </a:prstGeom>
              <a:grpFill/>
              <a:ln>
                <a:solidFill>
                  <a:srgbClr val="508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2613298" y="3673957"/>
              <a:ext cx="1542466" cy="374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rbel"/>
                  <a:cs typeface="Corbel"/>
                </a:rPr>
                <a:t>solve </a:t>
              </a:r>
              <a:r>
                <a:rPr lang="en-US" sz="1200" i="1" dirty="0" smtClean="0">
                  <a:latin typeface="Corbel"/>
                  <a:cs typeface="Corbel"/>
                </a:rPr>
                <a:t>a + </a:t>
              </a:r>
              <a:r>
                <a:rPr lang="en-US" sz="1200" i="1" dirty="0" err="1" smtClean="0">
                  <a:latin typeface="Corbel"/>
                  <a:cs typeface="Corbel"/>
                </a:rPr>
                <a:t>bx</a:t>
              </a:r>
              <a:r>
                <a:rPr lang="en-US" sz="1200" i="1" dirty="0" smtClean="0">
                  <a:latin typeface="Corbel"/>
                  <a:cs typeface="Corbel"/>
                </a:rPr>
                <a:t> &gt; c</a:t>
              </a:r>
              <a:endParaRPr lang="en-US" sz="1200" i="1" dirty="0">
                <a:latin typeface="Corbel"/>
                <a:cs typeface="Corbel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180240" y="4869741"/>
              <a:ext cx="701330" cy="374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rbel"/>
                  <a:cs typeface="Corbel"/>
                </a:rPr>
                <a:t>solve</a:t>
              </a:r>
              <a:endParaRPr lang="en-US" sz="1200" dirty="0">
                <a:latin typeface="Corbel"/>
                <a:cs typeface="Corbel"/>
              </a:endParaRPr>
            </a:p>
          </p:txBody>
        </p:sp>
        <p:graphicFrame>
          <p:nvGraphicFramePr>
            <p:cNvPr id="59" name="Object 3"/>
            <p:cNvGraphicFramePr>
              <a:graphicFrameLocks noChangeAspect="1"/>
            </p:cNvGraphicFramePr>
            <p:nvPr/>
          </p:nvGraphicFramePr>
          <p:xfrm>
            <a:off x="7787178" y="4825807"/>
            <a:ext cx="939800" cy="457200"/>
          </p:xfrm>
          <a:graphic>
            <a:graphicData uri="http://schemas.openxmlformats.org/presentationml/2006/ole">
              <p:oleObj spid="_x0000_s120834" name="Equation" r:id="rId3" imgW="7315200" imgH="3556000" progId="Equation.3">
                <p:embed/>
              </p:oleObj>
            </a:graphicData>
          </a:graphic>
        </p:graphicFrame>
        <p:grpSp>
          <p:nvGrpSpPr>
            <p:cNvPr id="50" name="Group 95"/>
            <p:cNvGrpSpPr/>
            <p:nvPr/>
          </p:nvGrpSpPr>
          <p:grpSpPr>
            <a:xfrm>
              <a:off x="1803531" y="4179561"/>
              <a:ext cx="1569667" cy="1166680"/>
              <a:chOff x="1632729" y="2434873"/>
              <a:chExt cx="1569667" cy="1166680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>
                <a:off x="1632729" y="2551404"/>
                <a:ext cx="1588" cy="103238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rot="16200000" flipH="1">
                <a:off x="2070026" y="3002267"/>
                <a:ext cx="1137977" cy="319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flipH="1">
                <a:off x="3201472" y="3276636"/>
                <a:ext cx="924" cy="324917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TextBox 63"/>
            <p:cNvSpPr txBox="1"/>
            <p:nvPr/>
          </p:nvSpPr>
          <p:spPr>
            <a:xfrm>
              <a:off x="-951796" y="2491794"/>
              <a:ext cx="1015751" cy="4166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accent4">
                      <a:lumMod val="50000"/>
                    </a:schemeClr>
                  </a:solidFill>
                  <a:latin typeface="Corbel"/>
                  <a:cs typeface="Corbel"/>
                </a:rPr>
                <a:t>Stock B</a:t>
              </a:r>
              <a:endParaRPr lang="en-US" sz="1400" dirty="0">
                <a:solidFill>
                  <a:schemeClr val="accent4">
                    <a:lumMod val="50000"/>
                  </a:schemeClr>
                </a:solidFill>
                <a:latin typeface="Corbel"/>
                <a:cs typeface="Corbel"/>
              </a:endParaRPr>
            </a:p>
          </p:txBody>
        </p:sp>
        <p:sp>
          <p:nvSpPr>
            <p:cNvPr id="65" name="Freeform 64"/>
            <p:cNvSpPr/>
            <p:nvPr/>
          </p:nvSpPr>
          <p:spPr>
            <a:xfrm flipV="1">
              <a:off x="1161402" y="3782034"/>
              <a:ext cx="1651819" cy="501445"/>
            </a:xfrm>
            <a:custGeom>
              <a:avLst/>
              <a:gdLst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192594 w 2782529"/>
                <a:gd name="connsiteY4" fmla="*/ 388532 h 1607732"/>
                <a:gd name="connsiteX5" fmla="*/ 2782529 w 2782529"/>
                <a:gd name="connsiteY5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192594 w 2782529"/>
                <a:gd name="connsiteY4" fmla="*/ 388532 h 1607732"/>
                <a:gd name="connsiteX5" fmla="*/ 2782529 w 2782529"/>
                <a:gd name="connsiteY5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192594 w 2782529"/>
                <a:gd name="connsiteY4" fmla="*/ 388532 h 1607732"/>
                <a:gd name="connsiteX5" fmla="*/ 2782529 w 2782529"/>
                <a:gd name="connsiteY5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782529 w 2782529"/>
                <a:gd name="connsiteY4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782529 w 2782529"/>
                <a:gd name="connsiteY4" fmla="*/ 241048 h 1607732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782529 w 2782529"/>
                <a:gd name="connsiteY3" fmla="*/ 0 h 1366684"/>
                <a:gd name="connsiteX0" fmla="*/ 0 w 1651819"/>
                <a:gd name="connsiteY0" fmla="*/ 501445 h 501445"/>
                <a:gd name="connsiteX1" fmla="*/ 648929 w 1651819"/>
                <a:gd name="connsiteY1" fmla="*/ 0 h 501445"/>
                <a:gd name="connsiteX2" fmla="*/ 1651819 w 1651819"/>
                <a:gd name="connsiteY2" fmla="*/ 98323 h 50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19" h="501445">
                  <a:moveTo>
                    <a:pt x="0" y="501445"/>
                  </a:moveTo>
                  <a:lnTo>
                    <a:pt x="648929" y="0"/>
                  </a:lnTo>
                  <a:cubicBezTo>
                    <a:pt x="988709" y="31622"/>
                    <a:pt x="1367745" y="84809"/>
                    <a:pt x="1651819" y="98323"/>
                  </a:cubicBezTo>
                </a:path>
              </a:pathLst>
            </a:custGeom>
            <a:ln w="38100">
              <a:solidFill>
                <a:srgbClr val="5080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/>
            <p:cNvSpPr/>
            <p:nvPr/>
          </p:nvSpPr>
          <p:spPr>
            <a:xfrm flipV="1">
              <a:off x="1161402" y="3782035"/>
              <a:ext cx="2192594" cy="1219200"/>
            </a:xfrm>
            <a:custGeom>
              <a:avLst/>
              <a:gdLst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192594 w 2782529"/>
                <a:gd name="connsiteY4" fmla="*/ 388532 h 1607732"/>
                <a:gd name="connsiteX5" fmla="*/ 2782529 w 2782529"/>
                <a:gd name="connsiteY5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192594 w 2782529"/>
                <a:gd name="connsiteY4" fmla="*/ 388532 h 1607732"/>
                <a:gd name="connsiteX5" fmla="*/ 2782529 w 2782529"/>
                <a:gd name="connsiteY5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192594 w 2782529"/>
                <a:gd name="connsiteY4" fmla="*/ 388532 h 1607732"/>
                <a:gd name="connsiteX5" fmla="*/ 2782529 w 2782529"/>
                <a:gd name="connsiteY5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782529 w 2782529"/>
                <a:gd name="connsiteY4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782529 w 2782529"/>
                <a:gd name="connsiteY4" fmla="*/ 241048 h 1607732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192594"/>
                <a:gd name="connsiteY0" fmla="*/ 1219200 h 1219200"/>
                <a:gd name="connsiteX1" fmla="*/ 648929 w 2192594"/>
                <a:gd name="connsiteY1" fmla="*/ 717755 h 1219200"/>
                <a:gd name="connsiteX2" fmla="*/ 1651819 w 2192594"/>
                <a:gd name="connsiteY2" fmla="*/ 816078 h 1219200"/>
                <a:gd name="connsiteX3" fmla="*/ 2192594 w 2192594"/>
                <a:gd name="connsiteY3" fmla="*/ 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2594" h="1219200">
                  <a:moveTo>
                    <a:pt x="0" y="1219200"/>
                  </a:moveTo>
                  <a:lnTo>
                    <a:pt x="648929" y="717755"/>
                  </a:lnTo>
                  <a:cubicBezTo>
                    <a:pt x="988709" y="749377"/>
                    <a:pt x="1367745" y="802564"/>
                    <a:pt x="1651819" y="816078"/>
                  </a:cubicBezTo>
                  <a:cubicBezTo>
                    <a:pt x="1932543" y="432683"/>
                    <a:pt x="2058591" y="201507"/>
                    <a:pt x="2192594" y="0"/>
                  </a:cubicBezTo>
                </a:path>
              </a:pathLst>
            </a:custGeom>
            <a:ln w="38100">
              <a:solidFill>
                <a:srgbClr val="5080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/>
            <p:cNvSpPr/>
            <p:nvPr/>
          </p:nvSpPr>
          <p:spPr>
            <a:xfrm flipV="1">
              <a:off x="1161401" y="3778025"/>
              <a:ext cx="648929" cy="501445"/>
            </a:xfrm>
            <a:custGeom>
              <a:avLst/>
              <a:gdLst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192594 w 2782529"/>
                <a:gd name="connsiteY4" fmla="*/ 388532 h 1607732"/>
                <a:gd name="connsiteX5" fmla="*/ 2782529 w 2782529"/>
                <a:gd name="connsiteY5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192594 w 2782529"/>
                <a:gd name="connsiteY4" fmla="*/ 388532 h 1607732"/>
                <a:gd name="connsiteX5" fmla="*/ 2782529 w 2782529"/>
                <a:gd name="connsiteY5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192594 w 2782529"/>
                <a:gd name="connsiteY4" fmla="*/ 388532 h 1607732"/>
                <a:gd name="connsiteX5" fmla="*/ 2782529 w 2782529"/>
                <a:gd name="connsiteY5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782529 w 2782529"/>
                <a:gd name="connsiteY4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782529 w 2782529"/>
                <a:gd name="connsiteY4" fmla="*/ 241048 h 1607732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192594"/>
                <a:gd name="connsiteY0" fmla="*/ 1219200 h 1219200"/>
                <a:gd name="connsiteX1" fmla="*/ 648929 w 2192594"/>
                <a:gd name="connsiteY1" fmla="*/ 717755 h 1219200"/>
                <a:gd name="connsiteX2" fmla="*/ 1651819 w 2192594"/>
                <a:gd name="connsiteY2" fmla="*/ 816078 h 1219200"/>
                <a:gd name="connsiteX3" fmla="*/ 2192594 w 2192594"/>
                <a:gd name="connsiteY3" fmla="*/ 0 h 1219200"/>
                <a:gd name="connsiteX0" fmla="*/ 0 w 1651819"/>
                <a:gd name="connsiteY0" fmla="*/ 501445 h 501445"/>
                <a:gd name="connsiteX1" fmla="*/ 648929 w 1651819"/>
                <a:gd name="connsiteY1" fmla="*/ 0 h 501445"/>
                <a:gd name="connsiteX2" fmla="*/ 1651819 w 1651819"/>
                <a:gd name="connsiteY2" fmla="*/ 98323 h 501445"/>
                <a:gd name="connsiteX0" fmla="*/ 0 w 648929"/>
                <a:gd name="connsiteY0" fmla="*/ 501445 h 501445"/>
                <a:gd name="connsiteX1" fmla="*/ 648929 w 648929"/>
                <a:gd name="connsiteY1" fmla="*/ 0 h 50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929" h="501445">
                  <a:moveTo>
                    <a:pt x="0" y="501445"/>
                  </a:moveTo>
                  <a:lnTo>
                    <a:pt x="648929" y="0"/>
                  </a:lnTo>
                </a:path>
              </a:pathLst>
            </a:custGeom>
            <a:ln w="38100">
              <a:solidFill>
                <a:srgbClr val="5080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flipV="1">
              <a:off x="1169387" y="3748211"/>
              <a:ext cx="1969762" cy="879942"/>
            </a:xfrm>
            <a:custGeom>
              <a:avLst/>
              <a:gdLst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133600"/>
                <a:gd name="connsiteY0" fmla="*/ 865239 h 963562"/>
                <a:gd name="connsiteX1" fmla="*/ 1002890 w 2133600"/>
                <a:gd name="connsiteY1" fmla="*/ 963562 h 963562"/>
                <a:gd name="connsiteX2" fmla="*/ 1543665 w 2133600"/>
                <a:gd name="connsiteY2" fmla="*/ 147484 h 963562"/>
                <a:gd name="connsiteX3" fmla="*/ 1543665 w 2133600"/>
                <a:gd name="connsiteY3" fmla="*/ 147484 h 963562"/>
                <a:gd name="connsiteX4" fmla="*/ 2133600 w 2133600"/>
                <a:gd name="connsiteY4" fmla="*/ 0 h 963562"/>
                <a:gd name="connsiteX0" fmla="*/ 0 w 1130710"/>
                <a:gd name="connsiteY0" fmla="*/ 963562 h 963562"/>
                <a:gd name="connsiteX1" fmla="*/ 540775 w 1130710"/>
                <a:gd name="connsiteY1" fmla="*/ 147484 h 963562"/>
                <a:gd name="connsiteX2" fmla="*/ 540775 w 1130710"/>
                <a:gd name="connsiteY2" fmla="*/ 147484 h 963562"/>
                <a:gd name="connsiteX3" fmla="*/ 1130710 w 1130710"/>
                <a:gd name="connsiteY3" fmla="*/ 0 h 963562"/>
                <a:gd name="connsiteX0" fmla="*/ 0 w 835638"/>
                <a:gd name="connsiteY0" fmla="*/ 507983 h 507983"/>
                <a:gd name="connsiteX1" fmla="*/ 245703 w 835638"/>
                <a:gd name="connsiteY1" fmla="*/ 147484 h 507983"/>
                <a:gd name="connsiteX2" fmla="*/ 245703 w 835638"/>
                <a:gd name="connsiteY2" fmla="*/ 147484 h 507983"/>
                <a:gd name="connsiteX3" fmla="*/ 835638 w 835638"/>
                <a:gd name="connsiteY3" fmla="*/ 0 h 507983"/>
                <a:gd name="connsiteX0" fmla="*/ 0 w 821046"/>
                <a:gd name="connsiteY0" fmla="*/ 503119 h 503119"/>
                <a:gd name="connsiteX1" fmla="*/ 231111 w 821046"/>
                <a:gd name="connsiteY1" fmla="*/ 147484 h 503119"/>
                <a:gd name="connsiteX2" fmla="*/ 231111 w 821046"/>
                <a:gd name="connsiteY2" fmla="*/ 147484 h 503119"/>
                <a:gd name="connsiteX3" fmla="*/ 821046 w 821046"/>
                <a:gd name="connsiteY3" fmla="*/ 0 h 503119"/>
                <a:gd name="connsiteX0" fmla="*/ 0 w 821046"/>
                <a:gd name="connsiteY0" fmla="*/ 503119 h 503119"/>
                <a:gd name="connsiteX1" fmla="*/ 231111 w 821046"/>
                <a:gd name="connsiteY1" fmla="*/ 147484 h 503119"/>
                <a:gd name="connsiteX2" fmla="*/ 821046 w 821046"/>
                <a:gd name="connsiteY2" fmla="*/ 0 h 503119"/>
                <a:gd name="connsiteX0" fmla="*/ 0 w 821046"/>
                <a:gd name="connsiteY0" fmla="*/ 503119 h 503119"/>
                <a:gd name="connsiteX1" fmla="*/ 231111 w 821046"/>
                <a:gd name="connsiteY1" fmla="*/ 147484 h 503119"/>
                <a:gd name="connsiteX2" fmla="*/ 821046 w 821046"/>
                <a:gd name="connsiteY2" fmla="*/ 0 h 503119"/>
                <a:gd name="connsiteX0" fmla="*/ 0 w 821046"/>
                <a:gd name="connsiteY0" fmla="*/ 503119 h 503119"/>
                <a:gd name="connsiteX1" fmla="*/ 154911 w 821046"/>
                <a:gd name="connsiteY1" fmla="*/ 109097 h 503119"/>
                <a:gd name="connsiteX2" fmla="*/ 821046 w 821046"/>
                <a:gd name="connsiteY2" fmla="*/ 0 h 503119"/>
                <a:gd name="connsiteX0" fmla="*/ 0 w 821046"/>
                <a:gd name="connsiteY0" fmla="*/ 503119 h 503119"/>
                <a:gd name="connsiteX1" fmla="*/ 192200 w 821046"/>
                <a:gd name="connsiteY1" fmla="*/ 173948 h 503119"/>
                <a:gd name="connsiteX2" fmla="*/ 821046 w 821046"/>
                <a:gd name="connsiteY2" fmla="*/ 0 h 503119"/>
                <a:gd name="connsiteX0" fmla="*/ 0 w 821046"/>
                <a:gd name="connsiteY0" fmla="*/ 503119 h 503119"/>
                <a:gd name="connsiteX1" fmla="*/ 192200 w 821046"/>
                <a:gd name="connsiteY1" fmla="*/ 173948 h 503119"/>
                <a:gd name="connsiteX2" fmla="*/ 821046 w 821046"/>
                <a:gd name="connsiteY2" fmla="*/ 0 h 503119"/>
                <a:gd name="connsiteX0" fmla="*/ 0 w 821046"/>
                <a:gd name="connsiteY0" fmla="*/ 661079 h 661079"/>
                <a:gd name="connsiteX1" fmla="*/ 192200 w 821046"/>
                <a:gd name="connsiteY1" fmla="*/ 331908 h 661079"/>
                <a:gd name="connsiteX2" fmla="*/ 821046 w 821046"/>
                <a:gd name="connsiteY2" fmla="*/ 157960 h 661079"/>
                <a:gd name="connsiteX0" fmla="*/ 0 w 821046"/>
                <a:gd name="connsiteY0" fmla="*/ 503119 h 503119"/>
                <a:gd name="connsiteX1" fmla="*/ 192200 w 821046"/>
                <a:gd name="connsiteY1" fmla="*/ 173948 h 503119"/>
                <a:gd name="connsiteX2" fmla="*/ 821046 w 821046"/>
                <a:gd name="connsiteY2" fmla="*/ 0 h 503119"/>
                <a:gd name="connsiteX0" fmla="*/ 0 w 791863"/>
                <a:gd name="connsiteY0" fmla="*/ 478800 h 478800"/>
                <a:gd name="connsiteX1" fmla="*/ 192200 w 791863"/>
                <a:gd name="connsiteY1" fmla="*/ 149629 h 478800"/>
                <a:gd name="connsiteX2" fmla="*/ 791863 w 791863"/>
                <a:gd name="connsiteY2" fmla="*/ 0 h 478800"/>
                <a:gd name="connsiteX0" fmla="*/ 0 w 791863"/>
                <a:gd name="connsiteY0" fmla="*/ 478800 h 478800"/>
                <a:gd name="connsiteX1" fmla="*/ 192200 w 791863"/>
                <a:gd name="connsiteY1" fmla="*/ 149629 h 478800"/>
                <a:gd name="connsiteX2" fmla="*/ 791863 w 791863"/>
                <a:gd name="connsiteY2" fmla="*/ 0 h 478800"/>
                <a:gd name="connsiteX0" fmla="*/ 0 w 791863"/>
                <a:gd name="connsiteY0" fmla="*/ 478800 h 478800"/>
                <a:gd name="connsiteX1" fmla="*/ 192200 w 791863"/>
                <a:gd name="connsiteY1" fmla="*/ 149629 h 478800"/>
                <a:gd name="connsiteX2" fmla="*/ 791863 w 791863"/>
                <a:gd name="connsiteY2" fmla="*/ 0 h 478800"/>
                <a:gd name="connsiteX0" fmla="*/ 0 w 806454"/>
                <a:gd name="connsiteY0" fmla="*/ 478800 h 478800"/>
                <a:gd name="connsiteX1" fmla="*/ 206791 w 806454"/>
                <a:gd name="connsiteY1" fmla="*/ 149629 h 478800"/>
                <a:gd name="connsiteX2" fmla="*/ 806454 w 806454"/>
                <a:gd name="connsiteY2" fmla="*/ 0 h 478800"/>
                <a:gd name="connsiteX0" fmla="*/ 0 w 806454"/>
                <a:gd name="connsiteY0" fmla="*/ 478800 h 478800"/>
                <a:gd name="connsiteX1" fmla="*/ 206791 w 806454"/>
                <a:gd name="connsiteY1" fmla="*/ 149629 h 478800"/>
                <a:gd name="connsiteX2" fmla="*/ 806454 w 806454"/>
                <a:gd name="connsiteY2" fmla="*/ 0 h 478800"/>
                <a:gd name="connsiteX0" fmla="*/ 0 w 806454"/>
                <a:gd name="connsiteY0" fmla="*/ 478800 h 478800"/>
                <a:gd name="connsiteX1" fmla="*/ 206791 w 806454"/>
                <a:gd name="connsiteY1" fmla="*/ 149629 h 478800"/>
                <a:gd name="connsiteX2" fmla="*/ 806454 w 806454"/>
                <a:gd name="connsiteY2" fmla="*/ 0 h 478800"/>
                <a:gd name="connsiteX0" fmla="*/ 0 w 1969763"/>
                <a:gd name="connsiteY0" fmla="*/ 879941 h 879941"/>
                <a:gd name="connsiteX1" fmla="*/ 206791 w 1969763"/>
                <a:gd name="connsiteY1" fmla="*/ 550770 h 879941"/>
                <a:gd name="connsiteX2" fmla="*/ 1969763 w 1969763"/>
                <a:gd name="connsiteY2" fmla="*/ 0 h 879941"/>
                <a:gd name="connsiteX0" fmla="*/ 0 w 1969763"/>
                <a:gd name="connsiteY0" fmla="*/ 879941 h 879941"/>
                <a:gd name="connsiteX1" fmla="*/ 206791 w 1969763"/>
                <a:gd name="connsiteY1" fmla="*/ 550770 h 879941"/>
                <a:gd name="connsiteX2" fmla="*/ 1650405 w 1969763"/>
                <a:gd name="connsiteY2" fmla="*/ 438687 h 879941"/>
                <a:gd name="connsiteX3" fmla="*/ 1969763 w 1969763"/>
                <a:gd name="connsiteY3" fmla="*/ 0 h 879941"/>
                <a:gd name="connsiteX0" fmla="*/ 0 w 1969763"/>
                <a:gd name="connsiteY0" fmla="*/ 879941 h 879941"/>
                <a:gd name="connsiteX1" fmla="*/ 206791 w 1969763"/>
                <a:gd name="connsiteY1" fmla="*/ 550770 h 879941"/>
                <a:gd name="connsiteX2" fmla="*/ 1650405 w 1969763"/>
                <a:gd name="connsiteY2" fmla="*/ 438687 h 879941"/>
                <a:gd name="connsiteX3" fmla="*/ 1969763 w 1969763"/>
                <a:gd name="connsiteY3" fmla="*/ 0 h 879941"/>
                <a:gd name="connsiteX0" fmla="*/ 0 w 1969763"/>
                <a:gd name="connsiteY0" fmla="*/ 879941 h 879941"/>
                <a:gd name="connsiteX1" fmla="*/ 630855 w 1969763"/>
                <a:gd name="connsiteY1" fmla="*/ 355931 h 879941"/>
                <a:gd name="connsiteX2" fmla="*/ 1650405 w 1969763"/>
                <a:gd name="connsiteY2" fmla="*/ 438687 h 879941"/>
                <a:gd name="connsiteX3" fmla="*/ 1969763 w 1969763"/>
                <a:gd name="connsiteY3" fmla="*/ 0 h 879941"/>
                <a:gd name="connsiteX0" fmla="*/ 0 w 1969763"/>
                <a:gd name="connsiteY0" fmla="*/ 879941 h 879941"/>
                <a:gd name="connsiteX1" fmla="*/ 630855 w 1969763"/>
                <a:gd name="connsiteY1" fmla="*/ 355931 h 879941"/>
                <a:gd name="connsiteX2" fmla="*/ 1650405 w 1969763"/>
                <a:gd name="connsiteY2" fmla="*/ 438687 h 879941"/>
                <a:gd name="connsiteX3" fmla="*/ 1969763 w 1969763"/>
                <a:gd name="connsiteY3" fmla="*/ 0 h 879941"/>
                <a:gd name="connsiteX0" fmla="*/ 0 w 1969763"/>
                <a:gd name="connsiteY0" fmla="*/ 879941 h 879941"/>
                <a:gd name="connsiteX1" fmla="*/ 630855 w 1969763"/>
                <a:gd name="connsiteY1" fmla="*/ 355931 h 879941"/>
                <a:gd name="connsiteX2" fmla="*/ 1650405 w 1969763"/>
                <a:gd name="connsiteY2" fmla="*/ 438687 h 879941"/>
                <a:gd name="connsiteX3" fmla="*/ 1969763 w 1969763"/>
                <a:gd name="connsiteY3" fmla="*/ 0 h 879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763" h="879941">
                  <a:moveTo>
                    <a:pt x="0" y="879941"/>
                  </a:moveTo>
                  <a:lnTo>
                    <a:pt x="630855" y="355931"/>
                  </a:lnTo>
                  <a:lnTo>
                    <a:pt x="1650405" y="438687"/>
                  </a:lnTo>
                  <a:lnTo>
                    <a:pt x="1969763" y="0"/>
                  </a:lnTo>
                </a:path>
              </a:pathLst>
            </a:cu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2209800" y="22860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rbel"/>
                <a:cs typeface="Corbel"/>
              </a:rPr>
              <a:t>select </a:t>
            </a:r>
            <a:r>
              <a:rPr lang="en-US" sz="1400" dirty="0" err="1" smtClean="0">
                <a:latin typeface="Corbel"/>
                <a:cs typeface="Corbel"/>
              </a:rPr>
              <a:t>S.price</a:t>
            </a:r>
            <a:r>
              <a:rPr lang="en-US" sz="1400" dirty="0" smtClean="0">
                <a:latin typeface="Corbel"/>
                <a:cs typeface="Corbel"/>
              </a:rPr>
              <a:t> from stocks R join stocks S on (</a:t>
            </a:r>
            <a:r>
              <a:rPr lang="en-US" sz="1400" dirty="0" err="1" smtClean="0">
                <a:latin typeface="Corbel"/>
                <a:cs typeface="Corbel"/>
              </a:rPr>
              <a:t>R.t</a:t>
            </a:r>
            <a:r>
              <a:rPr lang="en-US" sz="1400" dirty="0" smtClean="0">
                <a:latin typeface="Corbel"/>
                <a:cs typeface="Corbel"/>
              </a:rPr>
              <a:t> = </a:t>
            </a:r>
            <a:r>
              <a:rPr lang="en-US" sz="1400" dirty="0" err="1" smtClean="0">
                <a:latin typeface="Corbel"/>
                <a:cs typeface="Corbel"/>
              </a:rPr>
              <a:t>S.t</a:t>
            </a:r>
            <a:r>
              <a:rPr lang="en-US" sz="1400" dirty="0" smtClean="0">
                <a:latin typeface="Corbel"/>
                <a:cs typeface="Corbel"/>
              </a:rPr>
              <a:t>)</a:t>
            </a:r>
          </a:p>
          <a:p>
            <a:r>
              <a:rPr lang="en-US" sz="1400" dirty="0" smtClean="0">
                <a:latin typeface="Corbel"/>
                <a:cs typeface="Corbel"/>
              </a:rPr>
              <a:t>where R.id = A and S.id = B and </a:t>
            </a:r>
            <a:r>
              <a:rPr lang="en-US" sz="1400" dirty="0" err="1" smtClean="0">
                <a:latin typeface="Corbel"/>
                <a:cs typeface="Corbel"/>
              </a:rPr>
              <a:t>R.price</a:t>
            </a:r>
            <a:r>
              <a:rPr lang="en-US" sz="1400" dirty="0" smtClean="0">
                <a:latin typeface="Corbel"/>
                <a:cs typeface="Corbel"/>
              </a:rPr>
              <a:t> &lt; </a:t>
            </a:r>
            <a:r>
              <a:rPr lang="en-US" sz="1400" dirty="0" err="1" smtClean="0">
                <a:latin typeface="Corbel"/>
                <a:cs typeface="Corbel"/>
              </a:rPr>
              <a:t>S.price</a:t>
            </a:r>
            <a:r>
              <a:rPr lang="en-US" sz="1400" dirty="0" smtClean="0">
                <a:latin typeface="Corbel"/>
                <a:cs typeface="Corbel"/>
              </a:rPr>
              <a:t> and </a:t>
            </a:r>
            <a:r>
              <a:rPr lang="en-US" sz="1400" dirty="0" err="1" smtClean="0">
                <a:latin typeface="Corbel"/>
                <a:cs typeface="Corbel"/>
              </a:rPr>
              <a:t>R.price</a:t>
            </a:r>
            <a:r>
              <a:rPr lang="en-US" sz="1400" dirty="0" smtClean="0">
                <a:latin typeface="Corbel"/>
                <a:cs typeface="Corbel"/>
              </a:rPr>
              <a:t> &gt; </a:t>
            </a:r>
            <a:r>
              <a:rPr lang="en-US" sz="1400" dirty="0" err="1" smtClean="0">
                <a:latin typeface="Corbel"/>
                <a:cs typeface="Corbel"/>
              </a:rPr>
              <a:t>c</a:t>
            </a:r>
            <a:endParaRPr lang="en-US" sz="1400" dirty="0">
              <a:latin typeface="Corbel"/>
              <a:cs typeface="Corbel"/>
            </a:endParaRPr>
          </a:p>
        </p:txBody>
      </p:sp>
      <p:sp>
        <p:nvSpPr>
          <p:cNvPr id="71" name="Chevron 70"/>
          <p:cNvSpPr/>
          <p:nvPr/>
        </p:nvSpPr>
        <p:spPr>
          <a:xfrm>
            <a:off x="2438400" y="2895600"/>
            <a:ext cx="4114800" cy="838200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Right Arrow 71"/>
          <p:cNvSpPr/>
          <p:nvPr/>
        </p:nvSpPr>
        <p:spPr>
          <a:xfrm>
            <a:off x="2142664" y="3078315"/>
            <a:ext cx="597408" cy="484632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Notched Right Arrow 72"/>
          <p:cNvSpPr/>
          <p:nvPr/>
        </p:nvSpPr>
        <p:spPr>
          <a:xfrm>
            <a:off x="6514516" y="3078315"/>
            <a:ext cx="609600" cy="484632"/>
          </a:xfrm>
          <a:prstGeom prst="notched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89"/>
          <p:cNvGrpSpPr/>
          <p:nvPr/>
        </p:nvGrpSpPr>
        <p:grpSpPr>
          <a:xfrm>
            <a:off x="1211645" y="2793219"/>
            <a:ext cx="838200" cy="420863"/>
            <a:chOff x="609600" y="3048000"/>
            <a:chExt cx="2055529" cy="1032089"/>
          </a:xfrm>
        </p:grpSpPr>
        <p:sp>
          <p:nvSpPr>
            <p:cNvPr id="79" name="Multiply 78"/>
            <p:cNvSpPr/>
            <p:nvPr/>
          </p:nvSpPr>
          <p:spPr>
            <a:xfrm>
              <a:off x="629661" y="3063888"/>
              <a:ext cx="121470" cy="121470"/>
            </a:xfrm>
            <a:prstGeom prst="mathMultiply">
              <a:avLst/>
            </a:prstGeom>
            <a:solidFill>
              <a:srgbClr val="50809A"/>
            </a:solidFill>
            <a:ln>
              <a:solidFill>
                <a:srgbClr val="5080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Multiply 79"/>
            <p:cNvSpPr/>
            <p:nvPr/>
          </p:nvSpPr>
          <p:spPr>
            <a:xfrm>
              <a:off x="803809" y="3184545"/>
              <a:ext cx="121470" cy="121470"/>
            </a:xfrm>
            <a:prstGeom prst="mathMultiply">
              <a:avLst/>
            </a:prstGeom>
            <a:solidFill>
              <a:srgbClr val="50809A"/>
            </a:solidFill>
            <a:ln>
              <a:solidFill>
                <a:srgbClr val="5080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Multiply 80"/>
            <p:cNvSpPr/>
            <p:nvPr/>
          </p:nvSpPr>
          <p:spPr>
            <a:xfrm>
              <a:off x="954124" y="3297127"/>
              <a:ext cx="121470" cy="121470"/>
            </a:xfrm>
            <a:prstGeom prst="mathMultiply">
              <a:avLst/>
            </a:prstGeom>
            <a:solidFill>
              <a:srgbClr val="50809A"/>
            </a:solidFill>
            <a:ln>
              <a:solidFill>
                <a:srgbClr val="5080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Multiply 81"/>
            <p:cNvSpPr/>
            <p:nvPr/>
          </p:nvSpPr>
          <p:spPr>
            <a:xfrm>
              <a:off x="1165907" y="3339418"/>
              <a:ext cx="121470" cy="121470"/>
            </a:xfrm>
            <a:prstGeom prst="mathMultiply">
              <a:avLst/>
            </a:prstGeom>
            <a:solidFill>
              <a:srgbClr val="50809A"/>
            </a:solidFill>
            <a:ln>
              <a:solidFill>
                <a:srgbClr val="5080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Multiply 82"/>
            <p:cNvSpPr/>
            <p:nvPr/>
          </p:nvSpPr>
          <p:spPr>
            <a:xfrm>
              <a:off x="1503653" y="3300220"/>
              <a:ext cx="121470" cy="121470"/>
            </a:xfrm>
            <a:prstGeom prst="mathMultiply">
              <a:avLst/>
            </a:prstGeom>
            <a:solidFill>
              <a:srgbClr val="50809A"/>
            </a:solidFill>
            <a:ln>
              <a:solidFill>
                <a:srgbClr val="5080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Multiply 83"/>
            <p:cNvSpPr/>
            <p:nvPr/>
          </p:nvSpPr>
          <p:spPr>
            <a:xfrm>
              <a:off x="1828800" y="3352800"/>
              <a:ext cx="121470" cy="121470"/>
            </a:xfrm>
            <a:prstGeom prst="mathMultiply">
              <a:avLst/>
            </a:prstGeom>
            <a:solidFill>
              <a:srgbClr val="50809A"/>
            </a:solidFill>
            <a:ln>
              <a:solidFill>
                <a:srgbClr val="5080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Multiply 84"/>
            <p:cNvSpPr/>
            <p:nvPr/>
          </p:nvSpPr>
          <p:spPr>
            <a:xfrm>
              <a:off x="1935423" y="3508292"/>
              <a:ext cx="121470" cy="121470"/>
            </a:xfrm>
            <a:prstGeom prst="mathMultiply">
              <a:avLst/>
            </a:prstGeom>
            <a:solidFill>
              <a:srgbClr val="50809A"/>
            </a:solidFill>
            <a:ln>
              <a:solidFill>
                <a:srgbClr val="5080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Multiply 85"/>
            <p:cNvSpPr/>
            <p:nvPr/>
          </p:nvSpPr>
          <p:spPr>
            <a:xfrm>
              <a:off x="2057675" y="3733455"/>
              <a:ext cx="121470" cy="121470"/>
            </a:xfrm>
            <a:prstGeom prst="mathMultiply">
              <a:avLst/>
            </a:prstGeom>
            <a:solidFill>
              <a:srgbClr val="50809A"/>
            </a:solidFill>
            <a:ln>
              <a:solidFill>
                <a:srgbClr val="5080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Multiply 86"/>
            <p:cNvSpPr/>
            <p:nvPr/>
          </p:nvSpPr>
          <p:spPr>
            <a:xfrm>
              <a:off x="2179145" y="3893441"/>
              <a:ext cx="121470" cy="121469"/>
            </a:xfrm>
            <a:prstGeom prst="mathMultiply">
              <a:avLst/>
            </a:prstGeom>
            <a:solidFill>
              <a:srgbClr val="50809A"/>
            </a:solidFill>
            <a:ln>
              <a:solidFill>
                <a:srgbClr val="5080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Multiply 87"/>
            <p:cNvSpPr/>
            <p:nvPr/>
          </p:nvSpPr>
          <p:spPr>
            <a:xfrm>
              <a:off x="2395421" y="3958620"/>
              <a:ext cx="121470" cy="121469"/>
            </a:xfrm>
            <a:prstGeom prst="mathMultiply">
              <a:avLst/>
            </a:prstGeom>
            <a:solidFill>
              <a:srgbClr val="50809A"/>
            </a:solidFill>
            <a:ln>
              <a:solidFill>
                <a:srgbClr val="5080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88"/>
            <p:cNvSpPr/>
            <p:nvPr/>
          </p:nvSpPr>
          <p:spPr>
            <a:xfrm flipV="1">
              <a:off x="609600" y="3048000"/>
              <a:ext cx="2055529" cy="1009607"/>
            </a:xfrm>
            <a:custGeom>
              <a:avLst/>
              <a:gdLst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192594 w 2782529"/>
                <a:gd name="connsiteY4" fmla="*/ 388532 h 1607732"/>
                <a:gd name="connsiteX5" fmla="*/ 2782529 w 2782529"/>
                <a:gd name="connsiteY5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192594 w 2782529"/>
                <a:gd name="connsiteY4" fmla="*/ 388532 h 1607732"/>
                <a:gd name="connsiteX5" fmla="*/ 2782529 w 2782529"/>
                <a:gd name="connsiteY5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192594 w 2782529"/>
                <a:gd name="connsiteY4" fmla="*/ 388532 h 1607732"/>
                <a:gd name="connsiteX5" fmla="*/ 2782529 w 2782529"/>
                <a:gd name="connsiteY5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782529 w 2782529"/>
                <a:gd name="connsiteY4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782529 w 2782529"/>
                <a:gd name="connsiteY4" fmla="*/ 241048 h 1607732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2529" h="1366684">
                  <a:moveTo>
                    <a:pt x="0" y="1366684"/>
                  </a:moveTo>
                  <a:lnTo>
                    <a:pt x="648929" y="865239"/>
                  </a:lnTo>
                  <a:cubicBezTo>
                    <a:pt x="988709" y="896861"/>
                    <a:pt x="1367745" y="950048"/>
                    <a:pt x="1651819" y="963562"/>
                  </a:cubicBezTo>
                  <a:cubicBezTo>
                    <a:pt x="1932543" y="580167"/>
                    <a:pt x="2058591" y="348991"/>
                    <a:pt x="2192594" y="147484"/>
                  </a:cubicBezTo>
                  <a:cubicBezTo>
                    <a:pt x="2389239" y="98323"/>
                    <a:pt x="2496714" y="65373"/>
                    <a:pt x="2782529" y="0"/>
                  </a:cubicBezTo>
                </a:path>
              </a:pathLst>
            </a:custGeom>
            <a:ln w="38100">
              <a:solidFill>
                <a:srgbClr val="5080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Rounded Rectangle 90"/>
          <p:cNvSpPr/>
          <p:nvPr/>
        </p:nvSpPr>
        <p:spPr>
          <a:xfrm>
            <a:off x="3505200" y="3048000"/>
            <a:ext cx="492383" cy="295430"/>
          </a:xfrm>
          <a:prstGeom prst="roundRect">
            <a:avLst/>
          </a:prstGeom>
          <a:solidFill>
            <a:srgbClr val="85D4FF"/>
          </a:solidFill>
          <a:ln>
            <a:solidFill>
              <a:srgbClr val="50809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/>
          <p:cNvSpPr/>
          <p:nvPr/>
        </p:nvSpPr>
        <p:spPr>
          <a:xfrm>
            <a:off x="4602819" y="3078315"/>
            <a:ext cx="762000" cy="457200"/>
          </a:xfrm>
          <a:prstGeom prst="roundRect">
            <a:avLst/>
          </a:prstGeom>
          <a:solidFill>
            <a:srgbClr val="85D4FF"/>
          </a:solidFill>
          <a:ln>
            <a:solidFill>
              <a:srgbClr val="50809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/>
          <p:cNvCxnSpPr>
            <a:endCxn id="91" idx="1"/>
          </p:cNvCxnSpPr>
          <p:nvPr/>
        </p:nvCxnSpPr>
        <p:spPr>
          <a:xfrm flipV="1">
            <a:off x="2743200" y="3195715"/>
            <a:ext cx="762000" cy="4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92" idx="3"/>
            <a:endCxn id="71" idx="3"/>
          </p:cNvCxnSpPr>
          <p:nvPr/>
        </p:nvCxnSpPr>
        <p:spPr>
          <a:xfrm>
            <a:off x="5364819" y="3306915"/>
            <a:ext cx="1188381" cy="77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106"/>
          <p:cNvCxnSpPr/>
          <p:nvPr/>
        </p:nvCxnSpPr>
        <p:spPr>
          <a:xfrm>
            <a:off x="3997583" y="3165400"/>
            <a:ext cx="605236" cy="111200"/>
          </a:xfrm>
          <a:prstGeom prst="bentConnector3">
            <a:avLst>
              <a:gd name="adj1" fmla="val 50000"/>
            </a:avLst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/>
          <p:cNvCxnSpPr/>
          <p:nvPr/>
        </p:nvCxnSpPr>
        <p:spPr>
          <a:xfrm flipV="1">
            <a:off x="2667000" y="3362325"/>
            <a:ext cx="1936750" cy="142877"/>
          </a:xfrm>
          <a:prstGeom prst="bentConnector3">
            <a:avLst>
              <a:gd name="adj1" fmla="val 84426"/>
            </a:avLst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Group 129"/>
          <p:cNvGrpSpPr/>
          <p:nvPr/>
        </p:nvGrpSpPr>
        <p:grpSpPr>
          <a:xfrm>
            <a:off x="1129780" y="3443745"/>
            <a:ext cx="845442" cy="396437"/>
            <a:chOff x="534482" y="3706588"/>
            <a:chExt cx="2041003" cy="957049"/>
          </a:xfrm>
        </p:grpSpPr>
        <p:grpSp>
          <p:nvGrpSpPr>
            <p:cNvPr id="69" name="Group 126"/>
            <p:cNvGrpSpPr/>
            <p:nvPr/>
          </p:nvGrpSpPr>
          <p:grpSpPr>
            <a:xfrm>
              <a:off x="588866" y="3706588"/>
              <a:ext cx="1889830" cy="909544"/>
              <a:chOff x="4944451" y="4222488"/>
              <a:chExt cx="1889830" cy="909544"/>
            </a:xfrm>
            <a:solidFill>
              <a:srgbClr val="739900"/>
            </a:solidFill>
          </p:grpSpPr>
          <p:sp>
            <p:nvSpPr>
              <p:cNvPr id="119" name="Multiply 118"/>
              <p:cNvSpPr/>
              <p:nvPr/>
            </p:nvSpPr>
            <p:spPr>
              <a:xfrm>
                <a:off x="4944451" y="5010562"/>
                <a:ext cx="121470" cy="121470"/>
              </a:xfrm>
              <a:prstGeom prst="mathMultiply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Multiply 119"/>
              <p:cNvSpPr/>
              <p:nvPr/>
            </p:nvSpPr>
            <p:spPr>
              <a:xfrm>
                <a:off x="5073509" y="4892489"/>
                <a:ext cx="121470" cy="121470"/>
              </a:xfrm>
              <a:prstGeom prst="mathMultiply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Multiply 120"/>
              <p:cNvSpPr/>
              <p:nvPr/>
            </p:nvSpPr>
            <p:spPr>
              <a:xfrm>
                <a:off x="5251993" y="4738718"/>
                <a:ext cx="121470" cy="121470"/>
              </a:xfrm>
              <a:prstGeom prst="mathMultiply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Multiply 121"/>
              <p:cNvSpPr/>
              <p:nvPr/>
            </p:nvSpPr>
            <p:spPr>
              <a:xfrm>
                <a:off x="5446951" y="4587693"/>
                <a:ext cx="121470" cy="121470"/>
              </a:xfrm>
              <a:prstGeom prst="mathMultiply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Multiply 122"/>
              <p:cNvSpPr/>
              <p:nvPr/>
            </p:nvSpPr>
            <p:spPr>
              <a:xfrm>
                <a:off x="5724287" y="4381750"/>
                <a:ext cx="121470" cy="121470"/>
              </a:xfrm>
              <a:prstGeom prst="mathMultiply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Multiply 123"/>
              <p:cNvSpPr/>
              <p:nvPr/>
            </p:nvSpPr>
            <p:spPr>
              <a:xfrm>
                <a:off x="6045558" y="4222488"/>
                <a:ext cx="121470" cy="121470"/>
              </a:xfrm>
              <a:prstGeom prst="mathMultiply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Multiply 124"/>
              <p:cNvSpPr/>
              <p:nvPr/>
            </p:nvSpPr>
            <p:spPr>
              <a:xfrm>
                <a:off x="6320148" y="4227980"/>
                <a:ext cx="121470" cy="121470"/>
              </a:xfrm>
              <a:prstGeom prst="mathMultiply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Multiply 125"/>
              <p:cNvSpPr/>
              <p:nvPr/>
            </p:nvSpPr>
            <p:spPr>
              <a:xfrm>
                <a:off x="6712811" y="4409209"/>
                <a:ext cx="121470" cy="121470"/>
              </a:xfrm>
              <a:prstGeom prst="mathMultiply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8" name="Freeform 127"/>
            <p:cNvSpPr/>
            <p:nvPr/>
          </p:nvSpPr>
          <p:spPr>
            <a:xfrm flipV="1">
              <a:off x="534482" y="3748455"/>
              <a:ext cx="2041003" cy="915182"/>
            </a:xfrm>
            <a:custGeom>
              <a:avLst/>
              <a:gdLst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62865"/>
                <a:gd name="connsiteY0" fmla="*/ 285135 h 963562"/>
                <a:gd name="connsiteX1" fmla="*/ 629265 w 2762865"/>
                <a:gd name="connsiteY1" fmla="*/ 865239 h 963562"/>
                <a:gd name="connsiteX2" fmla="*/ 1632155 w 2762865"/>
                <a:gd name="connsiteY2" fmla="*/ 963562 h 963562"/>
                <a:gd name="connsiteX3" fmla="*/ 2172930 w 2762865"/>
                <a:gd name="connsiteY3" fmla="*/ 147484 h 963562"/>
                <a:gd name="connsiteX4" fmla="*/ 2172930 w 2762865"/>
                <a:gd name="connsiteY4" fmla="*/ 147484 h 963562"/>
                <a:gd name="connsiteX5" fmla="*/ 2762865 w 2762865"/>
                <a:gd name="connsiteY5" fmla="*/ 0 h 963562"/>
                <a:gd name="connsiteX0" fmla="*/ 0 w 2762865"/>
                <a:gd name="connsiteY0" fmla="*/ 285135 h 1523998"/>
                <a:gd name="connsiteX1" fmla="*/ 629265 w 2762865"/>
                <a:gd name="connsiteY1" fmla="*/ 865239 h 1523998"/>
                <a:gd name="connsiteX2" fmla="*/ 1632155 w 2762865"/>
                <a:gd name="connsiteY2" fmla="*/ 1523998 h 1523998"/>
                <a:gd name="connsiteX3" fmla="*/ 2172930 w 2762865"/>
                <a:gd name="connsiteY3" fmla="*/ 147484 h 1523998"/>
                <a:gd name="connsiteX4" fmla="*/ 2172930 w 2762865"/>
                <a:gd name="connsiteY4" fmla="*/ 147484 h 1523998"/>
                <a:gd name="connsiteX5" fmla="*/ 2762865 w 2762865"/>
                <a:gd name="connsiteY5" fmla="*/ 0 h 1523998"/>
                <a:gd name="connsiteX0" fmla="*/ 0 w 2762865"/>
                <a:gd name="connsiteY0" fmla="*/ 285135 h 1523998"/>
                <a:gd name="connsiteX1" fmla="*/ 629265 w 2762865"/>
                <a:gd name="connsiteY1" fmla="*/ 865239 h 1523998"/>
                <a:gd name="connsiteX2" fmla="*/ 1632155 w 2762865"/>
                <a:gd name="connsiteY2" fmla="*/ 1523998 h 1523998"/>
                <a:gd name="connsiteX3" fmla="*/ 2172930 w 2762865"/>
                <a:gd name="connsiteY3" fmla="*/ 147484 h 1523998"/>
                <a:gd name="connsiteX4" fmla="*/ 2172930 w 2762865"/>
                <a:gd name="connsiteY4" fmla="*/ 147484 h 1523998"/>
                <a:gd name="connsiteX5" fmla="*/ 2762865 w 2762865"/>
                <a:gd name="connsiteY5" fmla="*/ 0 h 1523998"/>
                <a:gd name="connsiteX0" fmla="*/ 0 w 2762865"/>
                <a:gd name="connsiteY0" fmla="*/ 285135 h 1523998"/>
                <a:gd name="connsiteX1" fmla="*/ 629265 w 2762865"/>
                <a:gd name="connsiteY1" fmla="*/ 865239 h 1523998"/>
                <a:gd name="connsiteX2" fmla="*/ 1632155 w 2762865"/>
                <a:gd name="connsiteY2" fmla="*/ 1523998 h 1523998"/>
                <a:gd name="connsiteX3" fmla="*/ 2172930 w 2762865"/>
                <a:gd name="connsiteY3" fmla="*/ 147484 h 1523998"/>
                <a:gd name="connsiteX4" fmla="*/ 2172930 w 2762865"/>
                <a:gd name="connsiteY4" fmla="*/ 147484 h 1523998"/>
                <a:gd name="connsiteX5" fmla="*/ 2762865 w 2762865"/>
                <a:gd name="connsiteY5" fmla="*/ 0 h 1523998"/>
                <a:gd name="connsiteX0" fmla="*/ 0 w 2762865"/>
                <a:gd name="connsiteY0" fmla="*/ 285135 h 1523998"/>
                <a:gd name="connsiteX1" fmla="*/ 629265 w 2762865"/>
                <a:gd name="connsiteY1" fmla="*/ 865239 h 1523998"/>
                <a:gd name="connsiteX2" fmla="*/ 1632155 w 2762865"/>
                <a:gd name="connsiteY2" fmla="*/ 1523998 h 1523998"/>
                <a:gd name="connsiteX3" fmla="*/ 2172930 w 2762865"/>
                <a:gd name="connsiteY3" fmla="*/ 147484 h 1523998"/>
                <a:gd name="connsiteX4" fmla="*/ 2172930 w 2762865"/>
                <a:gd name="connsiteY4" fmla="*/ 147484 h 1523998"/>
                <a:gd name="connsiteX5" fmla="*/ 2762865 w 2762865"/>
                <a:gd name="connsiteY5" fmla="*/ 0 h 1523998"/>
                <a:gd name="connsiteX0" fmla="*/ 0 w 2762865"/>
                <a:gd name="connsiteY0" fmla="*/ 137651 h 1376514"/>
                <a:gd name="connsiteX1" fmla="*/ 629265 w 2762865"/>
                <a:gd name="connsiteY1" fmla="*/ 717755 h 1376514"/>
                <a:gd name="connsiteX2" fmla="*/ 1632155 w 2762865"/>
                <a:gd name="connsiteY2" fmla="*/ 1376514 h 1376514"/>
                <a:gd name="connsiteX3" fmla="*/ 2172930 w 2762865"/>
                <a:gd name="connsiteY3" fmla="*/ 0 h 1376514"/>
                <a:gd name="connsiteX4" fmla="*/ 2172930 w 2762865"/>
                <a:gd name="connsiteY4" fmla="*/ 0 h 1376514"/>
                <a:gd name="connsiteX5" fmla="*/ 2762865 w 2762865"/>
                <a:gd name="connsiteY5" fmla="*/ 995516 h 1376514"/>
                <a:gd name="connsiteX0" fmla="*/ 0 w 2762865"/>
                <a:gd name="connsiteY0" fmla="*/ 137651 h 1376514"/>
                <a:gd name="connsiteX1" fmla="*/ 629265 w 2762865"/>
                <a:gd name="connsiteY1" fmla="*/ 717755 h 1376514"/>
                <a:gd name="connsiteX2" fmla="*/ 1632155 w 2762865"/>
                <a:gd name="connsiteY2" fmla="*/ 1376514 h 1376514"/>
                <a:gd name="connsiteX3" fmla="*/ 2172930 w 2762865"/>
                <a:gd name="connsiteY3" fmla="*/ 0 h 1376514"/>
                <a:gd name="connsiteX4" fmla="*/ 2172930 w 2762865"/>
                <a:gd name="connsiteY4" fmla="*/ 0 h 1376514"/>
                <a:gd name="connsiteX5" fmla="*/ 2762865 w 2762865"/>
                <a:gd name="connsiteY5" fmla="*/ 995516 h 1376514"/>
                <a:gd name="connsiteX0" fmla="*/ 0 w 2762865"/>
                <a:gd name="connsiteY0" fmla="*/ 137651 h 1376514"/>
                <a:gd name="connsiteX1" fmla="*/ 629265 w 2762865"/>
                <a:gd name="connsiteY1" fmla="*/ 717755 h 1376514"/>
                <a:gd name="connsiteX2" fmla="*/ 1632155 w 2762865"/>
                <a:gd name="connsiteY2" fmla="*/ 1376514 h 1376514"/>
                <a:gd name="connsiteX3" fmla="*/ 2172930 w 2762865"/>
                <a:gd name="connsiteY3" fmla="*/ 0 h 1376514"/>
                <a:gd name="connsiteX4" fmla="*/ 2172930 w 2762865"/>
                <a:gd name="connsiteY4" fmla="*/ 0 h 1376514"/>
                <a:gd name="connsiteX5" fmla="*/ 2762865 w 2762865"/>
                <a:gd name="connsiteY5" fmla="*/ 995516 h 1376514"/>
                <a:gd name="connsiteX0" fmla="*/ 0 w 2762865"/>
                <a:gd name="connsiteY0" fmla="*/ 137651 h 1376514"/>
                <a:gd name="connsiteX1" fmla="*/ 629265 w 2762865"/>
                <a:gd name="connsiteY1" fmla="*/ 717755 h 1376514"/>
                <a:gd name="connsiteX2" fmla="*/ 1632155 w 2762865"/>
                <a:gd name="connsiteY2" fmla="*/ 1376514 h 1376514"/>
                <a:gd name="connsiteX3" fmla="*/ 2172930 w 2762865"/>
                <a:gd name="connsiteY3" fmla="*/ 0 h 1376514"/>
                <a:gd name="connsiteX4" fmla="*/ 2172930 w 2762865"/>
                <a:gd name="connsiteY4" fmla="*/ 0 h 1376514"/>
                <a:gd name="connsiteX5" fmla="*/ 2762865 w 2762865"/>
                <a:gd name="connsiteY5" fmla="*/ 995516 h 1376514"/>
                <a:gd name="connsiteX0" fmla="*/ 0 w 2762865"/>
                <a:gd name="connsiteY0" fmla="*/ 137651 h 1376514"/>
                <a:gd name="connsiteX1" fmla="*/ 629265 w 2762865"/>
                <a:gd name="connsiteY1" fmla="*/ 717755 h 1376514"/>
                <a:gd name="connsiteX2" fmla="*/ 1632155 w 2762865"/>
                <a:gd name="connsiteY2" fmla="*/ 1376514 h 1376514"/>
                <a:gd name="connsiteX3" fmla="*/ 2172930 w 2762865"/>
                <a:gd name="connsiteY3" fmla="*/ 0 h 1376514"/>
                <a:gd name="connsiteX4" fmla="*/ 2762865 w 2762865"/>
                <a:gd name="connsiteY4" fmla="*/ 995516 h 1376514"/>
                <a:gd name="connsiteX0" fmla="*/ 0 w 2762865"/>
                <a:gd name="connsiteY0" fmla="*/ 0 h 1238863"/>
                <a:gd name="connsiteX1" fmla="*/ 629265 w 2762865"/>
                <a:gd name="connsiteY1" fmla="*/ 580104 h 1238863"/>
                <a:gd name="connsiteX2" fmla="*/ 1632155 w 2762865"/>
                <a:gd name="connsiteY2" fmla="*/ 1238863 h 1238863"/>
                <a:gd name="connsiteX3" fmla="*/ 2249130 w 2762865"/>
                <a:gd name="connsiteY3" fmla="*/ 1162665 h 1238863"/>
                <a:gd name="connsiteX4" fmla="*/ 2762865 w 2762865"/>
                <a:gd name="connsiteY4" fmla="*/ 857865 h 1238863"/>
                <a:gd name="connsiteX0" fmla="*/ 0 w 2762865"/>
                <a:gd name="connsiteY0" fmla="*/ 0 h 1238863"/>
                <a:gd name="connsiteX1" fmla="*/ 629265 w 2762865"/>
                <a:gd name="connsiteY1" fmla="*/ 580104 h 1238863"/>
                <a:gd name="connsiteX2" fmla="*/ 1632155 w 2762865"/>
                <a:gd name="connsiteY2" fmla="*/ 1238863 h 1238863"/>
                <a:gd name="connsiteX3" fmla="*/ 2249130 w 2762865"/>
                <a:gd name="connsiteY3" fmla="*/ 1162665 h 1238863"/>
                <a:gd name="connsiteX4" fmla="*/ 2762865 w 2762865"/>
                <a:gd name="connsiteY4" fmla="*/ 857865 h 1238863"/>
                <a:gd name="connsiteX0" fmla="*/ 0 w 2762865"/>
                <a:gd name="connsiteY0" fmla="*/ 0 h 1335956"/>
                <a:gd name="connsiteX1" fmla="*/ 629265 w 2762865"/>
                <a:gd name="connsiteY1" fmla="*/ 580104 h 1335956"/>
                <a:gd name="connsiteX2" fmla="*/ 1632155 w 2762865"/>
                <a:gd name="connsiteY2" fmla="*/ 1238863 h 1335956"/>
                <a:gd name="connsiteX3" fmla="*/ 2249130 w 2762865"/>
                <a:gd name="connsiteY3" fmla="*/ 1162665 h 1335956"/>
                <a:gd name="connsiteX4" fmla="*/ 2762865 w 2762865"/>
                <a:gd name="connsiteY4" fmla="*/ 857865 h 1335956"/>
                <a:gd name="connsiteX0" fmla="*/ 0 w 2762865"/>
                <a:gd name="connsiteY0" fmla="*/ 0 h 1335956"/>
                <a:gd name="connsiteX1" fmla="*/ 629265 w 2762865"/>
                <a:gd name="connsiteY1" fmla="*/ 580104 h 1335956"/>
                <a:gd name="connsiteX2" fmla="*/ 1632155 w 2762865"/>
                <a:gd name="connsiteY2" fmla="*/ 1238863 h 1335956"/>
                <a:gd name="connsiteX3" fmla="*/ 2249130 w 2762865"/>
                <a:gd name="connsiteY3" fmla="*/ 1162665 h 1335956"/>
                <a:gd name="connsiteX4" fmla="*/ 2762865 w 2762865"/>
                <a:gd name="connsiteY4" fmla="*/ 857865 h 1335956"/>
                <a:gd name="connsiteX0" fmla="*/ 0 w 2762865"/>
                <a:gd name="connsiteY0" fmla="*/ 0 h 1335956"/>
                <a:gd name="connsiteX1" fmla="*/ 629265 w 2762865"/>
                <a:gd name="connsiteY1" fmla="*/ 580104 h 1335956"/>
                <a:gd name="connsiteX2" fmla="*/ 1632155 w 2762865"/>
                <a:gd name="connsiteY2" fmla="*/ 1238863 h 1335956"/>
                <a:gd name="connsiteX3" fmla="*/ 2249130 w 2762865"/>
                <a:gd name="connsiteY3" fmla="*/ 1162665 h 1335956"/>
                <a:gd name="connsiteX4" fmla="*/ 2762865 w 2762865"/>
                <a:gd name="connsiteY4" fmla="*/ 857865 h 1335956"/>
                <a:gd name="connsiteX0" fmla="*/ 0 w 2762865"/>
                <a:gd name="connsiteY0" fmla="*/ 0 h 1335956"/>
                <a:gd name="connsiteX1" fmla="*/ 629265 w 2762865"/>
                <a:gd name="connsiteY1" fmla="*/ 580104 h 1335956"/>
                <a:gd name="connsiteX2" fmla="*/ 1632155 w 2762865"/>
                <a:gd name="connsiteY2" fmla="*/ 1238863 h 1335956"/>
                <a:gd name="connsiteX3" fmla="*/ 2249130 w 2762865"/>
                <a:gd name="connsiteY3" fmla="*/ 1162665 h 1335956"/>
                <a:gd name="connsiteX4" fmla="*/ 2762865 w 2762865"/>
                <a:gd name="connsiteY4" fmla="*/ 857865 h 1335956"/>
                <a:gd name="connsiteX0" fmla="*/ 0 w 2762865"/>
                <a:gd name="connsiteY0" fmla="*/ 0 h 1335956"/>
                <a:gd name="connsiteX1" fmla="*/ 629265 w 2762865"/>
                <a:gd name="connsiteY1" fmla="*/ 580104 h 1335956"/>
                <a:gd name="connsiteX2" fmla="*/ 1632155 w 2762865"/>
                <a:gd name="connsiteY2" fmla="*/ 1238863 h 1335956"/>
                <a:gd name="connsiteX3" fmla="*/ 2249130 w 2762865"/>
                <a:gd name="connsiteY3" fmla="*/ 1162665 h 1335956"/>
                <a:gd name="connsiteX4" fmla="*/ 2762865 w 2762865"/>
                <a:gd name="connsiteY4" fmla="*/ 857865 h 1335956"/>
                <a:gd name="connsiteX0" fmla="*/ 0 w 2762865"/>
                <a:gd name="connsiteY0" fmla="*/ 0 h 1335956"/>
                <a:gd name="connsiteX1" fmla="*/ 629265 w 2762865"/>
                <a:gd name="connsiteY1" fmla="*/ 580104 h 1335956"/>
                <a:gd name="connsiteX2" fmla="*/ 1632155 w 2762865"/>
                <a:gd name="connsiteY2" fmla="*/ 1238863 h 1335956"/>
                <a:gd name="connsiteX3" fmla="*/ 2249130 w 2762865"/>
                <a:gd name="connsiteY3" fmla="*/ 1162665 h 1335956"/>
                <a:gd name="connsiteX4" fmla="*/ 2762865 w 2762865"/>
                <a:gd name="connsiteY4" fmla="*/ 857865 h 1335956"/>
                <a:gd name="connsiteX0" fmla="*/ 0 w 2762865"/>
                <a:gd name="connsiteY0" fmla="*/ 0 h 1335956"/>
                <a:gd name="connsiteX1" fmla="*/ 629265 w 2762865"/>
                <a:gd name="connsiteY1" fmla="*/ 580104 h 1335956"/>
                <a:gd name="connsiteX2" fmla="*/ 1632155 w 2762865"/>
                <a:gd name="connsiteY2" fmla="*/ 1238863 h 1335956"/>
                <a:gd name="connsiteX3" fmla="*/ 2249130 w 2762865"/>
                <a:gd name="connsiteY3" fmla="*/ 1162665 h 1335956"/>
                <a:gd name="connsiteX4" fmla="*/ 2762865 w 2762865"/>
                <a:gd name="connsiteY4" fmla="*/ 857865 h 1335956"/>
                <a:gd name="connsiteX0" fmla="*/ 0 w 2762865"/>
                <a:gd name="connsiteY0" fmla="*/ 0 h 1335956"/>
                <a:gd name="connsiteX1" fmla="*/ 629265 w 2762865"/>
                <a:gd name="connsiteY1" fmla="*/ 580104 h 1335956"/>
                <a:gd name="connsiteX2" fmla="*/ 1632155 w 2762865"/>
                <a:gd name="connsiteY2" fmla="*/ 1238863 h 1335956"/>
                <a:gd name="connsiteX3" fmla="*/ 2249130 w 2762865"/>
                <a:gd name="connsiteY3" fmla="*/ 1162665 h 1335956"/>
                <a:gd name="connsiteX4" fmla="*/ 2762865 w 2762865"/>
                <a:gd name="connsiteY4" fmla="*/ 857865 h 1335956"/>
                <a:gd name="connsiteX0" fmla="*/ 0 w 2762865"/>
                <a:gd name="connsiteY0" fmla="*/ 0 h 1238863"/>
                <a:gd name="connsiteX1" fmla="*/ 629265 w 2762865"/>
                <a:gd name="connsiteY1" fmla="*/ 580104 h 1238863"/>
                <a:gd name="connsiteX2" fmla="*/ 1632155 w 2762865"/>
                <a:gd name="connsiteY2" fmla="*/ 1238863 h 1238863"/>
                <a:gd name="connsiteX3" fmla="*/ 2249130 w 2762865"/>
                <a:gd name="connsiteY3" fmla="*/ 1162665 h 1238863"/>
                <a:gd name="connsiteX4" fmla="*/ 2762865 w 2762865"/>
                <a:gd name="connsiteY4" fmla="*/ 857865 h 1238863"/>
                <a:gd name="connsiteX0" fmla="*/ 0 w 2762865"/>
                <a:gd name="connsiteY0" fmla="*/ 0 h 1238863"/>
                <a:gd name="connsiteX1" fmla="*/ 629265 w 2762865"/>
                <a:gd name="connsiteY1" fmla="*/ 580104 h 1238863"/>
                <a:gd name="connsiteX2" fmla="*/ 1632155 w 2762865"/>
                <a:gd name="connsiteY2" fmla="*/ 1238863 h 1238863"/>
                <a:gd name="connsiteX3" fmla="*/ 2249130 w 2762865"/>
                <a:gd name="connsiteY3" fmla="*/ 1162665 h 1238863"/>
                <a:gd name="connsiteX4" fmla="*/ 2762865 w 2762865"/>
                <a:gd name="connsiteY4" fmla="*/ 857865 h 1238863"/>
                <a:gd name="connsiteX0" fmla="*/ 0 w 2762865"/>
                <a:gd name="connsiteY0" fmla="*/ 0 h 1238863"/>
                <a:gd name="connsiteX1" fmla="*/ 629265 w 2762865"/>
                <a:gd name="connsiteY1" fmla="*/ 580104 h 1238863"/>
                <a:gd name="connsiteX2" fmla="*/ 1632155 w 2762865"/>
                <a:gd name="connsiteY2" fmla="*/ 1238863 h 1238863"/>
                <a:gd name="connsiteX3" fmla="*/ 2249130 w 2762865"/>
                <a:gd name="connsiteY3" fmla="*/ 1162665 h 1238863"/>
                <a:gd name="connsiteX4" fmla="*/ 2762865 w 2762865"/>
                <a:gd name="connsiteY4" fmla="*/ 857865 h 1238863"/>
                <a:gd name="connsiteX0" fmla="*/ 0 w 2762865"/>
                <a:gd name="connsiteY0" fmla="*/ 0 h 1238863"/>
                <a:gd name="connsiteX1" fmla="*/ 629265 w 2762865"/>
                <a:gd name="connsiteY1" fmla="*/ 580104 h 1238863"/>
                <a:gd name="connsiteX2" fmla="*/ 1632155 w 2762865"/>
                <a:gd name="connsiteY2" fmla="*/ 1238863 h 1238863"/>
                <a:gd name="connsiteX3" fmla="*/ 2249130 w 2762865"/>
                <a:gd name="connsiteY3" fmla="*/ 1162665 h 1238863"/>
                <a:gd name="connsiteX4" fmla="*/ 2762865 w 2762865"/>
                <a:gd name="connsiteY4" fmla="*/ 857865 h 12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2865" h="1238863">
                  <a:moveTo>
                    <a:pt x="0" y="0"/>
                  </a:moveTo>
                  <a:cubicBezTo>
                    <a:pt x="209755" y="193368"/>
                    <a:pt x="407481" y="395398"/>
                    <a:pt x="629265" y="580104"/>
                  </a:cubicBezTo>
                  <a:cubicBezTo>
                    <a:pt x="930599" y="774021"/>
                    <a:pt x="1366365" y="1094878"/>
                    <a:pt x="1632155" y="1238863"/>
                  </a:cubicBezTo>
                  <a:cubicBezTo>
                    <a:pt x="1892921" y="1209514"/>
                    <a:pt x="2087474" y="1198532"/>
                    <a:pt x="2249130" y="1162665"/>
                  </a:cubicBezTo>
                  <a:cubicBezTo>
                    <a:pt x="2425022" y="1073207"/>
                    <a:pt x="2591620" y="959465"/>
                    <a:pt x="2762865" y="857865"/>
                  </a:cubicBezTo>
                </a:path>
              </a:pathLst>
            </a:custGeom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143"/>
          <p:cNvGrpSpPr/>
          <p:nvPr/>
        </p:nvGrpSpPr>
        <p:grpSpPr>
          <a:xfrm>
            <a:off x="7294873" y="3124200"/>
            <a:ext cx="1100492" cy="323550"/>
            <a:chOff x="7294873" y="3008780"/>
            <a:chExt cx="1493070" cy="438970"/>
          </a:xfrm>
        </p:grpSpPr>
        <p:sp>
          <p:nvSpPr>
            <p:cNvPr id="133" name="Multiply 132"/>
            <p:cNvSpPr/>
            <p:nvPr/>
          </p:nvSpPr>
          <p:spPr>
            <a:xfrm>
              <a:off x="7801333" y="3015988"/>
              <a:ext cx="121470" cy="121470"/>
            </a:xfrm>
            <a:prstGeom prst="mathMultiply">
              <a:avLst/>
            </a:prstGeom>
            <a:solidFill>
              <a:srgbClr val="F00000"/>
            </a:solidFill>
            <a:ln>
              <a:solidFill>
                <a:srgbClr val="F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Multiply 133"/>
            <p:cNvSpPr/>
            <p:nvPr/>
          </p:nvSpPr>
          <p:spPr>
            <a:xfrm>
              <a:off x="8133073" y="3034180"/>
              <a:ext cx="121470" cy="121470"/>
            </a:xfrm>
            <a:prstGeom prst="mathMultiply">
              <a:avLst/>
            </a:prstGeom>
            <a:solidFill>
              <a:srgbClr val="F00000"/>
            </a:solidFill>
            <a:ln>
              <a:solidFill>
                <a:srgbClr val="F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Multiply 134"/>
            <p:cNvSpPr/>
            <p:nvPr/>
          </p:nvSpPr>
          <p:spPr>
            <a:xfrm>
              <a:off x="8436836" y="3158259"/>
              <a:ext cx="121470" cy="121470"/>
            </a:xfrm>
            <a:prstGeom prst="mathMultiply">
              <a:avLst/>
            </a:prstGeom>
            <a:solidFill>
              <a:srgbClr val="F00000"/>
            </a:solidFill>
            <a:ln>
              <a:solidFill>
                <a:srgbClr val="F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Multiply 135"/>
            <p:cNvSpPr/>
            <p:nvPr/>
          </p:nvSpPr>
          <p:spPr>
            <a:xfrm>
              <a:off x="8310873" y="3084980"/>
              <a:ext cx="121470" cy="121470"/>
            </a:xfrm>
            <a:prstGeom prst="mathMultiply">
              <a:avLst/>
            </a:prstGeom>
            <a:solidFill>
              <a:srgbClr val="F00000"/>
            </a:solidFill>
            <a:ln>
              <a:solidFill>
                <a:srgbClr val="F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Multiply 136"/>
            <p:cNvSpPr/>
            <p:nvPr/>
          </p:nvSpPr>
          <p:spPr>
            <a:xfrm>
              <a:off x="7663173" y="3091330"/>
              <a:ext cx="121470" cy="121470"/>
            </a:xfrm>
            <a:prstGeom prst="mathMultiply">
              <a:avLst/>
            </a:prstGeom>
            <a:solidFill>
              <a:srgbClr val="F00000"/>
            </a:solidFill>
            <a:ln>
              <a:solidFill>
                <a:srgbClr val="F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Multiply 137"/>
            <p:cNvSpPr/>
            <p:nvPr/>
          </p:nvSpPr>
          <p:spPr>
            <a:xfrm>
              <a:off x="7536173" y="3173880"/>
              <a:ext cx="121470" cy="121470"/>
            </a:xfrm>
            <a:prstGeom prst="mathMultiply">
              <a:avLst/>
            </a:prstGeom>
            <a:solidFill>
              <a:srgbClr val="F00000"/>
            </a:solidFill>
            <a:ln>
              <a:solidFill>
                <a:srgbClr val="F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Multiply 138"/>
            <p:cNvSpPr/>
            <p:nvPr/>
          </p:nvSpPr>
          <p:spPr>
            <a:xfrm>
              <a:off x="7409173" y="3243730"/>
              <a:ext cx="121470" cy="121470"/>
            </a:xfrm>
            <a:prstGeom prst="mathMultiply">
              <a:avLst/>
            </a:prstGeom>
            <a:solidFill>
              <a:srgbClr val="F00000"/>
            </a:solidFill>
            <a:ln>
              <a:solidFill>
                <a:srgbClr val="F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Multiply 139"/>
            <p:cNvSpPr/>
            <p:nvPr/>
          </p:nvSpPr>
          <p:spPr>
            <a:xfrm>
              <a:off x="7294873" y="3326280"/>
              <a:ext cx="121470" cy="121470"/>
            </a:xfrm>
            <a:prstGeom prst="mathMultiply">
              <a:avLst/>
            </a:prstGeom>
            <a:solidFill>
              <a:srgbClr val="F00000"/>
            </a:solidFill>
            <a:ln>
              <a:solidFill>
                <a:srgbClr val="F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Multiply 140"/>
            <p:cNvSpPr/>
            <p:nvPr/>
          </p:nvSpPr>
          <p:spPr>
            <a:xfrm>
              <a:off x="7961623" y="3008780"/>
              <a:ext cx="121470" cy="121470"/>
            </a:xfrm>
            <a:prstGeom prst="mathMultiply">
              <a:avLst/>
            </a:prstGeom>
            <a:solidFill>
              <a:srgbClr val="F00000"/>
            </a:solidFill>
            <a:ln>
              <a:solidFill>
                <a:srgbClr val="F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Multiply 141"/>
            <p:cNvSpPr/>
            <p:nvPr/>
          </p:nvSpPr>
          <p:spPr>
            <a:xfrm>
              <a:off x="8552173" y="3237380"/>
              <a:ext cx="121470" cy="121470"/>
            </a:xfrm>
            <a:prstGeom prst="mathMultiply">
              <a:avLst/>
            </a:prstGeom>
            <a:solidFill>
              <a:srgbClr val="F00000"/>
            </a:solidFill>
            <a:ln>
              <a:solidFill>
                <a:srgbClr val="F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Multiply 142"/>
            <p:cNvSpPr/>
            <p:nvPr/>
          </p:nvSpPr>
          <p:spPr>
            <a:xfrm>
              <a:off x="8666473" y="3307230"/>
              <a:ext cx="121470" cy="121470"/>
            </a:xfrm>
            <a:prstGeom prst="mathMultiply">
              <a:avLst/>
            </a:prstGeom>
            <a:solidFill>
              <a:srgbClr val="F00000"/>
            </a:solidFill>
            <a:ln>
              <a:solidFill>
                <a:srgbClr val="F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5" name="Oval 144"/>
          <p:cNvSpPr/>
          <p:nvPr/>
        </p:nvSpPr>
        <p:spPr>
          <a:xfrm>
            <a:off x="2925233" y="4394200"/>
            <a:ext cx="220134" cy="393700"/>
          </a:xfrm>
          <a:prstGeom prst="ellipse">
            <a:avLst/>
          </a:prstGeom>
          <a:noFill/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3797300" y="4999567"/>
            <a:ext cx="220134" cy="393700"/>
          </a:xfrm>
          <a:prstGeom prst="ellipse">
            <a:avLst/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5617564" y="3958542"/>
            <a:ext cx="216340" cy="604754"/>
          </a:xfrm>
          <a:prstGeom prst="ellipse">
            <a:avLst/>
          </a:prstGeom>
          <a:noFill/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150"/>
          <p:cNvGrpSpPr/>
          <p:nvPr/>
        </p:nvGrpSpPr>
        <p:grpSpPr>
          <a:xfrm>
            <a:off x="8127817" y="3162782"/>
            <a:ext cx="102674" cy="256352"/>
            <a:chOff x="8564366" y="4146884"/>
            <a:chExt cx="181383" cy="452868"/>
          </a:xfrm>
        </p:grpSpPr>
        <p:cxnSp>
          <p:nvCxnSpPr>
            <p:cNvPr id="148" name="Straight Connector 147"/>
            <p:cNvCxnSpPr/>
            <p:nvPr/>
          </p:nvCxnSpPr>
          <p:spPr>
            <a:xfrm rot="5400000">
              <a:off x="8443471" y="4374809"/>
              <a:ext cx="423172" cy="1260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8564366" y="4146884"/>
              <a:ext cx="181383" cy="126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8564366" y="4598492"/>
              <a:ext cx="181383" cy="126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Rounded Rectangular Callout 152"/>
          <p:cNvSpPr/>
          <p:nvPr/>
        </p:nvSpPr>
        <p:spPr>
          <a:xfrm>
            <a:off x="1805732" y="4097438"/>
            <a:ext cx="2520088" cy="1607227"/>
          </a:xfrm>
          <a:prstGeom prst="wedgeRoundRectCallout">
            <a:avLst>
              <a:gd name="adj1" fmla="val 26411"/>
              <a:gd name="adj2" fmla="val -97377"/>
              <a:gd name="adj3" fmla="val 16667"/>
            </a:avLst>
          </a:prstGeom>
          <a:noFill/>
          <a:ln w="28575" cap="flat" cmpd="sng" algn="ctr">
            <a:solidFill>
              <a:schemeClr val="accent4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ounded Rectangular Callout 153"/>
          <p:cNvSpPr/>
          <p:nvPr/>
        </p:nvSpPr>
        <p:spPr>
          <a:xfrm>
            <a:off x="4444879" y="3859331"/>
            <a:ext cx="3313817" cy="1914784"/>
          </a:xfrm>
          <a:prstGeom prst="wedgeRoundRectCallout">
            <a:avLst>
              <a:gd name="adj1" fmla="val -33108"/>
              <a:gd name="adj2" fmla="val -68833"/>
              <a:gd name="adj3" fmla="val 16667"/>
            </a:avLst>
          </a:prstGeom>
          <a:noFill/>
          <a:ln w="28575" cap="flat" cmpd="sng" algn="ctr">
            <a:solidFill>
              <a:srgbClr val="4D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TextBox 154"/>
          <p:cNvSpPr txBox="1"/>
          <p:nvPr/>
        </p:nvSpPr>
        <p:spPr>
          <a:xfrm>
            <a:off x="7381674" y="2807688"/>
            <a:ext cx="1205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rgbClr val="F00000"/>
                </a:solidFill>
              </a:rPr>
              <a:t>Tuple</a:t>
            </a:r>
            <a:r>
              <a:rPr lang="en-US" sz="1400" dirty="0" smtClean="0">
                <a:solidFill>
                  <a:srgbClr val="F00000"/>
                </a:solidFill>
              </a:rPr>
              <a:t> results</a:t>
            </a:r>
            <a:endParaRPr lang="en-US" sz="1400" dirty="0">
              <a:solidFill>
                <a:srgbClr val="F00000"/>
              </a:solidFill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7986745" y="3436304"/>
            <a:ext cx="1087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Precision bounds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animBg="1"/>
      <p:bldP spid="146" grpId="0" animBg="1"/>
      <p:bldP spid="147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Mid-Term Research Agenda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4953000"/>
            <a:ext cx="8574087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Bridge research themes for large-scale numerical QP:</a:t>
            </a:r>
          </a:p>
          <a:p>
            <a:pPr lvl="1"/>
            <a:r>
              <a:rPr lang="en-US" dirty="0" smtClean="0"/>
              <a:t>Data management tools have very limited numerical expressiveness</a:t>
            </a:r>
          </a:p>
          <a:p>
            <a:pPr lvl="1"/>
            <a:r>
              <a:rPr lang="en-US" dirty="0" smtClean="0"/>
              <a:t>Apps: financial (</a:t>
            </a:r>
            <a:r>
              <a:rPr lang="en-US" dirty="0" err="1" smtClean="0"/>
              <a:t>algos</a:t>
            </a:r>
            <a:r>
              <a:rPr lang="en-US" dirty="0" smtClean="0"/>
              <a:t>), scientific (e.g. climate) simulation, services science, environment (e.g. carbon emissions) monitoring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2045256"/>
            <a:ext cx="5105400" cy="2907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4025" lvl="0" indent="-454025" defTabSz="914400" eaLnBrk="0" fontAlgn="base" hangingPunct="0"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Char char=""/>
            </a:pPr>
            <a:r>
              <a:rPr lang="en-US" sz="2200" dirty="0" smtClean="0">
                <a:solidFill>
                  <a:srgbClr val="262626"/>
                </a:solidFill>
                <a:latin typeface="Corbel"/>
                <a:cs typeface="Corbel"/>
              </a:rPr>
              <a:t>Two central themes in future work:</a:t>
            </a:r>
          </a:p>
          <a:p>
            <a:pPr marL="685800" lvl="1" indent="-452438" defTabSz="9144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2000" dirty="0" smtClean="0">
                <a:solidFill>
                  <a:srgbClr val="262626"/>
                </a:solidFill>
                <a:latin typeface="Corbel"/>
                <a:cs typeface="Corbel"/>
              </a:rPr>
              <a:t>Address limited expressiveness, features, and functionality</a:t>
            </a:r>
          </a:p>
          <a:p>
            <a:pPr marL="844550" lvl="2" indent="-346075" defTabSz="9144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Char char=""/>
            </a:pPr>
            <a:r>
              <a:rPr lang="en-US" sz="1900" dirty="0" smtClean="0">
                <a:solidFill>
                  <a:srgbClr val="262626"/>
                </a:solidFill>
                <a:latin typeface="Corbel"/>
                <a:cs typeface="Corbel"/>
              </a:rPr>
              <a:t>Pulse: numerical aspects of QP, declarative specification of models</a:t>
            </a:r>
          </a:p>
          <a:p>
            <a:pPr marL="685800" lvl="1" indent="-452438" defTabSz="9144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2000" dirty="0" smtClean="0">
                <a:solidFill>
                  <a:srgbClr val="262626"/>
                </a:solidFill>
                <a:latin typeface="Corbel"/>
                <a:cs typeface="Corbel"/>
              </a:rPr>
              <a:t>Address scalability challenges:</a:t>
            </a:r>
          </a:p>
          <a:p>
            <a:pPr marL="844550" lvl="2" indent="-346075" defTabSz="9144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Char char=""/>
            </a:pPr>
            <a:r>
              <a:rPr lang="en-US" sz="1900" dirty="0" err="1" smtClean="0">
                <a:solidFill>
                  <a:srgbClr val="262626"/>
                </a:solidFill>
                <a:latin typeface="Corbel"/>
                <a:cs typeface="Corbel"/>
              </a:rPr>
              <a:t>DBToaster</a:t>
            </a:r>
            <a:r>
              <a:rPr lang="en-US" sz="1900" dirty="0" smtClean="0">
                <a:solidFill>
                  <a:srgbClr val="262626"/>
                </a:solidFill>
                <a:latin typeface="Corbel"/>
                <a:cs typeface="Corbel"/>
              </a:rPr>
              <a:t>: simpler systems, rapid prototyping for DBMS-per-app </a:t>
            </a:r>
          </a:p>
          <a:p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5245094" y="2085201"/>
            <a:ext cx="2051056" cy="112412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410200" y="3429000"/>
            <a:ext cx="1888883" cy="914005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858000" y="2467879"/>
            <a:ext cx="1888256" cy="96112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62600" y="2161401"/>
            <a:ext cx="137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Numerical, analytical methods</a:t>
            </a:r>
            <a:endParaRPr lang="en-US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03205" y="2467879"/>
            <a:ext cx="1466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Statistical , probabilistic methods</a:t>
            </a:r>
            <a:endParaRPr lang="en-US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11837" y="3544669"/>
            <a:ext cx="1274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orbel"/>
                <a:cs typeface="Corbel"/>
              </a:rPr>
              <a:t>Query processing</a:t>
            </a:r>
            <a:endParaRPr lang="en-US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17" name="Up-Down Arrow 16"/>
          <p:cNvSpPr/>
          <p:nvPr/>
        </p:nvSpPr>
        <p:spPr>
          <a:xfrm>
            <a:off x="6143837" y="3048000"/>
            <a:ext cx="390313" cy="539441"/>
          </a:xfrm>
          <a:prstGeom prst="upDownArrow">
            <a:avLst>
              <a:gd name="adj1" fmla="val 39518"/>
              <a:gd name="adj2" fmla="val 35587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p-Down Arrow 17"/>
          <p:cNvSpPr/>
          <p:nvPr/>
        </p:nvSpPr>
        <p:spPr>
          <a:xfrm rot="3360000">
            <a:off x="6763157" y="3080287"/>
            <a:ext cx="390313" cy="539441"/>
          </a:xfrm>
          <a:prstGeom prst="upDownArrow">
            <a:avLst>
              <a:gd name="adj1" fmla="val 39518"/>
              <a:gd name="adj2" fmla="val 35587"/>
            </a:avLst>
          </a:prstGeom>
          <a:ln>
            <a:solidFill>
              <a:srgbClr val="40404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7243078" y="4217896"/>
            <a:ext cx="1652263" cy="125439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NumDB</a:t>
            </a:r>
            <a:r>
              <a:rPr lang="en-US" dirty="0" smtClean="0"/>
              <a:t>?”: a Numerical Analysis DBMS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4" y="2133599"/>
            <a:ext cx="5061921" cy="433493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Challenges:</a:t>
            </a:r>
          </a:p>
          <a:p>
            <a:pPr lvl="1"/>
            <a:r>
              <a:rPr lang="en-US" dirty="0" smtClean="0"/>
              <a:t>How do we formalize richer mathematical expressions and programming constructs and their properties </a:t>
            </a:r>
            <a:r>
              <a:rPr lang="en-US" dirty="0" err="1" smtClean="0"/>
              <a:t>w.r.t</a:t>
            </a:r>
            <a:r>
              <a:rPr lang="en-US" dirty="0" smtClean="0"/>
              <a:t>. relational calculus?</a:t>
            </a:r>
          </a:p>
          <a:p>
            <a:pPr lvl="1"/>
            <a:r>
              <a:rPr lang="en-US" dirty="0" smtClean="0"/>
              <a:t>How do we combine symbolic and numerical processing of models, in addition to query processing?</a:t>
            </a:r>
          </a:p>
          <a:p>
            <a:pPr lvl="1"/>
            <a:r>
              <a:rPr lang="en-US" dirty="0" smtClean="0"/>
              <a:t>How can we leverage the abundance of tools that provide parts of the big picture to build a top-to-bottom system?</a:t>
            </a:r>
          </a:p>
        </p:txBody>
      </p:sp>
      <p:pic>
        <p:nvPicPr>
          <p:cNvPr id="6" name="Picture 5" descr="diffeq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218" y="2001918"/>
            <a:ext cx="3169961" cy="1008624"/>
          </a:xfrm>
          <a:prstGeom prst="rect">
            <a:avLst/>
          </a:prstGeom>
        </p:spPr>
      </p:pic>
      <p:sp>
        <p:nvSpPr>
          <p:cNvPr id="7" name="Can 6"/>
          <p:cNvSpPr/>
          <p:nvPr/>
        </p:nvSpPr>
        <p:spPr>
          <a:xfrm>
            <a:off x="5863433" y="5127331"/>
            <a:ext cx="862271" cy="815355"/>
          </a:xfrm>
          <a:prstGeom prst="ca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pde-fe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077" y="4338716"/>
            <a:ext cx="945411" cy="945411"/>
          </a:xfrm>
          <a:prstGeom prst="rect">
            <a:avLst/>
          </a:prstGeom>
        </p:spPr>
      </p:pic>
      <p:sp>
        <p:nvSpPr>
          <p:cNvPr id="10" name="Chevron 9"/>
          <p:cNvSpPr/>
          <p:nvPr/>
        </p:nvSpPr>
        <p:spPr>
          <a:xfrm>
            <a:off x="5612597" y="3433898"/>
            <a:ext cx="1630477" cy="705596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" name="Group 12"/>
          <p:cNvGrpSpPr/>
          <p:nvPr/>
        </p:nvGrpSpPr>
        <p:grpSpPr>
          <a:xfrm>
            <a:off x="7376208" y="4594212"/>
            <a:ext cx="411211" cy="548797"/>
            <a:chOff x="7384182" y="4798052"/>
            <a:chExt cx="575696" cy="768316"/>
          </a:xfrm>
        </p:grpSpPr>
        <p:sp>
          <p:nvSpPr>
            <p:cNvPr id="11" name="Left Bracket 10"/>
            <p:cNvSpPr/>
            <p:nvPr/>
          </p:nvSpPr>
          <p:spPr>
            <a:xfrm>
              <a:off x="7384182" y="4798052"/>
              <a:ext cx="109743" cy="768316"/>
            </a:xfrm>
            <a:prstGeom prst="lef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Left Bracket 11"/>
            <p:cNvSpPr/>
            <p:nvPr/>
          </p:nvSpPr>
          <p:spPr>
            <a:xfrm flipH="1">
              <a:off x="7850135" y="4798052"/>
              <a:ext cx="109743" cy="768316"/>
            </a:xfrm>
            <a:prstGeom prst="lef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Up-Down Arrow 14"/>
          <p:cNvSpPr/>
          <p:nvPr/>
        </p:nvSpPr>
        <p:spPr>
          <a:xfrm>
            <a:off x="6051576" y="4264935"/>
            <a:ext cx="484632" cy="831036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-Down Arrow 15"/>
          <p:cNvSpPr/>
          <p:nvPr/>
        </p:nvSpPr>
        <p:spPr>
          <a:xfrm rot="3170170">
            <a:off x="6721338" y="4997493"/>
            <a:ext cx="484632" cy="831036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-Down Arrow 16"/>
          <p:cNvSpPr/>
          <p:nvPr/>
        </p:nvSpPr>
        <p:spPr>
          <a:xfrm rot="18827336">
            <a:off x="6842384" y="3754380"/>
            <a:ext cx="484632" cy="831036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537584" y="4421733"/>
            <a:ext cx="498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1"/>
                </a:solidFill>
              </a:rPr>
              <a:t>?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800734" y="5989724"/>
            <a:ext cx="993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Storage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473868" y="5546288"/>
            <a:ext cx="1223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Generator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20773" y="3252623"/>
            <a:ext cx="514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QP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7_Spectrum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17_Spectrum">
      <a:majorFont>
        <a:latin typeface=""/>
        <a:ea typeface="ＭＳ Ｐゴシック"/>
        <a:cs typeface="ＭＳ Ｐゴシック"/>
      </a:majorFont>
      <a:minorFont>
        <a:latin typeface=""/>
        <a:ea typeface="ＭＳ Ｐゴシック"/>
        <a:cs typeface="ＭＳ Ｐゴシック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8_Spectrum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17_Spectrum">
      <a:majorFont>
        <a:latin typeface=""/>
        <a:ea typeface="ＭＳ Ｐゴシック"/>
        <a:cs typeface="ＭＳ Ｐゴシック"/>
      </a:majorFont>
      <a:minorFont>
        <a:latin typeface=""/>
        <a:ea typeface="ＭＳ Ｐゴシック"/>
        <a:cs typeface="ＭＳ Ｐゴシック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9_Spectrum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17_Spectrum">
      <a:majorFont>
        <a:latin typeface=""/>
        <a:ea typeface="ＭＳ Ｐゴシック"/>
        <a:cs typeface="ＭＳ Ｐゴシック"/>
      </a:majorFont>
      <a:minorFont>
        <a:latin typeface=""/>
        <a:ea typeface="ＭＳ Ｐゴシック"/>
        <a:cs typeface="ＭＳ Ｐゴシック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6_Spectrum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16_Spectrum">
      <a:majorFont>
        <a:latin typeface="Corbel"/>
        <a:ea typeface="ＭＳ Ｐゴシック"/>
        <a:cs typeface="ＭＳ Ｐゴシック"/>
      </a:majorFont>
      <a:minorFont>
        <a:latin typeface="Courier New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6_Spectrum 1">
        <a:dk1>
          <a:srgbClr val="000000"/>
        </a:dk1>
        <a:lt1>
          <a:srgbClr val="FFFFFF"/>
        </a:lt1>
        <a:dk2>
          <a:srgbClr val="252731"/>
        </a:dk2>
        <a:lt2>
          <a:srgbClr val="EAE7E4"/>
        </a:lt2>
        <a:accent1>
          <a:srgbClr val="990000"/>
        </a:accent1>
        <a:accent2>
          <a:srgbClr val="FF6600"/>
        </a:accent2>
        <a:accent3>
          <a:srgbClr val="FFFFFF"/>
        </a:accent3>
        <a:accent4>
          <a:srgbClr val="000000"/>
        </a:accent4>
        <a:accent5>
          <a:srgbClr val="CAAAAA"/>
        </a:accent5>
        <a:accent6>
          <a:srgbClr val="E75C00"/>
        </a:accent6>
        <a:hlink>
          <a:srgbClr val="660000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Spectrum.thmx</Template>
  <TotalTime>33918</TotalTime>
  <Words>18350</Words>
  <Application>Microsoft Macintosh PowerPoint</Application>
  <PresentationFormat>On-screen Show (4:3)</PresentationFormat>
  <Paragraphs>4650</Paragraphs>
  <Slides>162</Slides>
  <Notes>19</Notes>
  <HiddenSlides>0</HiddenSlides>
  <MMClips>8</MMClips>
  <ScaleCrop>false</ScaleCrop>
  <HeadingPairs>
    <vt:vector size="6" baseType="variant">
      <vt:variant>
        <vt:lpstr>Design Template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162</vt:i4>
      </vt:variant>
    </vt:vector>
  </HeadingPairs>
  <TitlesOfParts>
    <vt:vector size="168" baseType="lpstr">
      <vt:lpstr>17_Spectrum</vt:lpstr>
      <vt:lpstr>18_Spectrum</vt:lpstr>
      <vt:lpstr>19_Spectrum</vt:lpstr>
      <vt:lpstr>16_Spectrum</vt:lpstr>
      <vt:lpstr>Office Theme</vt:lpstr>
      <vt:lpstr>Equation</vt:lpstr>
      <vt:lpstr>Lightweight Incremental Query Processing for Update-Intensive Applications</vt:lpstr>
      <vt:lpstr>Databases: A 30-second Refresher</vt:lpstr>
      <vt:lpstr>Databases: Query Processing</vt:lpstr>
      <vt:lpstr>Databases: Query Processing</vt:lpstr>
      <vt:lpstr>Databases: Query Processing</vt:lpstr>
      <vt:lpstr>DBMS Apps in the 1960s</vt:lpstr>
      <vt:lpstr>DBMS Apps in the 1980s</vt:lpstr>
      <vt:lpstr>DBMS Apps in the Mid-2000s</vt:lpstr>
      <vt:lpstr>Apps in the 2010s: Algorithmic Trading</vt:lpstr>
      <vt:lpstr>Apps in the 2010s: Algorithmic Trading</vt:lpstr>
      <vt:lpstr>Apps in the 2010s: Algorithmic Trading</vt:lpstr>
      <vt:lpstr>Apps in the 2010s: Algorithmic Trading</vt:lpstr>
      <vt:lpstr>Apps in the 2010s: Microblogging, Personal Feeds</vt:lpstr>
      <vt:lpstr>Apps in the 2010s: Cloud Management</vt:lpstr>
      <vt:lpstr>Update–Intensive Applications</vt:lpstr>
      <vt:lpstr>The Rise of Lightweight Databases</vt:lpstr>
      <vt:lpstr>The DBToaster Project</vt:lpstr>
      <vt:lpstr>Update Processing Example</vt:lpstr>
      <vt:lpstr>Update-Intensive Application Characteristics</vt:lpstr>
      <vt:lpstr>Update-Intensive Application Characteristics</vt:lpstr>
      <vt:lpstr>Update-Intensive Application Characteristics</vt:lpstr>
      <vt:lpstr>Update-Intensive Application Characteristics</vt:lpstr>
      <vt:lpstr>The State of the Art in Update Processing</vt:lpstr>
      <vt:lpstr>The State of the Art in Update Processing</vt:lpstr>
      <vt:lpstr>The State of the Art in Update Processing</vt:lpstr>
      <vt:lpstr>The State of the Art in Update Processing</vt:lpstr>
      <vt:lpstr>The State of the Art in Update Processing</vt:lpstr>
      <vt:lpstr>The State of the Art in Update Processing</vt:lpstr>
      <vt:lpstr>The State of the Art in Update Processing</vt:lpstr>
      <vt:lpstr>The State of the Art in Update Processing</vt:lpstr>
      <vt:lpstr>The State of the Art in Update Processing</vt:lpstr>
      <vt:lpstr>The State of the Art in Update Processing</vt:lpstr>
      <vt:lpstr>The State of the Art in Update Processing</vt:lpstr>
      <vt:lpstr>The State of the Art in Update Processing</vt:lpstr>
      <vt:lpstr>The State of the Art in Update Processing</vt:lpstr>
      <vt:lpstr>The State of the Art in Update Processing</vt:lpstr>
      <vt:lpstr>The State of the Art in Update Processing</vt:lpstr>
      <vt:lpstr>The State of the Art in Update Processing</vt:lpstr>
      <vt:lpstr>The State of the Art in Update Processing</vt:lpstr>
      <vt:lpstr>DBToaster: Technical Focus of This Talk</vt:lpstr>
      <vt:lpstr>DBToaster: Technical Focus of This Talk</vt:lpstr>
      <vt:lpstr>DBToaster: Our Results</vt:lpstr>
      <vt:lpstr>Talk Outline</vt:lpstr>
      <vt:lpstr>M3: Map Maintenance Intermediate Language</vt:lpstr>
      <vt:lpstr>M3: Map Maintenance Intermediate Language</vt:lpstr>
      <vt:lpstr>M3: Evaluation Example</vt:lpstr>
      <vt:lpstr>M3: Evaluation Example</vt:lpstr>
      <vt:lpstr>M3: Evaluation Example</vt:lpstr>
      <vt:lpstr>M3: Evaluation Example</vt:lpstr>
      <vt:lpstr>M3: Evaluation Example</vt:lpstr>
      <vt:lpstr>M3: Evaluation Example</vt:lpstr>
      <vt:lpstr>M3: Evaluation Example</vt:lpstr>
      <vt:lpstr>M3: Evaluation Example</vt:lpstr>
      <vt:lpstr>M3: Evaluation Example</vt:lpstr>
      <vt:lpstr>M3: Evaluation Example</vt:lpstr>
      <vt:lpstr>M3: Map Maintenance Intermediate Language</vt:lpstr>
      <vt:lpstr>Query Compilation</vt:lpstr>
      <vt:lpstr>Example Schema (~TPC-H)</vt:lpstr>
      <vt:lpstr>Example Schema (~TPC-H)</vt:lpstr>
      <vt:lpstr>Compilation Example</vt:lpstr>
      <vt:lpstr>Compilation Example</vt:lpstr>
      <vt:lpstr>Compilation Example</vt:lpstr>
      <vt:lpstr>Compilation Example</vt:lpstr>
      <vt:lpstr>Compilation Example</vt:lpstr>
      <vt:lpstr>Compilation Example</vt:lpstr>
      <vt:lpstr>Compilation Example</vt:lpstr>
      <vt:lpstr>Compilation Example</vt:lpstr>
      <vt:lpstr>Compilation Example</vt:lpstr>
      <vt:lpstr>Compilation Example</vt:lpstr>
      <vt:lpstr>Compilation Example</vt:lpstr>
      <vt:lpstr>Compilation Example</vt:lpstr>
      <vt:lpstr>Compilation Example</vt:lpstr>
      <vt:lpstr>Compilation Example</vt:lpstr>
      <vt:lpstr>Compilation Example</vt:lpstr>
      <vt:lpstr>Compilation Algorithm</vt:lpstr>
      <vt:lpstr>Nested Aggregate Queries</vt:lpstr>
      <vt:lpstr>DBToaster Stream Engine</vt:lpstr>
      <vt:lpstr>Experiments: QP Performance</vt:lpstr>
      <vt:lpstr>Experiments: DBMS comparison</vt:lpstr>
      <vt:lpstr>Query Compilation: Takeaways</vt:lpstr>
      <vt:lpstr>App: Massively Parallel Real-time OLAP</vt:lpstr>
      <vt:lpstr>App: Massively Parallel Real-time OLAP</vt:lpstr>
      <vt:lpstr>Cumulus: a Distributed M3 Engine</vt:lpstr>
      <vt:lpstr>Parallelizing M3 Programs</vt:lpstr>
      <vt:lpstr>M3 Processing Protocol</vt:lpstr>
      <vt:lpstr>M3 Processing Protocol</vt:lpstr>
      <vt:lpstr>M3 Processing Protocol</vt:lpstr>
      <vt:lpstr>M3 Processing Protocol</vt:lpstr>
      <vt:lpstr>M3 Processing Protocol</vt:lpstr>
      <vt:lpstr>M3 Processing Protocol</vt:lpstr>
      <vt:lpstr>M3 Processing Protocol</vt:lpstr>
      <vt:lpstr>Cumulus  Status and Results</vt:lpstr>
      <vt:lpstr>DBToaster: Next Directions</vt:lpstr>
      <vt:lpstr>DBToaster: Next Directions</vt:lpstr>
      <vt:lpstr>DBToaster: Conclusions</vt:lpstr>
      <vt:lpstr>Research Summary</vt:lpstr>
      <vt:lpstr>Pulse: Declarative QP for Polynomial Models</vt:lpstr>
      <vt:lpstr>Mid-Term Research Agenda</vt:lpstr>
      <vt:lpstr>“NumDB?”: a Numerical Analysis DBMS</vt:lpstr>
      <vt:lpstr>Thank you!</vt:lpstr>
      <vt:lpstr>Additional Slides</vt:lpstr>
      <vt:lpstr>Update-Intensive Applications</vt:lpstr>
      <vt:lpstr>Formal Framework</vt:lpstr>
      <vt:lpstr>Normalized Aggregate Calculus</vt:lpstr>
      <vt:lpstr>Delta Queries</vt:lpstr>
      <vt:lpstr>Delta Queries</vt:lpstr>
      <vt:lpstr>Query Factorization</vt:lpstr>
      <vt:lpstr>Query Factorization</vt:lpstr>
      <vt:lpstr>Query Factorization</vt:lpstr>
      <vt:lpstr>Query Factorization</vt:lpstr>
      <vt:lpstr>Query Factorization</vt:lpstr>
      <vt:lpstr>Compilation Highlights</vt:lpstr>
      <vt:lpstr>Compilation Highlights</vt:lpstr>
      <vt:lpstr>DBToaster: Memory Utilization</vt:lpstr>
      <vt:lpstr>Query Workload</vt:lpstr>
      <vt:lpstr>Cumulus: a push-based protocol</vt:lpstr>
      <vt:lpstr>Application: Algorithmic Trading</vt:lpstr>
      <vt:lpstr>Update Processing Example</vt:lpstr>
      <vt:lpstr>Compilation Example</vt:lpstr>
      <vt:lpstr>Compilation Example</vt:lpstr>
      <vt:lpstr>Compilation Example</vt:lpstr>
      <vt:lpstr>Compilation Example</vt:lpstr>
      <vt:lpstr>Full M3 Evaluation Example</vt:lpstr>
      <vt:lpstr>M3: Evaluation Example</vt:lpstr>
      <vt:lpstr>M3: Evaluation Example</vt:lpstr>
      <vt:lpstr>M3: Evaluation Example</vt:lpstr>
      <vt:lpstr>M3: Evaluation Example</vt:lpstr>
      <vt:lpstr>M3: Evaluation Example</vt:lpstr>
      <vt:lpstr>M3: Evaluation Example</vt:lpstr>
      <vt:lpstr>M3: Evaluation Example</vt:lpstr>
      <vt:lpstr>M3: Evaluation Example</vt:lpstr>
      <vt:lpstr>M3: Evaluation Example</vt:lpstr>
      <vt:lpstr>M3: Evaluation Example</vt:lpstr>
      <vt:lpstr>M3: Evaluation Example</vt:lpstr>
      <vt:lpstr>M3: Evaluation Example</vt:lpstr>
      <vt:lpstr>M3: Evaluation Example</vt:lpstr>
      <vt:lpstr>Stream Processing Slides</vt:lpstr>
      <vt:lpstr>The State of the Art in Update Processing</vt:lpstr>
      <vt:lpstr>The State of the Art in Update Processing</vt:lpstr>
      <vt:lpstr>The State of the Art in Update Processing</vt:lpstr>
      <vt:lpstr>The State of the Art in Update Processing</vt:lpstr>
      <vt:lpstr>The State of the Art in Update Processing</vt:lpstr>
      <vt:lpstr>The State of the Art in Update Processing</vt:lpstr>
      <vt:lpstr>Bulk Processing Slides</vt:lpstr>
      <vt:lpstr>DBToaster: Next Directions</vt:lpstr>
      <vt:lpstr>DBToaster: Next Directions</vt:lpstr>
      <vt:lpstr>DBToaster: Next Directions</vt:lpstr>
      <vt:lpstr>DBToaster: Next Directions</vt:lpstr>
      <vt:lpstr>Bulk Tuple Processing</vt:lpstr>
      <vt:lpstr>Bulk Tuple Processing on Hadoop</vt:lpstr>
      <vt:lpstr>Bulk Tuple Processing on Hadoop</vt:lpstr>
      <vt:lpstr>Bulk Tuple Processing: Map Slices</vt:lpstr>
      <vt:lpstr>Bulk Tuple Processing: Map Slices</vt:lpstr>
      <vt:lpstr>Bulk Tuple Processing: Map Slices</vt:lpstr>
      <vt:lpstr>Bulk Tuple Processing: Multiple Maps</vt:lpstr>
      <vt:lpstr>Bulk Tuple Processing: Multiple Maps</vt:lpstr>
      <vt:lpstr>Bulk Tuple Processing: Multiple Maps</vt:lpstr>
      <vt:lpstr>Bulk Tuple Processing: Summary</vt:lpstr>
      <vt:lpstr>M3 Slides</vt:lpstr>
      <vt:lpstr>M3 : the Director’s Cut</vt:lpstr>
      <vt:lpstr>Initial Value Computation</vt:lpstr>
      <vt:lpstr>Slide 162</vt:lpstr>
    </vt:vector>
  </TitlesOfParts>
  <Company>aa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Aggressive Query Compilation for Incremental Processing</dc:title>
  <dc:creator>a a</dc:creator>
  <cp:lastModifiedBy>a a</cp:lastModifiedBy>
  <cp:revision>891</cp:revision>
  <dcterms:created xsi:type="dcterms:W3CDTF">2010-03-29T22:57:07Z</dcterms:created>
  <dcterms:modified xsi:type="dcterms:W3CDTF">2010-03-29T23:06:08Z</dcterms:modified>
</cp:coreProperties>
</file>